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88" r:id="rId3"/>
    <p:sldId id="284" r:id="rId4"/>
    <p:sldId id="285" r:id="rId5"/>
    <p:sldId id="304" r:id="rId6"/>
    <p:sldId id="305" r:id="rId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70" autoAdjust="0"/>
  </p:normalViewPr>
  <p:slideViewPr>
    <p:cSldViewPr>
      <p:cViewPr varScale="1">
        <p:scale>
          <a:sx n="94" d="100"/>
          <a:sy n="94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D2164E80-F240-A24D-94DA-53F4E63BF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65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F971C8BF-265A-D34C-9BFC-154183CB0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7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3F7F439-CA9C-EE44-81CF-D5DB7D6596C7}" type="slidenum">
              <a:rPr lang="en-US" sz="1200">
                <a:latin typeface="Arial Unicode MS" charset="0"/>
              </a:rPr>
              <a:pPr/>
              <a:t>1</a:t>
            </a:fld>
            <a:endParaRPr lang="en-US" sz="1200">
              <a:latin typeface="Arial Unicode MS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4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packages and components.  We will concentrate on </a:t>
            </a:r>
            <a:r>
              <a:rPr lang="en-US" dirty="0" err="1"/>
              <a:t>dplyr</a:t>
            </a:r>
            <a:r>
              <a:rPr lang="en-US" dirty="0"/>
              <a:t>, ggplot2, </a:t>
            </a:r>
            <a:r>
              <a:rPr lang="en-US" dirty="0" err="1"/>
              <a:t>tibble</a:t>
            </a:r>
            <a:r>
              <a:rPr lang="en-US" dirty="0"/>
              <a:t>, %&gt;% (the pipe), but don’t be surprised if other packages come up: </a:t>
            </a:r>
            <a:r>
              <a:rPr lang="en-US" dirty="0" err="1"/>
              <a:t>lubridate</a:t>
            </a:r>
            <a:r>
              <a:rPr lang="en-US" dirty="0"/>
              <a:t> (dates), </a:t>
            </a:r>
            <a:r>
              <a:rPr lang="en-US" dirty="0" err="1"/>
              <a:t>tidyr</a:t>
            </a:r>
            <a:r>
              <a:rPr lang="en-US" dirty="0"/>
              <a:t> (data cleaning), </a:t>
            </a:r>
            <a:r>
              <a:rPr lang="en-US" dirty="0" err="1"/>
              <a:t>readr</a:t>
            </a:r>
            <a:r>
              <a:rPr lang="en-US" dirty="0"/>
              <a:t>: read delimited files, </a:t>
            </a:r>
            <a:r>
              <a:rPr lang="en-US" dirty="0" err="1"/>
              <a:t>readxl</a:t>
            </a:r>
            <a:r>
              <a:rPr lang="en-US" dirty="0"/>
              <a:t>: read Excel files, </a:t>
            </a:r>
            <a:r>
              <a:rPr lang="en-US" dirty="0" err="1"/>
              <a:t>purrr</a:t>
            </a:r>
            <a:r>
              <a:rPr lang="en-US" dirty="0"/>
              <a:t>: functions and vectors, </a:t>
            </a:r>
            <a:r>
              <a:rPr lang="en-US" dirty="0" err="1"/>
              <a:t>stringr</a:t>
            </a:r>
            <a:r>
              <a:rPr lang="en-US" dirty="0"/>
              <a:t>: character data, </a:t>
            </a:r>
            <a:r>
              <a:rPr lang="en-US" dirty="0" err="1"/>
              <a:t>forcats</a:t>
            </a:r>
            <a:r>
              <a:rPr lang="en-US" dirty="0"/>
              <a:t>: anagram for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1C8BF-265A-D34C-9BFC-154183CB02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133310D-2AC1-954B-A4FC-AAF9235BC200}" type="slidenum">
              <a:rPr lang="en-US" sz="1200">
                <a:latin typeface="Arial Unicode MS" charset="0"/>
              </a:rPr>
              <a:pPr/>
              <a:t>3</a:t>
            </a:fld>
            <a:endParaRPr lang="en-US" sz="1200">
              <a:latin typeface="Arial Unicode MS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Use when analytical results are difficult, unavailable or unconfirmed.  Students are used to analytical results.</a:t>
            </a:r>
          </a:p>
        </p:txBody>
      </p:sp>
    </p:spTree>
    <p:extLst>
      <p:ext uri="{BB962C8B-B14F-4D97-AF65-F5344CB8AC3E}">
        <p14:creationId xmlns:p14="http://schemas.microsoft.com/office/powerpoint/2010/main" val="275897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CA0ED91-F204-0A40-93A2-772E1808529E}" type="slidenum">
              <a:rPr lang="en-US" sz="1200">
                <a:latin typeface="Arial Unicode MS" charset="0"/>
              </a:rPr>
              <a:pPr/>
              <a:t>4</a:t>
            </a:fld>
            <a:endParaRPr lang="en-US" sz="1200">
              <a:latin typeface="Arial Unicode MS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Buffon’s Needle: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why bother? The analytical result isn’t that difficult.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1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133310D-2AC1-954B-A4FC-AAF9235BC200}" type="slidenum">
              <a:rPr lang="en-US" sz="1200">
                <a:latin typeface="Arial Unicode MS" charset="0"/>
              </a:rPr>
              <a:pPr/>
              <a:t>5</a:t>
            </a:fld>
            <a:endParaRPr lang="en-US" sz="1200">
              <a:latin typeface="Arial Unicode MS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Use when analytical results are difficult, unavailable or unconfirmed.  Students are used to analytical results.</a:t>
            </a:r>
          </a:p>
        </p:txBody>
      </p:sp>
    </p:spTree>
    <p:extLst>
      <p:ext uri="{BB962C8B-B14F-4D97-AF65-F5344CB8AC3E}">
        <p14:creationId xmlns:p14="http://schemas.microsoft.com/office/powerpoint/2010/main" val="246212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CA0ED91-F204-0A40-93A2-772E1808529E}" type="slidenum">
              <a:rPr lang="en-US" sz="1200">
                <a:latin typeface="Arial Unicode MS" charset="0"/>
              </a:rPr>
              <a:pPr/>
              <a:t>6</a:t>
            </a:fld>
            <a:endParaRPr lang="en-US" sz="1200">
              <a:latin typeface="Arial Unicode MS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Buffon’s Needle: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why bother? The analytical result isn’t that difficult.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7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B307-8EB4-9C40-8220-5B6BBD960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4243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9AD1E-E9C0-E546-833F-BA37586EA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178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AFC12-1BC4-3D41-9EE9-EAB9E664B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0724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4D04-6F1E-094F-BAA6-958DB3B6E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7338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09228-1957-664C-910C-8597F9F94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0823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E7A08-A750-F449-8374-43160181B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2910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89263-145F-C846-965E-54754D7DC6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56472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00EDF-9944-A04D-8807-16768105A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117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C5A85-5A97-C446-B723-B79A56879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192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7F514-1773-C640-9910-E7C369B95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811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7E398-D365-F84A-87F4-BDB7F256F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3372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E46B1-89FC-6849-80BF-0BA528AC3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4799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9897-C66E-1C48-BF31-B8E4DBA1F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881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0F63A-AB41-104B-8511-38BC8BA6C5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9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F78A0-BDB3-4C4A-B17B-2C7C68D94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8916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10D2977D-945F-4B42-A32E-92CC8D90206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dyvers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adley.n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tidyverse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 Intro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  <a:hlinkClick r:id="rId3"/>
              </a:rPr>
              <a:t>tidyverse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: A collection of packages developed by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  <a:hlinkClick r:id="rId4"/>
              </a:rPr>
              <a:t>Hadley Wickham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to align R with common practice in other coding environments.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8856D18-8215-9240-B651-21ADE93F6CE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2020</a:t>
            </a: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tidyverse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packages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65E258D-CAD3-7942-A3BF-9DF7006ABD4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pic>
        <p:nvPicPr>
          <p:cNvPr id="44034" name="Picture 2" descr="Tidyverse data wrangling | Introduction to R">
            <a:extLst>
              <a:ext uri="{FF2B5EF4-FFF2-40B4-BE49-F238E27FC236}">
                <a16:creationId xmlns:a16="http://schemas.microsoft.com/office/drawing/2014/main" id="{FAD40077-4FD6-4C4F-9959-5611BE40CD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22714"/>
            <a:ext cx="481625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dplyr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Common functions: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mutate(): create new variables from old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select(): select variables by name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filter(): select cases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</a:rPr>
              <a:t>summarise</a:t>
            </a:r>
            <a:r>
              <a:rPr lang="en-US" dirty="0">
                <a:latin typeface="Arial Unicode MS" charset="0"/>
                <a:ea typeface="ＭＳ Ｐゴシック" charset="0"/>
              </a:rPr>
              <a:t>(): summary statistics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arrange(): ordering of rows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We will focus on tools by solving a couple practical problems</a:t>
            </a:r>
          </a:p>
          <a:p>
            <a:pPr eaLnBrk="1" hangingPunct="1">
              <a:buClrTx/>
              <a:buFont typeface="Wingdings" charset="0"/>
              <a:buChar char="§"/>
            </a:pPr>
            <a:endParaRPr lang="en-US" dirty="0">
              <a:latin typeface="Arial Unicode MS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ED98685-0791-384D-9A70-3577EDC4844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COVID-19 Time Series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COVID-19 cases from January 21, 2020 to July 15, 2020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Data should be “tall” rather than “long” for each state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County data should be aggregated by state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Dates need to be converted from column labels to a factor variable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Territories could be removed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D8553E1-3753-7244-82D6-E74700479B0F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 dirty="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ggplot2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</a:rPr>
              <a:t>ggplot</a:t>
            </a:r>
            <a:r>
              <a:rPr lang="en-US" dirty="0">
                <a:latin typeface="Arial Unicode MS" charset="0"/>
                <a:ea typeface="ＭＳ Ｐゴシック" charset="0"/>
              </a:rPr>
              <a:t> is the generic plotting function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Add </a:t>
            </a:r>
            <a:r>
              <a:rPr lang="en-US" dirty="0" err="1">
                <a:latin typeface="Arial Unicode MS" charset="0"/>
                <a:ea typeface="ＭＳ Ｐゴシック" charset="0"/>
              </a:rPr>
              <a:t>dataframe</a:t>
            </a:r>
            <a:r>
              <a:rPr lang="en-US" dirty="0">
                <a:latin typeface="Arial Unicode MS" charset="0"/>
                <a:ea typeface="ＭＳ Ｐゴシック" charset="0"/>
              </a:rPr>
              <a:t> (or </a:t>
            </a:r>
            <a:r>
              <a:rPr lang="en-US" dirty="0" err="1">
                <a:latin typeface="Arial Unicode MS" charset="0"/>
                <a:ea typeface="ＭＳ Ｐゴシック" charset="0"/>
              </a:rPr>
              <a:t>tibble</a:t>
            </a:r>
            <a:r>
              <a:rPr lang="en-US" dirty="0">
                <a:latin typeface="Arial Unicode MS" charset="0"/>
                <a:ea typeface="ＭＳ Ｐゴシック" charset="0"/>
              </a:rPr>
              <a:t>) as argument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Add </a:t>
            </a:r>
            <a:r>
              <a:rPr lang="en-US" dirty="0" err="1">
                <a:latin typeface="Arial Unicode MS" charset="0"/>
                <a:ea typeface="ＭＳ Ｐゴシック" charset="0"/>
              </a:rPr>
              <a:t>aes</a:t>
            </a:r>
            <a:r>
              <a:rPr lang="en-US" dirty="0">
                <a:latin typeface="Arial Unicode MS" charset="0"/>
                <a:ea typeface="ＭＳ Ｐゴシック" charset="0"/>
              </a:rPr>
              <a:t>() for default plot of variables and their aesthetics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Add plotting elements as layers (</a:t>
            </a:r>
            <a:r>
              <a:rPr lang="en-US" dirty="0" err="1">
                <a:latin typeface="Arial Unicode MS" charset="0"/>
                <a:ea typeface="ＭＳ Ｐゴシック" charset="0"/>
              </a:rPr>
              <a:t>geom_point</a:t>
            </a:r>
            <a:r>
              <a:rPr lang="en-US" dirty="0">
                <a:latin typeface="Arial Unicode MS" charset="0"/>
                <a:ea typeface="ＭＳ Ｐゴシック" charset="0"/>
              </a:rPr>
              <a:t>, </a:t>
            </a:r>
            <a:r>
              <a:rPr lang="en-US" dirty="0" err="1">
                <a:latin typeface="Arial Unicode MS" charset="0"/>
                <a:ea typeface="ＭＳ Ｐゴシック" charset="0"/>
              </a:rPr>
              <a:t>geom_line</a:t>
            </a:r>
            <a:r>
              <a:rPr lang="en-US" dirty="0">
                <a:latin typeface="Arial Unicode MS" charset="0"/>
                <a:ea typeface="ＭＳ Ｐゴシック" charset="0"/>
              </a:rPr>
              <a:t>, </a:t>
            </a:r>
            <a:r>
              <a:rPr lang="en-US" dirty="0" err="1">
                <a:latin typeface="Arial Unicode MS" charset="0"/>
                <a:ea typeface="ＭＳ Ｐゴシック" charset="0"/>
              </a:rPr>
              <a:t>geom_smooth,geom_boxplot</a:t>
            </a:r>
            <a:r>
              <a:rPr lang="en-US" dirty="0">
                <a:latin typeface="Arial Unicode MS" charset="0"/>
                <a:ea typeface="ＭＳ Ｐゴシック" charset="0"/>
              </a:rPr>
              <a:t>, </a:t>
            </a:r>
            <a:r>
              <a:rPr lang="en-US" dirty="0" err="1">
                <a:latin typeface="Arial Unicode MS" charset="0"/>
                <a:ea typeface="ＭＳ Ｐゴシック" charset="0"/>
              </a:rPr>
              <a:t>etc</a:t>
            </a:r>
            <a:r>
              <a:rPr lang="en-US" dirty="0">
                <a:latin typeface="Arial Unicode MS" charset="0"/>
                <a:ea typeface="ＭＳ Ｐゴシック" charset="0"/>
              </a:rPr>
              <a:t>)</a:t>
            </a:r>
          </a:p>
          <a:p>
            <a:pPr eaLnBrk="1" hangingPunct="1">
              <a:buClrTx/>
              <a:buFont typeface="Wingdings" charset="0"/>
              <a:buChar char="§"/>
            </a:pPr>
            <a:endParaRPr lang="en-US" dirty="0">
              <a:latin typeface="Arial Unicode MS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ED98685-0791-384D-9A70-3577EDC4844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5312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COVID-19 Time Series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Time series for a single state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Time series for multiple states</a:t>
            </a: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Boxplots and </a:t>
            </a: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dotplots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Histograms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D8553E1-3753-7244-82D6-E74700479B0F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6</a:t>
            </a:fld>
            <a:endParaRPr lang="en-US" sz="1200" dirty="0">
              <a:solidFill>
                <a:srgbClr val="FFFF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593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32121</TotalTime>
  <Words>339</Words>
  <Application>Microsoft Macintosh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Arial Black</vt:lpstr>
      <vt:lpstr>Tahoma</vt:lpstr>
      <vt:lpstr>Times New Roman</vt:lpstr>
      <vt:lpstr>Wingdings</vt:lpstr>
      <vt:lpstr>Theme1</vt:lpstr>
      <vt:lpstr>tidyverse Intro</vt:lpstr>
      <vt:lpstr>tidyverse packages</vt:lpstr>
      <vt:lpstr>dplyr</vt:lpstr>
      <vt:lpstr>COVID-19 Time Series </vt:lpstr>
      <vt:lpstr>ggplot2</vt:lpstr>
      <vt:lpstr>COVID-19 Time Series 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143</cp:revision>
  <cp:lastPrinted>2011-09-16T20:15:43Z</cp:lastPrinted>
  <dcterms:created xsi:type="dcterms:W3CDTF">2011-09-16T20:15:21Z</dcterms:created>
  <dcterms:modified xsi:type="dcterms:W3CDTF">2020-09-27T19:30:45Z</dcterms:modified>
</cp:coreProperties>
</file>