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75" r:id="rId2"/>
    <p:sldId id="306" r:id="rId3"/>
    <p:sldId id="329" r:id="rId4"/>
    <p:sldId id="330" r:id="rId5"/>
    <p:sldId id="331" r:id="rId6"/>
    <p:sldId id="332" r:id="rId7"/>
    <p:sldId id="333" r:id="rId8"/>
    <p:sldId id="319" r:id="rId9"/>
    <p:sldId id="320" r:id="rId10"/>
    <p:sldId id="326" r:id="rId11"/>
    <p:sldId id="327" r:id="rId12"/>
    <p:sldId id="324" r:id="rId13"/>
    <p:sldId id="328" r:id="rId14"/>
    <p:sldId id="305" r:id="rId15"/>
    <p:sldId id="288" r:id="rId16"/>
    <p:sldId id="308" r:id="rId17"/>
    <p:sldId id="309" r:id="rId18"/>
    <p:sldId id="322" r:id="rId19"/>
    <p:sldId id="310" r:id="rId20"/>
    <p:sldId id="312" r:id="rId21"/>
    <p:sldId id="311" r:id="rId22"/>
    <p:sldId id="313" r:id="rId23"/>
    <p:sldId id="314" r:id="rId24"/>
    <p:sldId id="315" r:id="rId25"/>
    <p:sldId id="316" r:id="rId26"/>
    <p:sldId id="317" r:id="rId27"/>
    <p:sldId id="318" r:id="rId28"/>
    <p:sldId id="325" r:id="rId29"/>
    <p:sldId id="321" r:id="rId3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00"/>
    <p:restoredTop sz="94737"/>
  </p:normalViewPr>
  <p:slideViewPr>
    <p:cSldViewPr>
      <p:cViewPr varScale="1">
        <p:scale>
          <a:sx n="101" d="100"/>
          <a:sy n="101" d="100"/>
        </p:scale>
        <p:origin x="154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1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79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179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defRPr>
            </a:lvl1pPr>
          </a:lstStyle>
          <a:p>
            <a:pPr>
              <a:defRPr/>
            </a:pPr>
            <a:fld id="{90B640E6-F4FA-4AFB-B6D3-DBD011270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01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1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392"/>
            <a:ext cx="5140960" cy="41821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79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179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defRPr>
            </a:lvl1pPr>
          </a:lstStyle>
          <a:p>
            <a:pPr>
              <a:defRPr/>
            </a:pPr>
            <a:fld id="{0C2E4936-4C04-4481-83E1-5D16DC3B1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35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519667" indent="-38055380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64287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2857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9286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57146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A2259252-8196-4D81-B826-7F1CC57F6561}" type="slidenum">
              <a:rPr lang="en-US" sz="1200">
                <a:latin typeface="Arial Unicode MS" panose="020B0604020202020204" pitchFamily="34" charset="-128"/>
              </a:rPr>
              <a:pPr>
                <a:defRPr/>
              </a:pPr>
              <a:t>1</a:t>
            </a:fld>
            <a:endParaRPr lang="en-US" sz="1200">
              <a:latin typeface="Arial Unicode MS" panose="020B0604020202020204" pitchFamily="34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Book likes direct data entry via </a:t>
            </a:r>
            <a:r>
              <a:rPr lang="en-US" altLang="en-US" dirty="0" err="1">
                <a:ea typeface="ＭＳ Ｐゴシック" panose="020B0600070205080204" pitchFamily="34" charset="-128"/>
              </a:rPr>
              <a:t>Viewtable</a:t>
            </a:r>
            <a:r>
              <a:rPr lang="en-US" altLang="en-US" baseline="0" dirty="0">
                <a:ea typeface="ＭＳ Ｐゴシック" panose="020B0600070205080204" pitchFamily="34" charset="-128"/>
              </a:rPr>
              <a:t>; I find it cumbersome.  See class demos for use of raw data lines.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9078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Bring up </a:t>
            </a:r>
            <a:r>
              <a:rPr lang="en-US" dirty="0" err="1"/>
              <a:t>agency.sas</a:t>
            </a:r>
            <a:r>
              <a:rPr lang="en-US" dirty="0"/>
              <a:t>. Again.  Add some spaces to show free format still works.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E4936-4C04-4481-83E1-5D16DC3B191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65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</a:t>
            </a:r>
            <a:r>
              <a:rPr lang="en-US" baseline="0" dirty="0"/>
              <a:t> Fall95.sas and David Hitchcock’s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E4936-4C04-4481-83E1-5D16DC3B191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50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Fixed width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E4936-4C04-4481-83E1-5D16DC3B191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593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ToughSpreadsheet.xlsx or ToughSpreadsheet.txt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E4936-4C04-4481-83E1-5D16DC3B191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513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dirty="0" err="1"/>
              <a:t>ToughSpreadsheet.sas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E4936-4C04-4481-83E1-5D16DC3B191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5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like @x for formatted input.  @’</a:t>
            </a:r>
            <a:r>
              <a:rPr lang="en-US" dirty="0" err="1"/>
              <a:t>charstring</a:t>
            </a:r>
            <a:r>
              <a:rPr lang="en-US" dirty="0"/>
              <a:t>’—the book has a fake-y example of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E4936-4C04-4481-83E1-5D16DC3B191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773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handles ragged free format data well.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E4936-4C04-4481-83E1-5D16DC3B191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372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PACT data we worked with had over 2000 columns.  Run</a:t>
            </a:r>
            <a:r>
              <a:rPr lang="en-US" baseline="0" dirty="0"/>
              <a:t> </a:t>
            </a:r>
            <a:r>
              <a:rPr lang="en-US" baseline="0" dirty="0" err="1"/>
              <a:t>LongRecord.sas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E4936-4C04-4481-83E1-5D16DC3B191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109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Simple example: data a; input y</a:t>
            </a:r>
            <a:r>
              <a:rPr lang="en-US" baseline="0" dirty="0"/>
              <a:t> x @@; 25.1 3 26.2 2 28.4 1 ; run;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E4936-4C04-4481-83E1-5D16DC3B191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229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</a:t>
            </a:r>
            <a:r>
              <a:rPr lang="en-US" baseline="0" dirty="0"/>
              <a:t> Fall95.sas and </a:t>
            </a:r>
            <a:r>
              <a:rPr lang="en-US" baseline="0" dirty="0" err="1"/>
              <a:t>atandatat.sas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E4936-4C04-4481-83E1-5D16DC3B191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83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519667" indent="-38055380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64287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2857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9286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57146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08B382F9-81B9-4753-9391-5898E6F545BA}" type="slidenum">
              <a:rPr lang="en-US" sz="1200">
                <a:latin typeface="Arial Unicode MS" panose="020B0604020202020204" pitchFamily="34" charset="-128"/>
              </a:rPr>
              <a:pPr>
                <a:defRPr/>
              </a:pPr>
              <a:t>2</a:t>
            </a:fld>
            <a:endParaRPr lang="en-US" sz="1200">
              <a:latin typeface="Arial Unicode MS" panose="020B0604020202020204" pitchFamily="34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25610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Skim INFILE material, though we cover it in HW 3.  Show INFILE options in David Hitchcock’s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E4936-4C04-4481-83E1-5D16DC3B191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186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Book covers PROC</a:t>
            </a:r>
            <a:r>
              <a:rPr lang="en-US" baseline="0"/>
              <a:t> CONTENTS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E4936-4C04-4481-83E1-5D16DC3B191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9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Sashelp</a:t>
            </a:r>
            <a:r>
              <a:rPr lang="en-US" dirty="0"/>
              <a:t> has stored datasets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328B-29DB-40C9-9436-D6905309C189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639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Mitchell.anpp</a:t>
            </a:r>
            <a:r>
              <a:rPr lang="en-US" dirty="0"/>
              <a:t> may be a base data set for many subsequent data steps,</a:t>
            </a:r>
            <a:r>
              <a:rPr lang="en-US" baseline="0" dirty="0"/>
              <a:t> so this write-over is severe.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328B-29DB-40C9-9436-D6905309C189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420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519667" indent="-38055380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64287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2857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9286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57146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D5938A5E-2DB7-4B96-9631-9859D50212E5}" type="slidenum">
              <a:rPr lang="en-US" sz="1200">
                <a:latin typeface="Arial Unicode MS" panose="020B0604020202020204" pitchFamily="34" charset="-128"/>
              </a:rPr>
              <a:pPr>
                <a:defRPr/>
              </a:pPr>
              <a:t>11</a:t>
            </a:fld>
            <a:endParaRPr lang="en-US" sz="1200">
              <a:latin typeface="Arial Unicode MS" panose="020B0604020202020204" pitchFamily="34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DBMS=EXCEL may work better than DBMS=XLSX</a:t>
            </a:r>
          </a:p>
        </p:txBody>
      </p:sp>
    </p:spTree>
    <p:extLst>
      <p:ext uri="{BB962C8B-B14F-4D97-AF65-F5344CB8AC3E}">
        <p14:creationId xmlns:p14="http://schemas.microsoft.com/office/powerpoint/2010/main" val="2531205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519667" indent="-38055380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64287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2857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9286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57146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D5938A5E-2DB7-4B96-9631-9859D50212E5}" type="slidenum">
              <a:rPr lang="en-US" sz="1200">
                <a:latin typeface="Arial Unicode MS" panose="020B0604020202020204" pitchFamily="34" charset="-128"/>
              </a:rPr>
              <a:pPr>
                <a:defRPr/>
              </a:pPr>
              <a:t>12</a:t>
            </a:fld>
            <a:endParaRPr lang="en-US" sz="1200">
              <a:latin typeface="Arial Unicode MS" panose="020B0604020202020204" pitchFamily="34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DBMS=EXCEL may work better than DBMS=XLSX</a:t>
            </a:r>
          </a:p>
        </p:txBody>
      </p:sp>
    </p:spTree>
    <p:extLst>
      <p:ext uri="{BB962C8B-B14F-4D97-AF65-F5344CB8AC3E}">
        <p14:creationId xmlns:p14="http://schemas.microsoft.com/office/powerpoint/2010/main" val="1365480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519667" indent="-38055380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64287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2857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9286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57146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D5938A5E-2DB7-4B96-9631-9859D50212E5}" type="slidenum">
              <a:rPr lang="en-US" sz="1200">
                <a:latin typeface="Arial Unicode MS" panose="020B0604020202020204" pitchFamily="34" charset="-128"/>
              </a:rPr>
              <a:pPr>
                <a:defRPr/>
              </a:pPr>
              <a:t>13</a:t>
            </a:fld>
            <a:endParaRPr lang="en-US" sz="1200">
              <a:latin typeface="Arial Unicode MS" panose="020B0604020202020204" pitchFamily="34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DBMS=EXCEL may work better than DBMS=XLSX</a:t>
            </a:r>
          </a:p>
        </p:txBody>
      </p:sp>
    </p:spTree>
    <p:extLst>
      <p:ext uri="{BB962C8B-B14F-4D97-AF65-F5344CB8AC3E}">
        <p14:creationId xmlns:p14="http://schemas.microsoft.com/office/powerpoint/2010/main" val="2915916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519667" indent="-38055380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64287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2857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9286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57146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5B56284C-7A79-42B2-98CD-60DEBA7CC259}" type="slidenum">
              <a:rPr lang="en-US" sz="1200">
                <a:latin typeface="Arial Unicode MS" panose="020B0604020202020204" pitchFamily="34" charset="-128"/>
              </a:rPr>
              <a:pPr>
                <a:defRPr/>
              </a:pPr>
              <a:t>14</a:t>
            </a:fld>
            <a:endParaRPr lang="en-US" sz="1200">
              <a:latin typeface="Arial Unicode MS" panose="020B0604020202020204" pitchFamily="34" charset="-128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Bring up </a:t>
            </a:r>
            <a:r>
              <a:rPr lang="en-US" altLang="en-US" dirty="0" err="1">
                <a:ea typeface="ＭＳ Ｐゴシック" panose="020B0600070205080204" pitchFamily="34" charset="-128"/>
              </a:rPr>
              <a:t>agency.sas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6075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Fall95.sas has</a:t>
            </a:r>
            <a:r>
              <a:rPr lang="en-US" baseline="0" dirty="0"/>
              <a:t> an old INFILE statement.  </a:t>
            </a:r>
            <a:r>
              <a:rPr lang="en-US" baseline="0" dirty="0" err="1"/>
              <a:t>LongRecord.sas</a:t>
            </a:r>
            <a:r>
              <a:rPr lang="en-US" baseline="0" dirty="0"/>
              <a:t> has an example of LRECL later.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E4936-4C04-4481-83E1-5D16DC3B191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04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40AAF3-E31E-4FC4-9ED1-E90129336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57190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C1723D-4625-4623-A152-55BEEF365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05669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4F1E89-2572-4AF0-8D9B-11E833432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88506"/>
      </p:ext>
    </p:extLst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DE1CE0-A2A5-4893-A0C8-C9330F3DA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5460"/>
      </p:ext>
    </p:extLst>
  </p:cSld>
  <p:clrMapOvr>
    <a:masterClrMapping/>
  </p:clrMapOvr>
  <p:transition spd="med">
    <p:dissolv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27E4C0-BA7A-46AD-81EB-F58C9180B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27055"/>
      </p:ext>
    </p:extLst>
  </p:cSld>
  <p:clrMapOvr>
    <a:masterClrMapping/>
  </p:clrMapOvr>
  <p:transition spd="med">
    <p:dissolve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701C5A-041B-4F73-AAE0-72B1DDD29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11148"/>
      </p:ext>
    </p:extLst>
  </p:cSld>
  <p:clrMapOvr>
    <a:masterClrMapping/>
  </p:clrMapOvr>
  <p:transition spd="med">
    <p:dissolve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DF2119-E4A9-426C-87CE-427F52200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15791"/>
      </p:ext>
    </p:extLst>
  </p:cSld>
  <p:clrMapOvr>
    <a:masterClrMapping/>
  </p:clrMapOvr>
  <p:transition spd="med">
    <p:dissolv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ED1793-1F5E-4CAA-8798-3D3E77C85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21394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8D3472-96DE-4999-8FC6-E45D496CB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98770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15C4BB-8FE6-4AC0-AF28-04F59F17F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27409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1C8961-AA0E-4E3E-9BA2-A9FA9B24B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09472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4C7ABC-74F8-4C6C-9B6F-B87E04D3A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29219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DF1204-9406-4EFF-86D9-C8BD97FA7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05154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F0976A-930C-45A9-933F-9DA775B01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52224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1E9C22-12CC-48C3-9BAB-949A0A121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2885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132FB39C-C50E-4721-AF60-84FD662A8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9248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Chapter 2: Getting Data into SAS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8001000" cy="3124200"/>
          </a:xfrm>
        </p:spPr>
        <p:txBody>
          <a:bodyPr/>
          <a:lstStyle/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Data is stored in many different formats</a:t>
            </a:r>
          </a:p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Here are four categories of methods to read in data</a:t>
            </a:r>
          </a:p>
          <a:p>
            <a:pPr marL="914400" lvl="1" indent="-514350" eaLnBrk="1" hangingPunct="1">
              <a:buClrTx/>
              <a:buFont typeface="+mj-lt"/>
              <a:buAutoNum type="arabicPeriod"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Entering data directly through the keyboard (small data sets)</a:t>
            </a:r>
          </a:p>
          <a:p>
            <a:pPr marL="914400" lvl="1" indent="-514350" eaLnBrk="1" hangingPunct="1">
              <a:buClrTx/>
              <a:buFont typeface="+mj-lt"/>
              <a:buAutoNum type="arabicPeriod"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Creating SAS data sets from raw data lines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D781551D-91F9-4E9A-86A0-DC845B8C1C1C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2011</a:t>
            </a: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Direct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b="1" dirty="0">
                <a:latin typeface="Arial Unicode MS"/>
                <a:cs typeface="Arial Unicode MS"/>
              </a:rPr>
              <a:t>You can create a permanent SAS data set without creating a library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495800" cy="4572000"/>
          </a:xfrm>
        </p:spPr>
        <p:txBody>
          <a:bodyPr/>
          <a:lstStyle/>
          <a:p>
            <a:pPr marL="0">
              <a:spcBef>
                <a:spcPts val="2400"/>
              </a:spcBef>
              <a:buNone/>
              <a:defRPr/>
            </a:pPr>
            <a:r>
              <a:rPr lang="en-US" dirty="0">
                <a:ea typeface="ＭＳ Ｐゴシック" panose="020B0600070205080204" pitchFamily="34" charset="-128"/>
              </a:rPr>
              <a:t>Example: Suppose you want to save 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baseball.sas7bdat </a:t>
            </a:r>
            <a:r>
              <a:rPr lang="en-US" dirty="0">
                <a:ea typeface="ＭＳ Ｐゴシック" panose="020B0600070205080204" pitchFamily="34" charset="-128"/>
              </a:rPr>
              <a:t>in your 540 directory:</a:t>
            </a:r>
          </a:p>
          <a:p>
            <a:pPr marL="0"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DATA “/home/grego1/STAT 540/baseball”;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D60DD1F9-F109-4730-955F-B4A8D7D2CBA1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10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887164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9248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PROC IMPORT for Excel workbooks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8001000" cy="3124200"/>
          </a:xfrm>
        </p:spPr>
        <p:txBody>
          <a:bodyPr/>
          <a:lstStyle/>
          <a:p>
            <a:pPr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Typical syntax</a:t>
            </a:r>
          </a:p>
          <a:p>
            <a:pPr marL="0" indent="0" eaLnBrk="1" hangingPunct="1">
              <a:buClrTx/>
              <a:buNone/>
              <a:defRPr/>
            </a:pPr>
            <a:r>
              <a:rPr lang="en-US" sz="2800" dirty="0">
                <a:latin typeface="Courier" pitchFamily="2" charset="0"/>
                <a:ea typeface="ＭＳ Ｐゴシック" panose="020B0600070205080204" pitchFamily="34" charset="-128"/>
              </a:rPr>
              <a:t>PROC IMPORT DATAFILE=“</a:t>
            </a:r>
            <a:r>
              <a:rPr lang="en-US" sz="2800" dirty="0" err="1">
                <a:latin typeface="Courier" pitchFamily="2" charset="0"/>
                <a:ea typeface="ＭＳ Ｐゴシック" panose="020B0600070205080204" pitchFamily="34" charset="-128"/>
              </a:rPr>
              <a:t>dirname</a:t>
            </a:r>
            <a:r>
              <a:rPr lang="en-US" sz="2800" dirty="0">
                <a:latin typeface="Courier" pitchFamily="2" charset="0"/>
                <a:ea typeface="ＭＳ Ｐゴシック" panose="020B0600070205080204" pitchFamily="34" charset="-128"/>
              </a:rPr>
              <a:t>/</a:t>
            </a:r>
            <a:r>
              <a:rPr lang="en-US" sz="2800" dirty="0" err="1">
                <a:latin typeface="Courier" pitchFamily="2" charset="0"/>
                <a:ea typeface="ＭＳ Ｐゴシック" panose="020B0600070205080204" pitchFamily="34" charset="-128"/>
              </a:rPr>
              <a:t>filename.xlsx</a:t>
            </a:r>
            <a:r>
              <a:rPr lang="en-US" sz="2800" dirty="0">
                <a:latin typeface="Courier" pitchFamily="2" charset="0"/>
                <a:ea typeface="ＭＳ Ｐゴシック" panose="020B0600070205080204" pitchFamily="34" charset="-128"/>
              </a:rPr>
              <a:t>” OUT=data-set DBMS=XLSX REPLACE;</a:t>
            </a:r>
          </a:p>
          <a:p>
            <a:pPr eaLnBrk="1" hangingPunct="1">
              <a:buClrTx/>
              <a:buSzPct val="50000"/>
              <a:defRPr/>
            </a:pPr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For multi-page workbooks, add the option </a:t>
            </a:r>
            <a:r>
              <a:rPr lang="en-US" sz="2800" dirty="0">
                <a:latin typeface="Courier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SHEET=‘sheet-name’;</a:t>
            </a:r>
          </a:p>
          <a:p>
            <a:pPr eaLnBrk="1" hangingPunct="1">
              <a:buClrTx/>
              <a:buFont typeface="Wingdings" panose="05000000000000000000" pitchFamily="2" charset="2"/>
              <a:buNone/>
              <a:defRPr/>
            </a:pPr>
            <a:endParaRPr lang="en-US" dirty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  <a:p>
            <a:pPr eaLnBrk="1" hangingPunct="1">
              <a:buClrTx/>
              <a:buFont typeface="Wingdings" panose="05000000000000000000" pitchFamily="2" charset="2"/>
              <a:buChar char="§"/>
              <a:defRPr/>
            </a:pPr>
            <a:endParaRPr lang="en-US" dirty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C9650F9F-188A-4EA6-A6B4-F50FE3051091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11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2011</a:t>
            </a: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  <p:extLst>
      <p:ext uri="{BB962C8B-B14F-4D97-AF65-F5344CB8AC3E}">
        <p14:creationId xmlns:p14="http://schemas.microsoft.com/office/powerpoint/2010/main" val="1833493791"/>
      </p:ext>
    </p:extLst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9248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Import Excel workbooks using LIBNAME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8001000" cy="3124200"/>
          </a:xfrm>
        </p:spPr>
        <p:txBody>
          <a:bodyPr/>
          <a:lstStyle/>
          <a:p>
            <a:pPr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Excel file is not imported as a SAS dataset</a:t>
            </a:r>
          </a:p>
          <a:p>
            <a:pPr marL="0" indent="0" eaLnBrk="1" hangingPunct="1">
              <a:buClrTx/>
              <a:buNone/>
              <a:defRPr/>
            </a:pPr>
            <a:r>
              <a:rPr lang="en-US" sz="2800" dirty="0">
                <a:latin typeface="Courier" pitchFamily="2" charset="0"/>
                <a:ea typeface="ＭＳ Ｐゴシック" panose="020B0600070205080204" pitchFamily="34" charset="-128"/>
              </a:rPr>
              <a:t>LIBNAME </a:t>
            </a:r>
            <a:r>
              <a:rPr lang="en-US" sz="2800" dirty="0" err="1">
                <a:latin typeface="Courier" pitchFamily="2" charset="0"/>
                <a:ea typeface="ＭＳ Ｐゴシック" panose="020B0600070205080204" pitchFamily="34" charset="-128"/>
              </a:rPr>
              <a:t>libref</a:t>
            </a:r>
            <a:r>
              <a:rPr lang="en-US" sz="2800" dirty="0">
                <a:latin typeface="Courier" pitchFamily="2" charset="0"/>
                <a:ea typeface="ＭＳ Ｐゴシック" panose="020B0600070205080204" pitchFamily="34" charset="-128"/>
              </a:rPr>
              <a:t> XLSX “</a:t>
            </a:r>
            <a:r>
              <a:rPr lang="en-US" sz="2800" dirty="0" err="1">
                <a:latin typeface="Courier" pitchFamily="2" charset="0"/>
                <a:ea typeface="ＭＳ Ｐゴシック" panose="020B0600070205080204" pitchFamily="34" charset="-128"/>
              </a:rPr>
              <a:t>dirname</a:t>
            </a:r>
            <a:r>
              <a:rPr lang="en-US" sz="2800" dirty="0">
                <a:latin typeface="Courier" pitchFamily="2" charset="0"/>
                <a:ea typeface="ＭＳ Ｐゴシック" panose="020B0600070205080204" pitchFamily="34" charset="-128"/>
              </a:rPr>
              <a:t>/</a:t>
            </a:r>
            <a:r>
              <a:rPr lang="en-US" sz="2800" dirty="0" err="1">
                <a:latin typeface="Courier" pitchFamily="2" charset="0"/>
                <a:ea typeface="ＭＳ Ｐゴシック" panose="020B0600070205080204" pitchFamily="34" charset="-128"/>
              </a:rPr>
              <a:t>filename.xlsx</a:t>
            </a:r>
            <a:r>
              <a:rPr lang="en-US" sz="2800" dirty="0">
                <a:latin typeface="Courier" pitchFamily="2" charset="0"/>
                <a:ea typeface="ＭＳ Ｐゴシック" panose="020B0600070205080204" pitchFamily="34" charset="-128"/>
              </a:rPr>
              <a:t>”;</a:t>
            </a:r>
          </a:p>
          <a:p>
            <a:pPr marL="0" indent="0" eaLnBrk="1" hangingPunct="1">
              <a:buClrTx/>
              <a:buNone/>
              <a:defRPr/>
            </a:pPr>
            <a:r>
              <a:rPr lang="en-US" sz="2800" dirty="0">
                <a:latin typeface="Courier" pitchFamily="2" charset="0"/>
                <a:ea typeface="ＭＳ Ｐゴシック" panose="020B0600070205080204" pitchFamily="34" charset="-128"/>
              </a:rPr>
              <a:t>PROC proc-name data=</a:t>
            </a:r>
            <a:r>
              <a:rPr lang="en-US" sz="2800" dirty="0" err="1">
                <a:latin typeface="Courier" pitchFamily="2" charset="0"/>
                <a:ea typeface="ＭＳ Ｐゴシック" panose="020B0600070205080204" pitchFamily="34" charset="-128"/>
              </a:rPr>
              <a:t>libref.sheet</a:t>
            </a:r>
            <a:r>
              <a:rPr lang="en-US" sz="2800" dirty="0">
                <a:latin typeface="Courier" pitchFamily="2" charset="0"/>
                <a:ea typeface="ＭＳ Ｐゴシック" panose="020B0600070205080204" pitchFamily="34" charset="-128"/>
              </a:rPr>
              <a:t>-name;</a:t>
            </a:r>
          </a:p>
          <a:p>
            <a:pPr marL="0" indent="0" eaLnBrk="1" hangingPunct="1">
              <a:buClrTx/>
              <a:buNone/>
              <a:defRPr/>
            </a:pPr>
            <a:r>
              <a:rPr lang="en-US" sz="2800" dirty="0">
                <a:latin typeface="Courier" pitchFamily="2" charset="0"/>
                <a:ea typeface="ＭＳ Ｐゴシック" panose="020B0600070205080204" pitchFamily="34" charset="-128"/>
              </a:rPr>
              <a:t>. . .</a:t>
            </a:r>
          </a:p>
          <a:p>
            <a:pPr eaLnBrk="1" hangingPunct="1">
              <a:buClrTx/>
              <a:buFont typeface="Wingdings" panose="05000000000000000000" pitchFamily="2" charset="2"/>
              <a:buNone/>
              <a:defRPr/>
            </a:pPr>
            <a:endParaRPr lang="en-US" dirty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  <a:p>
            <a:pPr eaLnBrk="1" hangingPunct="1">
              <a:buClrTx/>
              <a:buFont typeface="Wingdings" panose="05000000000000000000" pitchFamily="2" charset="2"/>
              <a:buChar char="§"/>
              <a:defRPr/>
            </a:pPr>
            <a:endParaRPr lang="en-US" dirty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C9650F9F-188A-4EA6-A6B4-F50FE3051091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12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2011</a:t>
            </a: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  <p:extLst>
      <p:ext uri="{BB962C8B-B14F-4D97-AF65-F5344CB8AC3E}">
        <p14:creationId xmlns:p14="http://schemas.microsoft.com/office/powerpoint/2010/main" val="3824145521"/>
      </p:ext>
    </p:extLst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9248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PROC IMPORT for delimited files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8001000" cy="3124200"/>
          </a:xfrm>
        </p:spPr>
        <p:txBody>
          <a:bodyPr/>
          <a:lstStyle/>
          <a:p>
            <a:pPr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Typical syntax for tab-delimited files</a:t>
            </a:r>
          </a:p>
          <a:p>
            <a:pPr marL="0" indent="0" eaLnBrk="1" hangingPunct="1">
              <a:buClrTx/>
              <a:buNone/>
              <a:defRPr/>
            </a:pPr>
            <a:r>
              <a:rPr lang="en-US" sz="2800" dirty="0">
                <a:latin typeface="Courier" pitchFamily="2" charset="0"/>
                <a:ea typeface="ＭＳ Ｐゴシック" panose="020B0600070205080204" pitchFamily="34" charset="-128"/>
              </a:rPr>
              <a:t>PROC IMPORT DATAFILE=“</a:t>
            </a:r>
            <a:r>
              <a:rPr lang="en-US" sz="2800" dirty="0" err="1">
                <a:latin typeface="Courier" pitchFamily="2" charset="0"/>
                <a:ea typeface="ＭＳ Ｐゴシック" panose="020B0600070205080204" pitchFamily="34" charset="-128"/>
              </a:rPr>
              <a:t>dirname</a:t>
            </a:r>
            <a:r>
              <a:rPr lang="en-US" sz="2800" dirty="0">
                <a:latin typeface="Courier" pitchFamily="2" charset="0"/>
                <a:ea typeface="ＭＳ Ｐゴシック" panose="020B0600070205080204" pitchFamily="34" charset="-128"/>
              </a:rPr>
              <a:t>/</a:t>
            </a:r>
            <a:r>
              <a:rPr lang="en-US" sz="2800" dirty="0" err="1">
                <a:latin typeface="Courier" pitchFamily="2" charset="0"/>
                <a:ea typeface="ＭＳ Ｐゴシック" panose="020B0600070205080204" pitchFamily="34" charset="-128"/>
              </a:rPr>
              <a:t>filename.txt</a:t>
            </a:r>
            <a:r>
              <a:rPr lang="en-US" sz="2800" dirty="0">
                <a:latin typeface="Courier" pitchFamily="2" charset="0"/>
                <a:ea typeface="ＭＳ Ｐゴシック" panose="020B0600070205080204" pitchFamily="34" charset="-128"/>
              </a:rPr>
              <a:t>” OUT=data-set DBMS=TAB REPLACE;</a:t>
            </a:r>
          </a:p>
          <a:p>
            <a:pPr marL="0" indent="0" eaLnBrk="1" hangingPunct="1">
              <a:buClrTx/>
              <a:buNone/>
              <a:defRPr/>
            </a:pPr>
            <a:r>
              <a:rPr lang="en-US" sz="2800" dirty="0">
                <a:latin typeface="Courier" pitchFamily="2" charset="0"/>
                <a:ea typeface="ＭＳ Ｐゴシック" panose="020B0600070205080204" pitchFamily="34" charset="-128"/>
              </a:rPr>
              <a:t>GETNAMES=YES;</a:t>
            </a:r>
          </a:p>
          <a:p>
            <a:pPr eaLnBrk="1" hangingPunct="1">
              <a:buClrTx/>
              <a:buSzPct val="50000"/>
              <a:defRPr/>
            </a:pPr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simplified version works too.  Use .csv for comma-delimited files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buClrTx/>
              <a:buFont typeface="Wingdings" panose="05000000000000000000" pitchFamily="2" charset="2"/>
              <a:buChar char="§"/>
              <a:defRPr/>
            </a:pPr>
            <a:endParaRPr lang="en-US" dirty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C9650F9F-188A-4EA6-A6B4-F50FE3051091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13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2011</a:t>
            </a: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  <p:extLst>
      <p:ext uri="{BB962C8B-B14F-4D97-AF65-F5344CB8AC3E}">
        <p14:creationId xmlns:p14="http://schemas.microsoft.com/office/powerpoint/2010/main" val="402040939"/>
      </p:ext>
    </p:extLst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Reading in Raw Data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Type data directly into a SAS program using the statements that appear to the right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495800" cy="4495800"/>
          </a:xfrm>
        </p:spPr>
        <p:txBody>
          <a:bodyPr/>
          <a:lstStyle/>
          <a:p>
            <a:pPr eaLnBrk="1" hangingPunct="1">
              <a:buClrTx/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cards; *Old school;</a:t>
            </a:r>
          </a:p>
          <a:p>
            <a:pPr eaLnBrk="1" hangingPunct="1">
              <a:buClrTx/>
              <a:buFont typeface="Wingdings" panose="05000000000000000000" pitchFamily="2" charset="2"/>
              <a:buNone/>
              <a:defRPr/>
            </a:pPr>
            <a:r>
              <a:rPr 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datalines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;</a:t>
            </a:r>
          </a:p>
          <a:p>
            <a:pPr eaLnBrk="1" hangingPunct="1">
              <a:buClrTx/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lines;</a:t>
            </a:r>
          </a:p>
          <a:p>
            <a:pPr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10C6E982-A393-4002-9946-DB08CF7AD12D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14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2011</a:t>
            </a: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Reading in Raw Data-INFILE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sz="3600" dirty="0">
                <a:latin typeface="Arial Unicode MS"/>
              </a:rPr>
              <a:t>If your raw data is an external text file, you could use an INFILE statement to tell SAS where it is.</a:t>
            </a:r>
          </a:p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sz="3600" dirty="0">
                <a:latin typeface="Arial Unicode MS"/>
              </a:rPr>
              <a:t>Specify the full path name</a:t>
            </a:r>
          </a:p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sz="3600" dirty="0">
                <a:latin typeface="Arial Unicode MS"/>
              </a:rPr>
              <a:t>If your lines are longer than 256 characters, use </a:t>
            </a:r>
            <a:r>
              <a:rPr lang="en-US" sz="3600" b="1" dirty="0">
                <a:latin typeface="Courier New"/>
                <a:cs typeface="Courier New"/>
              </a:rPr>
              <a:t>LRECL=..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B83203DA-5E93-4734-907E-E1212DA2E074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15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Data Separated by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This style is called “free format” or list input since the number of spaces in between variables is flexible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Use the 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 statement to name variables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Include a 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$</a:t>
            </a:r>
            <a:r>
              <a:rPr lang="en-US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 after names of character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2BD946A3-8B3C-4AE1-AF01-D4E0B6AA8565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16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Data Arranged in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Knowledge of this approach is particularly critical for large data sets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Each value of a variable is found at the same spot on the data line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Advantages:</a:t>
            </a:r>
          </a:p>
          <a:p>
            <a:pPr marL="914400" lvl="1" indent="-514350">
              <a:buClrTx/>
              <a:buFont typeface="Tahoma" panose="020B0604030504040204" pitchFamily="34" charset="0"/>
              <a:buAutoNum type="arabicPeriod"/>
              <a:defRPr/>
            </a:pP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Don’t need spacing between values</a:t>
            </a:r>
          </a:p>
          <a:p>
            <a:pPr marL="914400" lvl="1" indent="-514350">
              <a:buClrTx/>
              <a:buFont typeface="Tahoma" panose="020B0604030504040204" pitchFamily="34" charset="0"/>
              <a:buAutoNum type="arabicPeriod"/>
              <a:defRPr/>
            </a:pP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Missing values don’t need a special symbol (can be blank)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15F293B9-B4EB-4840-A6A0-B154AE1A78EC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17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Data Arranged in Columns-II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Advantages:</a:t>
            </a:r>
          </a:p>
          <a:p>
            <a:pPr marL="914400" lvl="1" indent="-514350">
              <a:buClrTx/>
              <a:buFont typeface="Tahoma" panose="020B0604030504040204" pitchFamily="34" charset="0"/>
              <a:buAutoNum type="arabicPeriod" startAt="3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Character data can have embedded blanks</a:t>
            </a:r>
          </a:p>
          <a:p>
            <a:pPr marL="914400" lvl="1" indent="-514350">
              <a:buClrTx/>
              <a:buFont typeface="Tahoma" panose="020B0604030504040204" pitchFamily="34" charset="0"/>
              <a:buAutoNum type="arabicPeriod" startAt="3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You can skip variables you don’t need to read into SAS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dirty="0"/>
              <a:t>Example:</a:t>
            </a:r>
          </a:p>
          <a:p>
            <a:pPr>
              <a:buFont typeface="Wingdings" charset="2"/>
              <a:buNone/>
              <a:defRPr/>
            </a:pPr>
            <a:endParaRPr lang="en-US" dirty="0"/>
          </a:p>
          <a:p>
            <a:pPr>
              <a:buFont typeface="Wingdings" charset="2"/>
              <a:buNone/>
              <a:defRPr/>
            </a:pPr>
            <a:r>
              <a:rPr lang="en-US" b="1" dirty="0">
                <a:latin typeface="Courier New"/>
                <a:cs typeface="Courier New"/>
              </a:rPr>
              <a:t>INPUT var1 1-10 var2 11-</a:t>
            </a:r>
            <a:r>
              <a:rPr lang="en-US" b="1">
                <a:latin typeface="Courier New"/>
                <a:cs typeface="Courier New"/>
              </a:rPr>
              <a:t>15 var3 $ 16-30;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99125BBD-EA09-4CAD-9664-B9265112A7CB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18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Data Not in Standard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Types of non-standard data:</a:t>
            </a:r>
          </a:p>
          <a:p>
            <a:pPr marL="914400" lvl="1" indent="-514350">
              <a:buClrTx/>
              <a:buFont typeface="Tahoma" panose="020B0604030504040204" pitchFamily="34" charset="0"/>
              <a:buAutoNum type="arabicPeriod"/>
              <a:defRPr/>
            </a:pP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Numbers with commas or dollar signs</a:t>
            </a:r>
          </a:p>
          <a:p>
            <a:pPr marL="914400" lvl="1" indent="-514350">
              <a:buClrTx/>
              <a:buFont typeface="Tahoma" panose="020B0604030504040204" pitchFamily="34" charset="0"/>
              <a:buAutoNum type="arabicPeriod"/>
              <a:defRPr/>
            </a:pP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Dates and times of day</a:t>
            </a:r>
          </a:p>
          <a:p>
            <a:pPr>
              <a:buClrTx/>
              <a:buFont typeface="Wingdings" panose="05000000000000000000" pitchFamily="2" charset="2"/>
              <a:buChar char="§"/>
              <a:defRPr/>
            </a:pP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We can read nonstandard data using codes known as </a:t>
            </a:r>
            <a:r>
              <a:rPr lang="en-US" b="1" i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informats</a:t>
            </a:r>
            <a:endParaRPr lang="en-US" b="1">
              <a:latin typeface="Arial Unicode MS" panose="020B0604020202020204" pitchFamily="34" charset="-128"/>
              <a:ea typeface="ＭＳ Ｐゴシック" panose="020B0600070205080204" pitchFamily="34" charset="-128"/>
              <a:cs typeface="Arial Unicode MS" panose="020B0604020202020204" pitchFamily="34" charset="-128"/>
            </a:endParaRPr>
          </a:p>
          <a:p>
            <a:pPr>
              <a:buClrTx/>
              <a:buFont typeface="Wingdings" panose="05000000000000000000" pitchFamily="2" charset="2"/>
              <a:buChar char="§"/>
              <a:defRPr/>
            </a:pP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Most informats end in . (so SAS won’t confuse them with a variable)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8775E45C-9B19-407A-B21A-F7CDEF19D8DF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19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9248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Getting Data into SAS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8001000" cy="3124200"/>
          </a:xfrm>
        </p:spPr>
        <p:txBody>
          <a:bodyPr/>
          <a:lstStyle/>
          <a:p>
            <a:pPr marL="914400" lvl="1" indent="-514350" eaLnBrk="1" hangingPunct="1">
              <a:buClrTx/>
              <a:buFont typeface="Tahoma" panose="020B0604030504040204" pitchFamily="34" charset="0"/>
              <a:buAutoNum type="arabicPeriod" startAt="3"/>
              <a:defRPr/>
            </a:pPr>
            <a:r>
              <a:rPr lang="en-US" dirty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Using SAS data sets</a:t>
            </a:r>
          </a:p>
          <a:p>
            <a:pPr marL="914400" lvl="1" indent="-514350" eaLnBrk="1" hangingPunct="1">
              <a:buClrTx/>
              <a:buFont typeface="Tahoma" panose="020B0604030504040204" pitchFamily="34" charset="0"/>
              <a:buAutoNum type="arabicPeriod" startAt="3"/>
              <a:defRPr/>
            </a:pPr>
            <a:r>
              <a:rPr lang="en-US" dirty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Converting other software’s data files (e.g., Excel) into SAS data sets (my favorite!)</a:t>
            </a:r>
          </a:p>
          <a:p>
            <a:pPr marL="914400" lvl="1" indent="-514350" eaLnBrk="1" hangingPunct="1">
              <a:buClrTx/>
              <a:buFont typeface="Tahoma" panose="020B0604030504040204" pitchFamily="34" charset="0"/>
              <a:buAutoNum type="arabicPeriod" startAt="3"/>
              <a:defRPr/>
            </a:pPr>
            <a:r>
              <a:rPr lang="en-US" dirty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Reading other software’s data files directly (often requires additional SAS/ACCESS products)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E94630D8-6C70-48F8-94B3-4A5497E8F588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2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2011</a:t>
            </a: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SAS </a:t>
            </a:r>
            <a:r>
              <a:rPr lang="en-US" dirty="0" err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Informats</a:t>
            </a:r>
            <a:endParaRPr lang="en-US" dirty="0">
              <a:latin typeface="Arial Unicode MS" panose="020B0604020202020204" pitchFamily="34" charset="-128"/>
              <a:ea typeface="ＭＳ Ｐゴシック" panose="020B060007020508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Import from Excel often assigns </a:t>
            </a:r>
            <a:r>
              <a:rPr lang="en-US" b="1" dirty="0" err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informats</a:t>
            </a: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 automatically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Pages 38-39 list many SAS </a:t>
            </a:r>
            <a:r>
              <a:rPr lang="en-US" b="1" dirty="0" err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informats</a:t>
            </a: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 (Note that date </a:t>
            </a:r>
            <a:r>
              <a:rPr lang="en-US" b="1" dirty="0" err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informats</a:t>
            </a: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 are converted to a numerical value—Julian date)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69E74F9E-72C8-49F3-A478-329ECF55389C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20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Other Inputting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b="1" dirty="0">
                <a:latin typeface="Arial Unicode MS"/>
                <a:cs typeface="Arial Unicode MS"/>
              </a:rPr>
              <a:t>You can mix input styles: read in some variables list-style; others column-style; others using </a:t>
            </a:r>
            <a:r>
              <a:rPr lang="en-US" b="1" dirty="0" err="1">
                <a:latin typeface="Arial Unicode MS"/>
                <a:cs typeface="Arial Unicode MS"/>
              </a:rPr>
              <a:t>informats</a:t>
            </a:r>
            <a:r>
              <a:rPr lang="en-US" b="1" dirty="0">
                <a:latin typeface="Arial Unicode MS"/>
                <a:cs typeface="Arial Unicode MS"/>
              </a:rPr>
              <a:t>; even the order can be shuffled;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E.g, you can explicity move the pointer to a specific column number: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@50 </a:t>
            </a: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moves the pointer to the 50</a:t>
            </a:r>
            <a:r>
              <a:rPr lang="en-US" b="1" baseline="3000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th</a:t>
            </a: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 column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b="1">
              <a:latin typeface="Arial Unicode MS" panose="020B0604020202020204" pitchFamily="34" charset="-128"/>
              <a:ea typeface="ＭＳ Ｐゴシック" panose="020B0600070205080204" pitchFamily="34" charset="-128"/>
              <a:cs typeface="Arial Unicode MS" panose="020B0604020202020204" pitchFamily="34" charset="-128"/>
            </a:endParaRPr>
          </a:p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C6A97669-04F9-4A89-B116-99156BCFC5D0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21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Messy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b="1" dirty="0">
                <a:latin typeface="Arial Unicode MS"/>
                <a:cs typeface="Arial Unicode MS"/>
              </a:rPr>
              <a:t>colon modifier: Tells SAS </a:t>
            </a:r>
            <a:r>
              <a:rPr lang="en-US" b="1" i="1" dirty="0">
                <a:latin typeface="Arial Unicode MS"/>
                <a:cs typeface="Arial Unicode MS"/>
              </a:rPr>
              <a:t>exactly</a:t>
            </a:r>
            <a:r>
              <a:rPr lang="en-US" b="1" dirty="0">
                <a:latin typeface="Arial Unicode MS"/>
                <a:cs typeface="Arial Unicode MS"/>
              </a:rPr>
              <a:t> how many columns a variable occupies, but stops when it reaches a space</a:t>
            </a:r>
          </a:p>
          <a:p>
            <a:pPr>
              <a:buFont typeface="Wingdings" charset="2"/>
              <a:buChar char="§"/>
              <a:defRPr/>
            </a:pPr>
            <a:r>
              <a:rPr lang="en-US" b="1" dirty="0">
                <a:latin typeface="Arial Unicode MS"/>
                <a:cs typeface="Arial Unicode MS"/>
              </a:rPr>
              <a:t>This method is not appropriate for characters with embedded spaces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Example: </a:t>
            </a:r>
            <a:r>
              <a:rPr 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Deptname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:$15. </a:t>
            </a: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tells SAS to read </a:t>
            </a:r>
            <a:r>
              <a:rPr 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Deptname</a:t>
            </a: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 for 15 characters </a:t>
            </a:r>
            <a:r>
              <a:rPr lang="en-US" b="1" i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or </a:t>
            </a: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until it reaches a space (or delimiter character).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Use &amp; to continue reading variable until two or more spaces are encountered</a:t>
            </a:r>
          </a:p>
          <a:p>
            <a:pPr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551BA2E3-B8CB-440F-8E4B-FBAE458F72D6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22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Multiple Lines of Data per Observation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Sometimes each observation will be on several lines in the raw data file (census data, standardized test scores, etc)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Use </a:t>
            </a:r>
            <a:r>
              <a:rPr 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/</a:t>
            </a: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 to tell SAS when to go to the next line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Or use </a:t>
            </a:r>
            <a:r>
              <a:rPr 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#2</a:t>
            </a: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, for example, to tell SAS to go to the 2</a:t>
            </a:r>
            <a:r>
              <a:rPr lang="en-US" b="1" baseline="3000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nd</a:t>
            </a: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 line of the observation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b="1">
              <a:latin typeface="Arial Unicode MS" panose="020B0604020202020204" pitchFamily="34" charset="-128"/>
              <a:ea typeface="ＭＳ Ｐゴシック" panose="020B060007020508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D07903CC-490E-4C27-9C44-54E16B77FCDB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23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Multiple Records per Line of Raw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Sometimes several observations will be on one line of data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This is common for textbook exercises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Use </a:t>
            </a:r>
            <a:r>
              <a:rPr 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@@</a:t>
            </a: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 to tell SAS to keep the pointer on the raw data line and prepare to read the next observation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b="1">
              <a:latin typeface="Arial Unicode MS" panose="020B0604020202020204" pitchFamily="34" charset="-128"/>
              <a:ea typeface="ＭＳ Ｐゴシック" panose="020B060007020508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3AD72FB4-AD59-4D00-8ED1-604396CFF3A4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24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Reading Part of a Data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Sometimes we want to modify data input based on values of one variable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We can read just the first variable(s) using the 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@ </a:t>
            </a: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sign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@x, @ and @@ are not closely related, but the text draws a connection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b="1" dirty="0">
              <a:latin typeface="Arial Unicode MS" panose="020B0604020202020204" pitchFamily="34" charset="-128"/>
              <a:ea typeface="ＭＳ Ｐゴシック" panose="020B060007020508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A74FAB56-883C-47A0-9CDA-6E4AD7A4B72B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25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Reading Delimited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These instructions have been largely subsumed by PROC IMPORT and the widespread use of Excel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DLM=</a:t>
            </a: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 specifies alternative delimiters</a:t>
            </a:r>
          </a:p>
          <a:p>
            <a:pPr marL="914400" lvl="1" indent="-514350"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Comma: 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DLM=‘,’</a:t>
            </a:r>
          </a:p>
          <a:p>
            <a:pPr marL="914400" lvl="1" indent="-514350"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Tab: 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DLM=‘09’X</a:t>
            </a:r>
          </a:p>
          <a:p>
            <a:pPr marL="914400" lvl="1" indent="-514350"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#: 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DLM=‘#’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b="1" dirty="0">
              <a:latin typeface="Arial Unicode MS" panose="020B0604020202020204" pitchFamily="34" charset="-128"/>
              <a:ea typeface="ＭＳ Ｐゴシック" panose="020B060007020508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C0418126-9833-4A5D-94C8-0352A3107152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26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Missing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Two delimiters in a row are read as a single delimiter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What if two commas in a row indicate a missing value? Or data values contain commas?</a:t>
            </a:r>
          </a:p>
          <a:p>
            <a:pPr marL="971550" lvl="1" indent="-514350"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Can use DSD option</a:t>
            </a:r>
          </a:p>
          <a:p>
            <a:pPr marL="971550" lvl="1" indent="-514350"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Data values with commas must be in quotes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b="1" dirty="0">
              <a:latin typeface="Arial Unicode MS" panose="020B0604020202020204" pitchFamily="34" charset="-128"/>
              <a:ea typeface="ＭＳ Ｐゴシック" panose="020B060007020508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202ACC59-0C97-4C61-A1DB-140A6BE441E8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27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Truncated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MISSOVER adds missing values at the end of a short record rather than reading more data from the next line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TRUNCOVER is used to advance to the next line when the length of a record is shorter than the variable field.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202ACC59-0C97-4C61-A1DB-140A6BE441E8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28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029076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Temporary SAS Data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DATA work.baseball;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stores </a:t>
            </a:r>
            <a:r>
              <a:rPr 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baseball</a:t>
            </a: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 in the temporary </a:t>
            </a:r>
            <a:r>
              <a:rPr 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work </a:t>
            </a: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4A5CC292-D8DF-4191-B0B4-F7FC1A593390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29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DATA baseball;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stores 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baseball</a:t>
            </a: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 in the default temporary 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work </a:t>
            </a: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library</a:t>
            </a:r>
          </a:p>
          <a:p>
            <a:pPr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SAS Libraries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altLang="en-US" dirty="0">
                <a:latin typeface="Arial Unicode MS" charset="0"/>
                <a:cs typeface="Arial Unicode MS" charset="0"/>
              </a:rPr>
              <a:t>Location where SAS data sets and SAS files are stored</a:t>
            </a:r>
          </a:p>
          <a:p>
            <a:pPr>
              <a:buFont typeface="Wingdings" charset="2"/>
              <a:buChar char="n"/>
              <a:defRPr/>
            </a:pPr>
            <a:r>
              <a:rPr lang="en-US" altLang="en-US" dirty="0">
                <a:latin typeface="Arial Unicode MS" charset="0"/>
                <a:cs typeface="Arial Unicode MS" charset="0"/>
              </a:rPr>
              <a:t>Often, an ordinary directory that contains non-SAS files as well</a:t>
            </a:r>
          </a:p>
          <a:p>
            <a:pPr>
              <a:buFont typeface="Wingdings" charset="2"/>
              <a:buChar char="n"/>
              <a:defRPr/>
            </a:pPr>
            <a:r>
              <a:rPr lang="en-US" altLang="en-US" dirty="0">
                <a:latin typeface="Arial Unicode MS" charset="0"/>
                <a:cs typeface="Arial Unicode MS" charset="0"/>
              </a:rPr>
              <a:t>Built-in libraries: </a:t>
            </a:r>
            <a:r>
              <a:rPr lang="en-US" altLang="en-US" b="1" dirty="0" err="1">
                <a:latin typeface="Courier New" charset="0"/>
                <a:cs typeface="Courier New" charset="0"/>
              </a:rPr>
              <a:t>Sashelp</a:t>
            </a:r>
            <a:r>
              <a:rPr lang="en-US" altLang="en-US" b="1" dirty="0">
                <a:latin typeface="Courier New" charset="0"/>
                <a:cs typeface="Courier New" charset="0"/>
              </a:rPr>
              <a:t>, </a:t>
            </a:r>
            <a:r>
              <a:rPr lang="en-US" altLang="en-US" b="1" dirty="0" err="1">
                <a:latin typeface="Courier New" charset="0"/>
                <a:cs typeface="Courier New" charset="0"/>
              </a:rPr>
              <a:t>Sasuser</a:t>
            </a:r>
            <a:r>
              <a:rPr lang="en-US" altLang="en-US" b="1" dirty="0">
                <a:latin typeface="Courier New" charset="0"/>
                <a:cs typeface="Courier New" charset="0"/>
              </a:rPr>
              <a:t>, Work </a:t>
            </a:r>
            <a:r>
              <a:rPr lang="en-US" altLang="en-US" b="1" dirty="0">
                <a:latin typeface="Arial Unicode MS" charset="0"/>
                <a:cs typeface="Arial Unicode MS" charset="0"/>
              </a:rPr>
              <a:t>(default library)</a:t>
            </a:r>
            <a:endParaRPr lang="en-US" altLang="en-US" b="1" dirty="0">
              <a:latin typeface="Courier New" charset="0"/>
              <a:cs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0DDD7E52-36AD-470D-AC42-CF32FA8B7643}" type="slidenum">
              <a:rPr lang="en-US" altLang="en-US" sz="1200">
                <a:solidFill>
                  <a:srgbClr val="FFFFFF"/>
                </a:solidFill>
                <a:latin typeface="Tahoma" panose="020B0604030504040204" pitchFamily="34" charset="0"/>
              </a:rPr>
              <a:pPr/>
              <a:t>3</a:t>
            </a:fld>
            <a:endParaRPr lang="en-US" alt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34683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Creating SAS Libraries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altLang="en-US" dirty="0"/>
              <a:t>Creating Libraries: 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 dirty="0"/>
              <a:t>Select Libraries, then click on New Folder icon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 dirty="0" err="1"/>
              <a:t>Libref</a:t>
            </a:r>
            <a:r>
              <a:rPr lang="en-US" altLang="en-US" dirty="0"/>
              <a:t> (8 characters or fewer)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 dirty="0"/>
              <a:t>Path (on-line subdirectory)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 dirty="0"/>
              <a:t>AUTOEXEC option</a:t>
            </a:r>
          </a:p>
          <a:p>
            <a:pPr marL="0" indent="0">
              <a:buNone/>
              <a:defRPr/>
            </a:pPr>
            <a:r>
              <a:rPr lang="en-US" altLang="en-US" dirty="0"/>
              <a:t>SAS datasets have two parts: </a:t>
            </a:r>
            <a:r>
              <a:rPr lang="en-US" altLang="en-US" dirty="0" err="1"/>
              <a:t>libref</a:t>
            </a:r>
            <a:r>
              <a:rPr lang="en-US" altLang="en-US" dirty="0"/>
              <a:t> and data set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DFAB3EE3-6BF6-4241-BF78-57FE140EB6E7}" type="slidenum">
              <a:rPr lang="en-US" altLang="en-US" sz="1200">
                <a:solidFill>
                  <a:srgbClr val="FFFFFF"/>
                </a:solidFill>
                <a:latin typeface="Tahoma" panose="020B0604030504040204" pitchFamily="34" charset="0"/>
              </a:rPr>
              <a:pPr/>
              <a:t>4</a:t>
            </a:fld>
            <a:endParaRPr lang="en-US" alt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932940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SAS Library Locations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altLang="en-US" dirty="0">
                <a:latin typeface="Arial Unicode MS" charset="0"/>
                <a:cs typeface="Arial Unicode MS" charset="0"/>
              </a:rPr>
              <a:t>Library location can easily be forgotten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 dirty="0">
                <a:latin typeface="Arial Unicode MS" charset="0"/>
                <a:cs typeface="Arial Unicode MS" charset="0"/>
              </a:rPr>
              <a:t>Text has an interesting direct reference approach I do not use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 dirty="0">
                <a:latin typeface="Arial Unicode MS" charset="0"/>
                <a:cs typeface="Arial Unicode MS" charset="0"/>
              </a:rPr>
              <a:t>It’s convenient to include simple code at the top of your file:</a:t>
            </a:r>
          </a:p>
          <a:p>
            <a:pPr>
              <a:buFont typeface="Wingdings" charset="2"/>
              <a:buNone/>
              <a:defRPr/>
            </a:pPr>
            <a:r>
              <a:rPr lang="en-US" altLang="en-US" b="1" dirty="0" err="1">
                <a:latin typeface="Courier New" charset="0"/>
                <a:cs typeface="Courier New" charset="0"/>
              </a:rPr>
              <a:t>libname</a:t>
            </a:r>
            <a:r>
              <a:rPr lang="en-US" altLang="en-US" b="1" dirty="0">
                <a:latin typeface="Courier New" charset="0"/>
                <a:cs typeface="Courier New" charset="0"/>
              </a:rPr>
              <a:t> stat540 ‘/home/grego1/STAT 540’;</a:t>
            </a:r>
          </a:p>
          <a:p>
            <a:pPr marL="0" indent="0">
              <a:buNone/>
              <a:defRPr/>
            </a:pPr>
            <a:endParaRPr lang="en-US" altLang="en-US" b="1" dirty="0">
              <a:latin typeface="Courier New" charset="0"/>
              <a:cs typeface="Courier New" charset="0"/>
            </a:endParaRPr>
          </a:p>
          <a:p>
            <a:pPr>
              <a:buFont typeface="Wingdings" charset="2"/>
              <a:buChar char="n"/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0FA40A25-6558-4991-9935-1B0EFC31CE21}" type="slidenum">
              <a:rPr lang="en-US" altLang="en-US" sz="1200">
                <a:solidFill>
                  <a:srgbClr val="FFFFFF"/>
                </a:solidFill>
                <a:latin typeface="Tahoma" panose="020B0604030504040204" pitchFamily="34" charset="0"/>
              </a:rPr>
              <a:pPr/>
              <a:t>5</a:t>
            </a:fld>
            <a:endParaRPr lang="en-US" alt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00289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Over-writing a Permanent Data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altLang="en-US" dirty="0"/>
              <a:t>Be careful that you do not write over a saved file:</a:t>
            </a:r>
          </a:p>
          <a:p>
            <a:pPr>
              <a:buFont typeface="Wingdings" charset="2"/>
              <a:buNone/>
              <a:defRPr/>
            </a:pPr>
            <a:r>
              <a:rPr lang="en-US" altLang="en-US" sz="2400" b="1" dirty="0">
                <a:latin typeface="Courier New" charset="0"/>
                <a:cs typeface="Courier New" charset="0"/>
              </a:rPr>
              <a:t>/* This code stores a data set from WORK in MITCHELL */</a:t>
            </a:r>
          </a:p>
          <a:p>
            <a:pPr>
              <a:buFont typeface="Wingdings" charset="2"/>
              <a:buNone/>
              <a:defRPr/>
            </a:pPr>
            <a:r>
              <a:rPr lang="en-US" altLang="en-US" sz="2400" b="1" dirty="0">
                <a:latin typeface="Courier New" charset="0"/>
                <a:cs typeface="Courier New" charset="0"/>
              </a:rPr>
              <a:t>/* It can also accidentally overwrite any changes in </a:t>
            </a:r>
            <a:r>
              <a:rPr lang="en-US" altLang="en-US" sz="2400" b="1" dirty="0" err="1">
                <a:latin typeface="Courier New" charset="0"/>
                <a:cs typeface="Courier New" charset="0"/>
              </a:rPr>
              <a:t>mitchell.anpp</a:t>
            </a:r>
            <a:r>
              <a:rPr lang="en-US" altLang="en-US" sz="2400" b="1" dirty="0">
                <a:latin typeface="Courier New" charset="0"/>
                <a:cs typeface="Courier New" charset="0"/>
              </a:rPr>
              <a:t> in subsequent runs */</a:t>
            </a:r>
          </a:p>
          <a:p>
            <a:pPr>
              <a:buFont typeface="Wingdings" charset="2"/>
              <a:buNone/>
              <a:defRPr/>
            </a:pPr>
            <a:r>
              <a:rPr lang="en-US" altLang="en-US" sz="2400" b="1" dirty="0" err="1">
                <a:latin typeface="Courier New" charset="0"/>
                <a:cs typeface="Courier New" charset="0"/>
              </a:rPr>
              <a:t>libname</a:t>
            </a:r>
            <a:r>
              <a:rPr lang="en-US" altLang="en-US" sz="2400" b="1" dirty="0">
                <a:latin typeface="Courier New" charset="0"/>
                <a:cs typeface="Courier New" charset="0"/>
              </a:rPr>
              <a:t> </a:t>
            </a:r>
            <a:r>
              <a:rPr lang="en-US" altLang="en-US" sz="2400" b="1" dirty="0" err="1">
                <a:latin typeface="Courier New" charset="0"/>
                <a:cs typeface="Courier New" charset="0"/>
              </a:rPr>
              <a:t>mitchell</a:t>
            </a:r>
            <a:r>
              <a:rPr lang="en-US" altLang="en-US" sz="2400" b="1" dirty="0">
                <a:latin typeface="Courier New" charset="0"/>
                <a:cs typeface="Courier New" charset="0"/>
              </a:rPr>
              <a:t> ‘/home/grego1/</a:t>
            </a:r>
            <a:r>
              <a:rPr lang="en-US" altLang="en-US" sz="2400" b="1" dirty="0" err="1">
                <a:latin typeface="Courier New" charset="0"/>
                <a:cs typeface="Courier New" charset="0"/>
              </a:rPr>
              <a:t>mitchell</a:t>
            </a:r>
            <a:r>
              <a:rPr lang="en-US" altLang="en-US" sz="2400" b="1" dirty="0">
                <a:latin typeface="Courier New" charset="0"/>
                <a:cs typeface="Courier New" charset="0"/>
              </a:rPr>
              <a:t>’;</a:t>
            </a:r>
          </a:p>
          <a:p>
            <a:pPr>
              <a:buFont typeface="Wingdings" charset="2"/>
              <a:buNone/>
              <a:defRPr/>
            </a:pPr>
            <a:r>
              <a:rPr lang="en-US" altLang="en-US" sz="2400" b="1" dirty="0">
                <a:latin typeface="Courier New" charset="0"/>
                <a:cs typeface="Courier New" charset="0"/>
              </a:rPr>
              <a:t>data </a:t>
            </a:r>
            <a:r>
              <a:rPr lang="en-US" altLang="en-US" sz="2400" b="1" dirty="0" err="1">
                <a:latin typeface="Courier New" charset="0"/>
                <a:cs typeface="Courier New" charset="0"/>
              </a:rPr>
              <a:t>mitchell.ANPP</a:t>
            </a:r>
            <a:r>
              <a:rPr lang="en-US" altLang="en-US" sz="2400" b="1" dirty="0">
                <a:latin typeface="Courier New" charset="0"/>
                <a:cs typeface="Courier New" charset="0"/>
              </a:rPr>
              <a:t>; set ANPP;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008A4121-B737-46A5-845E-8BB3A0CDDA95}" type="slidenum">
              <a:rPr lang="en-US" altLang="en-US" sz="1200">
                <a:solidFill>
                  <a:srgbClr val="FFFFFF"/>
                </a:solidFill>
                <a:latin typeface="Tahoma" panose="020B0604030504040204" pitchFamily="34" charset="0"/>
              </a:rPr>
              <a:pPr/>
              <a:t>6</a:t>
            </a:fld>
            <a:endParaRPr lang="en-US" altLang="en-US" sz="1200" dirty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57353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Viewing Data Sets in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763000" cy="449580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altLang="en-US" dirty="0">
                <a:latin typeface="Arial Unicode MS" charset="0"/>
                <a:cs typeface="Arial Unicode MS" charset="0"/>
              </a:rPr>
              <a:t>Double-click on a library, then double-click on an available data set (</a:t>
            </a:r>
            <a:r>
              <a:rPr lang="en-US" altLang="en-US" dirty="0" err="1">
                <a:latin typeface="Arial Unicode MS" charset="0"/>
                <a:cs typeface="Arial Unicode MS" charset="0"/>
              </a:rPr>
              <a:t>e.g</a:t>
            </a:r>
            <a:r>
              <a:rPr lang="en-US" altLang="en-US" dirty="0">
                <a:latin typeface="Arial Unicode MS" charset="0"/>
                <a:cs typeface="Arial Unicode MS" charset="0"/>
              </a:rPr>
              <a:t>, “Class” in </a:t>
            </a:r>
            <a:r>
              <a:rPr lang="en-US" altLang="en-US" dirty="0" err="1">
                <a:latin typeface="Arial Unicode MS" charset="0"/>
                <a:cs typeface="Arial Unicode MS" charset="0"/>
              </a:rPr>
              <a:t>Sashelp</a:t>
            </a:r>
            <a:r>
              <a:rPr lang="en-US" altLang="en-US" dirty="0">
                <a:latin typeface="Arial Unicode MS" charset="0"/>
                <a:cs typeface="Arial Unicode MS" charset="0"/>
              </a:rPr>
              <a:t>) or right-click and select Properties.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 dirty="0">
                <a:latin typeface="Arial Unicode MS" charset="0"/>
                <a:cs typeface="Arial Unicode MS" charset="0"/>
              </a:rPr>
              <a:t>Examine data set worksheet for problems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 dirty="0">
                <a:latin typeface="Arial Unicode MS" charset="0"/>
                <a:cs typeface="Arial Unicode MS" charset="0"/>
              </a:rPr>
              <a:t>Click on any column in the Columns frame to obtain info on the variable in the data set.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 dirty="0">
                <a:latin typeface="Arial Unicode MS" charset="0"/>
                <a:cs typeface="Arial Unicode MS" charset="0"/>
              </a:rPr>
              <a:t>PROC CONTENTS provides data set meta data too.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E12F248B-DFFF-4EBC-BA47-824550CFC893}" type="slidenum">
              <a:rPr lang="en-US" altLang="en-US" sz="1200">
                <a:solidFill>
                  <a:srgbClr val="FFFFFF"/>
                </a:solidFill>
                <a:latin typeface="Tahoma" panose="020B0604030504040204" pitchFamily="34" charset="0"/>
              </a:rPr>
              <a:pPr/>
              <a:t>7</a:t>
            </a:fld>
            <a:endParaRPr lang="en-US" alt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913580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SAS data sets: Temporary and Permanent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b="1" dirty="0">
                <a:latin typeface="Arial Unicode MS"/>
                <a:cs typeface="Arial Unicode MS"/>
              </a:rPr>
              <a:t>Data sets stored in Work library are temporary (removed upon exiting SAS)</a:t>
            </a:r>
          </a:p>
          <a:p>
            <a:pPr>
              <a:buFont typeface="Wingdings" charset="2"/>
              <a:buChar char="§"/>
              <a:defRPr/>
            </a:pPr>
            <a:r>
              <a:rPr lang="en-US" b="1" dirty="0">
                <a:latin typeface="Arial Unicode MS"/>
                <a:cs typeface="Arial Unicode MS"/>
              </a:rPr>
              <a:t>Data sets stored in other libraries are permanent (will be saved upon exiting SAS)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2AFD4BAB-7C25-498D-9DAC-DAA8982B7F3D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8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Permanent SAS Data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b="1" dirty="0">
                <a:latin typeface="Arial Unicode MS"/>
                <a:cs typeface="Arial Unicode MS"/>
              </a:rPr>
              <a:t>You can specify the library when creating a data set in the DATA step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495800" cy="4572000"/>
          </a:xfrm>
        </p:spPr>
        <p:txBody>
          <a:bodyPr/>
          <a:lstStyle/>
          <a:p>
            <a:pPr marL="0">
              <a:spcBef>
                <a:spcPts val="2400"/>
              </a:spcBef>
              <a:buFont typeface="Wingdings" panose="05000000000000000000" pitchFamily="2" charset="2"/>
              <a:buNone/>
              <a:defRPr/>
            </a:pPr>
            <a:r>
              <a:rPr lang="en-US">
                <a:ea typeface="ＭＳ Ｐゴシック" panose="020B0600070205080204" pitchFamily="34" charset="-128"/>
              </a:rPr>
              <a:t>Example: Suppose you have a library called </a:t>
            </a:r>
            <a:r>
              <a:rPr 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sportlib</a:t>
            </a:r>
            <a:r>
              <a:rPr lang="en-US">
                <a:ea typeface="ＭＳ Ｐゴシック" panose="020B0600070205080204" pitchFamily="34" charset="-128"/>
              </a:rPr>
              <a:t> (this is a “libref”)</a:t>
            </a:r>
          </a:p>
          <a:p>
            <a:pPr marL="0">
              <a:buFont typeface="Wingdings" panose="05000000000000000000" pitchFamily="2" charset="2"/>
              <a:buNone/>
              <a:defRPr/>
            </a:pPr>
            <a:r>
              <a:rPr 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DATA sportlib.baseball;</a:t>
            </a:r>
          </a:p>
          <a:p>
            <a:pPr marL="0">
              <a:buFont typeface="Wingdings" panose="05000000000000000000" pitchFamily="2" charset="2"/>
              <a:buNone/>
              <a:defRPr/>
            </a:pP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creates a data set </a:t>
            </a:r>
            <a:r>
              <a:rPr 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baseball</a:t>
            </a: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 to be stored in the permanent </a:t>
            </a:r>
            <a:r>
              <a:rPr 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sportlib</a:t>
            </a: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D60DD1F9-F109-4730-955F-B4A8D7D2CBA1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9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47417</TotalTime>
  <Words>1629</Words>
  <Application>Microsoft Macintosh PowerPoint</Application>
  <PresentationFormat>On-screen Show (4:3)</PresentationFormat>
  <Paragraphs>213</Paragraphs>
  <Slides>29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 Unicode MS</vt:lpstr>
      <vt:lpstr>Arial Black</vt:lpstr>
      <vt:lpstr>Courier</vt:lpstr>
      <vt:lpstr>Courier New</vt:lpstr>
      <vt:lpstr>Tahoma</vt:lpstr>
      <vt:lpstr>Times New Roman</vt:lpstr>
      <vt:lpstr>Wingdings</vt:lpstr>
      <vt:lpstr>Theme1</vt:lpstr>
      <vt:lpstr>Chapter 2: Getting Data into SAS</vt:lpstr>
      <vt:lpstr>Getting Data into SAS</vt:lpstr>
      <vt:lpstr>SAS Libraries</vt:lpstr>
      <vt:lpstr>Creating SAS Libraries</vt:lpstr>
      <vt:lpstr>SAS Library Locations</vt:lpstr>
      <vt:lpstr>Over-writing a Permanent Data Set</vt:lpstr>
      <vt:lpstr>Viewing Data Sets in Library</vt:lpstr>
      <vt:lpstr>SAS data sets: Temporary and Permanent</vt:lpstr>
      <vt:lpstr>Permanent SAS Data Sets</vt:lpstr>
      <vt:lpstr>Direct References</vt:lpstr>
      <vt:lpstr>PROC IMPORT for Excel workbooks</vt:lpstr>
      <vt:lpstr>Import Excel workbooks using LIBNAME</vt:lpstr>
      <vt:lpstr>PROC IMPORT for delimited files</vt:lpstr>
      <vt:lpstr>Reading in Raw Data</vt:lpstr>
      <vt:lpstr>Reading in Raw Data-INFILE</vt:lpstr>
      <vt:lpstr>Data Separated by Spaces</vt:lpstr>
      <vt:lpstr>Data Arranged in Columns</vt:lpstr>
      <vt:lpstr>Data Arranged in Columns-II</vt:lpstr>
      <vt:lpstr>Data Not in Standard Format</vt:lpstr>
      <vt:lpstr>SAS Informats</vt:lpstr>
      <vt:lpstr>Other Inputting Issues</vt:lpstr>
      <vt:lpstr>Messy Data</vt:lpstr>
      <vt:lpstr>Multiple Lines of Data per Observation</vt:lpstr>
      <vt:lpstr>Multiple Records per Line of Raw Data</vt:lpstr>
      <vt:lpstr>Reading Part of a Data File</vt:lpstr>
      <vt:lpstr>Reading Delimited Files</vt:lpstr>
      <vt:lpstr>Missing values</vt:lpstr>
      <vt:lpstr>Truncated Records</vt:lpstr>
      <vt:lpstr>Temporary SAS Data Sets</vt:lpstr>
    </vt:vector>
  </TitlesOfParts>
  <Company>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GREGO, JOHN</cp:lastModifiedBy>
  <cp:revision>185</cp:revision>
  <cp:lastPrinted>2020-10-01T13:50:51Z</cp:lastPrinted>
  <dcterms:created xsi:type="dcterms:W3CDTF">2011-09-28T14:37:13Z</dcterms:created>
  <dcterms:modified xsi:type="dcterms:W3CDTF">2020-10-12T14:44:02Z</dcterms:modified>
</cp:coreProperties>
</file>