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8" r:id="rId2"/>
    <p:sldId id="260" r:id="rId3"/>
    <p:sldId id="274" r:id="rId4"/>
    <p:sldId id="275" r:id="rId5"/>
    <p:sldId id="282" r:id="rId6"/>
    <p:sldId id="276" r:id="rId7"/>
    <p:sldId id="283" r:id="rId8"/>
    <p:sldId id="303" r:id="rId9"/>
    <p:sldId id="286" r:id="rId10"/>
    <p:sldId id="287" r:id="rId11"/>
    <p:sldId id="304" r:id="rId12"/>
    <p:sldId id="288" r:id="rId13"/>
    <p:sldId id="285" r:id="rId14"/>
    <p:sldId id="284" r:id="rId15"/>
    <p:sldId id="289" r:id="rId16"/>
    <p:sldId id="290" r:id="rId17"/>
    <p:sldId id="291" r:id="rId18"/>
    <p:sldId id="292" r:id="rId19"/>
    <p:sldId id="293" r:id="rId20"/>
    <p:sldId id="305" r:id="rId21"/>
    <p:sldId id="294" r:id="rId22"/>
    <p:sldId id="297" r:id="rId23"/>
    <p:sldId id="296" r:id="rId24"/>
    <p:sldId id="298" r:id="rId25"/>
    <p:sldId id="302" r:id="rId26"/>
    <p:sldId id="307" r:id="rId27"/>
    <p:sldId id="306" r:id="rId28"/>
    <p:sldId id="308" r:id="rId29"/>
    <p:sldId id="309"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1" d="100"/>
          <a:sy n="131" d="100"/>
        </p:scale>
        <p:origin x="-240"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60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fld id="{574F5078-43DE-414F-B780-CDB9C3662E0F}" type="datetimeFigureOut">
              <a:rPr lang="en-US"/>
              <a:pPr/>
              <a:t>3/4/20</a:t>
            </a:fld>
            <a:endParaRPr lang="en-US"/>
          </a:p>
        </p:txBody>
      </p:sp>
      <p:sp>
        <p:nvSpPr>
          <p:cNvPr id="460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60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B05B7024-CA1A-4173-8466-3DCF76E49049}" type="slidenum">
              <a:rPr lang="en-US"/>
              <a:pPr/>
              <a:t>‹#›</a:t>
            </a:fld>
            <a:endParaRPr lang="en-US"/>
          </a:p>
        </p:txBody>
      </p:sp>
    </p:spTree>
    <p:extLst>
      <p:ext uri="{BB962C8B-B14F-4D97-AF65-F5344CB8AC3E}">
        <p14:creationId xmlns:p14="http://schemas.microsoft.com/office/powerpoint/2010/main" val="4282150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D22B3225-D9CF-4975-924C-C62BDF9DF8CA}" type="datetimeFigureOut">
              <a:rPr lang="en-US" smtClean="0"/>
              <a:t>3/4/20</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4A0F2DB0-918D-4698-9163-B178FEC292BD}" type="slidenum">
              <a:rPr lang="en-US" smtClean="0"/>
              <a:t>‹#›</a:t>
            </a:fld>
            <a:endParaRPr lang="en-US"/>
          </a:p>
        </p:txBody>
      </p:sp>
    </p:spTree>
    <p:extLst>
      <p:ext uri="{BB962C8B-B14F-4D97-AF65-F5344CB8AC3E}">
        <p14:creationId xmlns:p14="http://schemas.microsoft.com/office/powerpoint/2010/main" val="1350719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on ODS LISTING</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1</a:t>
            </a:fld>
            <a:endParaRPr lang="en-US"/>
          </a:p>
        </p:txBody>
      </p:sp>
    </p:spTree>
    <p:extLst>
      <p:ext uri="{BB962C8B-B14F-4D97-AF65-F5344CB8AC3E}">
        <p14:creationId xmlns:p14="http://schemas.microsoft.com/office/powerpoint/2010/main" val="2939216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Source</a:t>
            </a:r>
            <a:r>
              <a:rPr lang="en-US" i="0" dirty="0" smtClean="0"/>
              <a:t> is usually numeric.  </a:t>
            </a:r>
            <a:endParaRPr lang="en-US" i="1" dirty="0"/>
          </a:p>
        </p:txBody>
      </p:sp>
      <p:sp>
        <p:nvSpPr>
          <p:cNvPr id="4" name="Slide Number Placeholder 3"/>
          <p:cNvSpPr>
            <a:spLocks noGrp="1"/>
          </p:cNvSpPr>
          <p:nvPr>
            <p:ph type="sldNum" sz="quarter" idx="10"/>
          </p:nvPr>
        </p:nvSpPr>
        <p:spPr/>
        <p:txBody>
          <a:bodyPr/>
          <a:lstStyle/>
          <a:p>
            <a:fld id="{4A0F2DB0-918D-4698-9163-B178FEC292BD}" type="slidenum">
              <a:rPr lang="en-US" smtClean="0"/>
              <a:t>14</a:t>
            </a:fld>
            <a:endParaRPr lang="en-US"/>
          </a:p>
        </p:txBody>
      </p:sp>
    </p:spTree>
    <p:extLst>
      <p:ext uri="{BB962C8B-B14F-4D97-AF65-F5344CB8AC3E}">
        <p14:creationId xmlns:p14="http://schemas.microsoft.com/office/powerpoint/2010/main" val="493692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example is</a:t>
            </a:r>
            <a:r>
              <a:rPr lang="en-US" baseline="0" dirty="0" smtClean="0"/>
              <a:t> deceptive in the same way the book example is deceptive.  Trim and left take care of leading and trailing blanks.</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15</a:t>
            </a:fld>
            <a:endParaRPr lang="en-US"/>
          </a:p>
        </p:txBody>
      </p:sp>
    </p:spTree>
    <p:extLst>
      <p:ext uri="{BB962C8B-B14F-4D97-AF65-F5344CB8AC3E}">
        <p14:creationId xmlns:p14="http://schemas.microsoft.com/office/powerpoint/2010/main" val="3349977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Macro variable names are formed by concatenating a prefix and a data step variable/index</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16</a:t>
            </a:fld>
            <a:endParaRPr lang="en-US"/>
          </a:p>
        </p:txBody>
      </p:sp>
    </p:spTree>
    <p:extLst>
      <p:ext uri="{BB962C8B-B14F-4D97-AF65-F5344CB8AC3E}">
        <p14:creationId xmlns:p14="http://schemas.microsoft.com/office/powerpoint/2010/main" val="783807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value assigned to expression2 by the macro variable is often a data step variable.</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17</a:t>
            </a:fld>
            <a:endParaRPr lang="en-US"/>
          </a:p>
        </p:txBody>
      </p:sp>
    </p:spTree>
    <p:extLst>
      <p:ext uri="{BB962C8B-B14F-4D97-AF65-F5344CB8AC3E}">
        <p14:creationId xmlns:p14="http://schemas.microsoft.com/office/powerpoint/2010/main" val="3567998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from STAT 540 that DATA _NULL_ does not create a new data set—it’s a</a:t>
            </a:r>
            <a:r>
              <a:rPr lang="en-US" baseline="0" dirty="0" smtClean="0"/>
              <a:t> method to take advantage of the DATA step’s looping ability.  </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18</a:t>
            </a:fld>
            <a:endParaRPr lang="en-US"/>
          </a:p>
        </p:txBody>
      </p:sp>
    </p:spTree>
    <p:extLst>
      <p:ext uri="{BB962C8B-B14F-4D97-AF65-F5344CB8AC3E}">
        <p14:creationId xmlns:p14="http://schemas.microsoft.com/office/powerpoint/2010/main" val="2736513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 example with &amp;</a:t>
            </a:r>
            <a:r>
              <a:rPr lang="en-US" dirty="0" err="1" smtClean="0"/>
              <a:t>titleforrank</a:t>
            </a:r>
            <a:r>
              <a:rPr lang="en-US" dirty="0" smtClean="0"/>
              <a:t> first (it won’t work).</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19</a:t>
            </a:fld>
            <a:endParaRPr lang="en-US"/>
          </a:p>
        </p:txBody>
      </p:sp>
    </p:spTree>
    <p:extLst>
      <p:ext uri="{BB962C8B-B14F-4D97-AF65-F5344CB8AC3E}">
        <p14:creationId xmlns:p14="http://schemas.microsoft.com/office/powerpoint/2010/main" val="3263746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&amp;</a:t>
            </a:r>
            <a:r>
              <a:rPr lang="en-US" dirty="0" err="1" smtClean="0"/>
              <a:t>titlerank</a:t>
            </a:r>
            <a:r>
              <a:rPr lang="en-US" dirty="0" smtClean="0"/>
              <a:t> -&gt; rank1; &amp;&amp;</a:t>
            </a:r>
            <a:r>
              <a:rPr lang="en-US" dirty="0" err="1" smtClean="0"/>
              <a:t>titlerank</a:t>
            </a:r>
            <a:r>
              <a:rPr lang="en-US" dirty="0" smtClean="0"/>
              <a:t> -&gt; rank1; &amp;&amp;&amp;</a:t>
            </a:r>
            <a:r>
              <a:rPr lang="en-US" dirty="0" err="1" smtClean="0"/>
              <a:t>titlerank</a:t>
            </a:r>
            <a:r>
              <a:rPr lang="en-US" dirty="0" smtClean="0"/>
              <a:t> -&gt; &amp;rank1 -&gt; A Tale of Two Cities.  End of Day 14.</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21</a:t>
            </a:fld>
            <a:endParaRPr lang="en-US"/>
          </a:p>
        </p:txBody>
      </p:sp>
    </p:spTree>
    <p:extLst>
      <p:ext uri="{BB962C8B-B14F-4D97-AF65-F5344CB8AC3E}">
        <p14:creationId xmlns:p14="http://schemas.microsoft.com/office/powerpoint/2010/main" val="4040557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title is set not</a:t>
            </a:r>
            <a:r>
              <a:rPr lang="en-US" baseline="0" dirty="0" smtClean="0"/>
              <a:t> to the macro variable, but to the macro variable’s value.  The second DATA step is a little contrived; we had to drop title, then pick it back up.</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24</a:t>
            </a:fld>
            <a:endParaRPr lang="en-US"/>
          </a:p>
        </p:txBody>
      </p:sp>
    </p:spTree>
    <p:extLst>
      <p:ext uri="{BB962C8B-B14F-4D97-AF65-F5344CB8AC3E}">
        <p14:creationId xmlns:p14="http://schemas.microsoft.com/office/powerpoint/2010/main" val="1954685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tried</a:t>
            </a:r>
            <a:r>
              <a:rPr lang="en-US" baseline="0" dirty="0" smtClean="0"/>
              <a:t> to run this in a single step, but couldn’t.</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26</a:t>
            </a:fld>
            <a:endParaRPr lang="en-US"/>
          </a:p>
        </p:txBody>
      </p:sp>
    </p:spTree>
    <p:extLst>
      <p:ext uri="{BB962C8B-B14F-4D97-AF65-F5344CB8AC3E}">
        <p14:creationId xmlns:p14="http://schemas.microsoft.com/office/powerpoint/2010/main" val="735575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%LET statement</a:t>
            </a:r>
            <a:r>
              <a:rPr lang="en-US" baseline="0" dirty="0" smtClean="0"/>
              <a:t> looks superfluous, but isn’t (since we’re under the same PROC SQL).  The first SELECDT statement is an extra step to complete the macro index.  We’re now ready to loop on </a:t>
            </a:r>
            <a:r>
              <a:rPr lang="en-US" baseline="0" smtClean="0"/>
              <a:t>macro variables!</a:t>
            </a:r>
            <a:endParaRPr lang="en-US"/>
          </a:p>
        </p:txBody>
      </p:sp>
      <p:sp>
        <p:nvSpPr>
          <p:cNvPr id="4" name="Slide Number Placeholder 3"/>
          <p:cNvSpPr>
            <a:spLocks noGrp="1"/>
          </p:cNvSpPr>
          <p:nvPr>
            <p:ph type="sldNum" sz="quarter" idx="10"/>
          </p:nvPr>
        </p:nvSpPr>
        <p:spPr/>
        <p:txBody>
          <a:bodyPr/>
          <a:lstStyle/>
          <a:p>
            <a:fld id="{4A0F2DB0-918D-4698-9163-B178FEC292BD}" type="slidenum">
              <a:rPr lang="en-US" smtClean="0"/>
              <a:t>28</a:t>
            </a:fld>
            <a:endParaRPr lang="en-US"/>
          </a:p>
        </p:txBody>
      </p:sp>
    </p:spTree>
    <p:extLst>
      <p:ext uri="{BB962C8B-B14F-4D97-AF65-F5344CB8AC3E}">
        <p14:creationId xmlns:p14="http://schemas.microsoft.com/office/powerpoint/2010/main" val="3209789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2</a:t>
            </a:fld>
            <a:endParaRPr lang="en-US"/>
          </a:p>
        </p:txBody>
      </p:sp>
    </p:spTree>
    <p:extLst>
      <p:ext uri="{BB962C8B-B14F-4D97-AF65-F5344CB8AC3E}">
        <p14:creationId xmlns:p14="http://schemas.microsoft.com/office/powerpoint/2010/main" val="3017534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book example reintroduces some STAT 540 tricks.  The LET statements may as well be placed at the start of the program, since that’s the order in which they’re executed.  End of Day 13.</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3</a:t>
            </a:fld>
            <a:endParaRPr lang="en-US"/>
          </a:p>
        </p:txBody>
      </p:sp>
    </p:spTree>
    <p:extLst>
      <p:ext uri="{BB962C8B-B14F-4D97-AF65-F5344CB8AC3E}">
        <p14:creationId xmlns:p14="http://schemas.microsoft.com/office/powerpoint/2010/main" val="4229950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SYMPUT won’t fix previous example.  Why?</a:t>
            </a:r>
            <a:r>
              <a:rPr lang="en-US" baseline="0" dirty="0" smtClean="0"/>
              <a:t> We loop through the data step and change </a:t>
            </a:r>
            <a:r>
              <a:rPr lang="en-US" baseline="0" dirty="0" err="1" smtClean="0"/>
              <a:t>titletext</a:t>
            </a:r>
            <a:r>
              <a:rPr lang="en-US" baseline="0" dirty="0" smtClean="0"/>
              <a:t> each time.  The fix will come later.  The book example is deceptive in this way.</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6</a:t>
            </a:fld>
            <a:endParaRPr lang="en-US"/>
          </a:p>
        </p:txBody>
      </p:sp>
    </p:spTree>
    <p:extLst>
      <p:ext uri="{BB962C8B-B14F-4D97-AF65-F5344CB8AC3E}">
        <p14:creationId xmlns:p14="http://schemas.microsoft.com/office/powerpoint/2010/main" val="1265284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BEST12. format can create problems with leading blanks</a:t>
            </a:r>
            <a:r>
              <a:rPr lang="en-US" baseline="0" dirty="0" smtClean="0"/>
              <a:t> that will need to be addressed (e.g</a:t>
            </a:r>
            <a:r>
              <a:rPr lang="en-US" baseline="0" smtClean="0"/>
              <a:t>., with PUT)</a:t>
            </a:r>
            <a:endParaRPr lang="en-US"/>
          </a:p>
        </p:txBody>
      </p:sp>
      <p:sp>
        <p:nvSpPr>
          <p:cNvPr id="4" name="Slide Number Placeholder 3"/>
          <p:cNvSpPr>
            <a:spLocks noGrp="1"/>
          </p:cNvSpPr>
          <p:nvPr>
            <p:ph type="sldNum" sz="quarter" idx="10"/>
          </p:nvPr>
        </p:nvSpPr>
        <p:spPr/>
        <p:txBody>
          <a:bodyPr/>
          <a:lstStyle/>
          <a:p>
            <a:fld id="{4A0F2DB0-918D-4698-9163-B178FEC292BD}" type="slidenum">
              <a:rPr lang="en-US" smtClean="0"/>
              <a:t>9</a:t>
            </a:fld>
            <a:endParaRPr lang="en-US"/>
          </a:p>
        </p:txBody>
      </p:sp>
    </p:spTree>
    <p:extLst>
      <p:ext uri="{BB962C8B-B14F-4D97-AF65-F5344CB8AC3E}">
        <p14:creationId xmlns:p14="http://schemas.microsoft.com/office/powerpoint/2010/main" val="1888636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are using SYMPUT with a DATA step expression. Lots</a:t>
            </a:r>
            <a:r>
              <a:rPr lang="en-US" baseline="0" dirty="0" smtClean="0"/>
              <a:t> of tools for character strings!  </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10</a:t>
            </a:fld>
            <a:endParaRPr lang="en-US"/>
          </a:p>
        </p:txBody>
      </p:sp>
    </p:spTree>
    <p:extLst>
      <p:ext uri="{BB962C8B-B14F-4D97-AF65-F5344CB8AC3E}">
        <p14:creationId xmlns:p14="http://schemas.microsoft.com/office/powerpoint/2010/main" val="98408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11</a:t>
            </a:fld>
            <a:endParaRPr lang="en-US"/>
          </a:p>
        </p:txBody>
      </p:sp>
    </p:spTree>
    <p:extLst>
      <p:ext uri="{BB962C8B-B14F-4D97-AF65-F5344CB8AC3E}">
        <p14:creationId xmlns:p14="http://schemas.microsoft.com/office/powerpoint/2010/main" val="2318947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SYMPUTX provides a simpler</a:t>
            </a:r>
            <a:r>
              <a:rPr lang="en-US" baseline="0" dirty="0" smtClean="0"/>
              <a:t> fix that we just demonstrated.</a:t>
            </a:r>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12</a:t>
            </a:fld>
            <a:endParaRPr lang="en-US"/>
          </a:p>
        </p:txBody>
      </p:sp>
    </p:spTree>
    <p:extLst>
      <p:ext uri="{BB962C8B-B14F-4D97-AF65-F5344CB8AC3E}">
        <p14:creationId xmlns:p14="http://schemas.microsoft.com/office/powerpoint/2010/main" val="2691914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0F2DB0-918D-4698-9163-B178FEC292BD}" type="slidenum">
              <a:rPr lang="en-US" smtClean="0"/>
              <a:t>13</a:t>
            </a:fld>
            <a:endParaRPr lang="en-US"/>
          </a:p>
        </p:txBody>
      </p:sp>
    </p:spTree>
    <p:extLst>
      <p:ext uri="{BB962C8B-B14F-4D97-AF65-F5344CB8AC3E}">
        <p14:creationId xmlns:p14="http://schemas.microsoft.com/office/powerpoint/2010/main" val="3732647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965727E-B0AA-4888-9956-2577C8998FEA}"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042DEF8-5C40-4807-AD76-6C50DA7D23FC}"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16FAC18-A87B-4B30-861B-66BC839CD8FB}"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4870BAF-745D-482A-8AF9-8697AA4146D9}"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DD1B8D7-8BB3-4D46-B894-C5CC6B943508}"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C332F21-2581-4DA4-AAF8-11E4ECB37C60}"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CB93ED7-E26E-4B36-A41F-118A921E5AC5}"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44DDE1BD-5365-439F-B1F4-39B4EEEF61D9}"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1E10FB5-3B58-4BC7-893D-6C5D8A9F3BBB}"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83D2553-B793-481C-B10F-A15CBA846A6A}"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B8E01E0-06E7-4936-B770-6D5FD67AA2D9}"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A401CB8-006F-4D91-B3DC-7A63CEE72D46}"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0E94511-8374-48CD-AA68-711B5FACBF08}"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3BB9683-C8B8-40AB-A41E-D7315750634B}"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3134F4B-0C02-41C7-945A-FA99EE10F43C}" type="slidenum">
              <a:rPr lang="en-US"/>
              <a:pPr>
                <a:defRPr/>
              </a:pPr>
              <a:t>‹#›</a:t>
            </a:fld>
            <a:endParaRPr lang="en-US"/>
          </a:p>
        </p:txBody>
      </p:sp>
    </p:spTree>
  </p:cSld>
  <p:clrMapOvr>
    <a:masterClrMapping/>
  </p:clrMapOvr>
  <p:transition xmlns:p14="http://schemas.microsoft.com/office/powerpoint/2010/main" spd="med">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9E4D5B19-C30E-4FE9-94AC-258D29C2482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xmlns:p14="http://schemas.microsoft.com/office/powerpoint/2010/main" spd="med">
    <p:fade/>
  </p:transition>
  <p:timing>
    <p:tnLst>
      <p:par>
        <p:cTn xmlns:p14="http://schemas.microsoft.com/office/powerpoint/2010/main" id="1" dur="indefinite" restart="never" nodeType="tmRoot"/>
      </p:par>
    </p:tnLst>
  </p:timing>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466"/>
            <a:ext cx="6324600" cy="2743200"/>
          </a:xfrm>
        </p:spPr>
        <p:txBody>
          <a:bodyPr/>
          <a:lstStyle/>
          <a:p>
            <a:r>
              <a:rPr lang="en-US" sz="4400" b="1" dirty="0" smtClean="0">
                <a:latin typeface="Arial Unicode MS" pitchFamily="34" charset="-128"/>
              </a:rPr>
              <a:t>Chapter 10:Processing Macro Variables at Execution Time</a:t>
            </a:r>
          </a:p>
        </p:txBody>
      </p:sp>
      <p:sp>
        <p:nvSpPr>
          <p:cNvPr id="5" name="Slide Number Placeholder 4"/>
          <p:cNvSpPr>
            <a:spLocks noGrp="1"/>
          </p:cNvSpPr>
          <p:nvPr>
            <p:ph type="sldNum" sz="quarter" idx="12"/>
          </p:nvPr>
        </p:nvSpPr>
        <p:spPr/>
        <p:txBody>
          <a:bodyPr/>
          <a:lstStyle/>
          <a:p>
            <a:pPr>
              <a:defRPr/>
            </a:pPr>
            <a:fld id="{834ED231-1C9B-47DA-9E46-1732B75F7C75}" type="slidenum">
              <a:rPr lang="en-US">
                <a:solidFill>
                  <a:schemeClr val="tx1"/>
                </a:solidFill>
              </a:rPr>
              <a:pPr>
                <a:defRPr/>
              </a:pPr>
              <a:t>1</a:t>
            </a:fld>
            <a:endParaRPr lang="en-US">
              <a:solidFill>
                <a:schemeClr val="tx1"/>
              </a:solidFill>
            </a:endParaRPr>
          </a:p>
        </p:txBody>
      </p:sp>
      <p:sp>
        <p:nvSpPr>
          <p:cNvPr id="17412"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dirty="0">
                <a:solidFill>
                  <a:schemeClr val="tx2"/>
                </a:solidFill>
                <a:latin typeface="Arial Unicode MS" pitchFamily="34" charset="-128"/>
              </a:rPr>
              <a:t>STAT </a:t>
            </a:r>
            <a:r>
              <a:rPr lang="en-US" sz="4400" dirty="0" smtClean="0">
                <a:solidFill>
                  <a:schemeClr val="tx2"/>
                </a:solidFill>
                <a:latin typeface="Arial Unicode MS" pitchFamily="34" charset="-128"/>
              </a:rPr>
              <a:t>541</a:t>
            </a:r>
            <a:endParaRPr lang="en-US" sz="4400" dirty="0">
              <a:solidFill>
                <a:schemeClr val="tx2"/>
              </a:solidFill>
              <a:latin typeface="Arial Unicode MS" pitchFamily="34" charset="-128"/>
            </a:endParaRPr>
          </a:p>
          <a:p>
            <a:pPr algn="ctr"/>
            <a:endParaRPr lang="en-US" sz="4400" dirty="0">
              <a:solidFill>
                <a:schemeClr val="tx2"/>
              </a:solidFill>
              <a:latin typeface="Arial Unicode MS" pitchFamily="34" charset="-128"/>
            </a:endParaRPr>
          </a:p>
        </p:txBody>
      </p:sp>
      <p:sp>
        <p:nvSpPr>
          <p:cNvPr id="7" name="Footer Placeholder 3"/>
          <p:cNvSpPr txBox="1">
            <a:spLocks/>
          </p:cNvSpPr>
          <p:nvPr/>
        </p:nvSpPr>
        <p:spPr bwMode="auto">
          <a:xfrm>
            <a:off x="457200" y="6248400"/>
            <a:ext cx="6934200" cy="381000"/>
          </a:xfrm>
          <a:prstGeom prst="rect">
            <a:avLst/>
          </a:prstGeom>
          <a:noFill/>
          <a:ln w="9525">
            <a:noFill/>
            <a:miter lim="800000"/>
            <a:headEnd/>
            <a:tailEnd/>
          </a:ln>
          <a:effectLst/>
        </p:spPr>
        <p:txBody>
          <a:bodyPr anchor="b"/>
          <a:lstStyle/>
          <a:p>
            <a:pPr eaLnBrk="0" hangingPunct="0">
              <a:spcBef>
                <a:spcPct val="50000"/>
              </a:spcBef>
              <a:defRPr/>
            </a:pPr>
            <a:r>
              <a:rPr lang="en-US" sz="1200" baseline="30000" dirty="0" smtClean="0">
                <a:solidFill>
                  <a:srgbClr val="FFFF00"/>
                </a:solidFill>
                <a:effectLst>
                  <a:outerShdw blurRad="38100" dist="38100" dir="2700000" algn="tl">
                    <a:srgbClr val="000000"/>
                  </a:outerShdw>
                </a:effectLst>
                <a:latin typeface="Arial Unicode MS"/>
              </a:rPr>
              <a:t>©</a:t>
            </a:r>
            <a:r>
              <a:rPr lang="en-US" sz="1200" dirty="0" smtClean="0">
                <a:solidFill>
                  <a:srgbClr val="FFFF00"/>
                </a:solidFill>
                <a:effectLst>
                  <a:outerShdw blurRad="38100" dist="38100" dir="2700000" algn="tl">
                    <a:srgbClr val="000000"/>
                  </a:outerShdw>
                </a:effectLst>
                <a:latin typeface="Arial Unicode MS"/>
              </a:rPr>
              <a:t>Spring 2012 Imelda Go, John Grego, Jennifer </a:t>
            </a:r>
            <a:r>
              <a:rPr lang="en-US" sz="1200" dirty="0" err="1" smtClean="0">
                <a:solidFill>
                  <a:srgbClr val="FFFF00"/>
                </a:solidFill>
                <a:effectLst>
                  <a:outerShdw blurRad="38100" dist="38100" dir="2700000" algn="tl">
                    <a:srgbClr val="000000"/>
                  </a:outerShdw>
                </a:effectLst>
                <a:latin typeface="Arial Unicode MS"/>
              </a:rPr>
              <a:t>Lasecki</a:t>
            </a:r>
            <a:r>
              <a:rPr lang="en-US" sz="1200" dirty="0" smtClean="0">
                <a:solidFill>
                  <a:srgbClr val="FFFF00"/>
                </a:solidFill>
                <a:effectLst>
                  <a:outerShdw blurRad="38100" dist="38100" dir="2700000" algn="tl">
                    <a:srgbClr val="000000"/>
                  </a:outerShdw>
                </a:effectLst>
                <a:latin typeface="Arial Unicode MS"/>
              </a:rPr>
              <a:t> and the University of South Carolina</a:t>
            </a:r>
            <a:endParaRPr lang="en-US" sz="1200" dirty="0">
              <a:solidFill>
                <a:srgbClr val="FFFF00"/>
              </a:solidFill>
              <a:effectLst>
                <a:outerShdw blurRad="38100" dist="38100" dir="2700000" algn="tl">
                  <a:srgbClr val="000000"/>
                </a:outerShdw>
              </a:effectLst>
              <a:latin typeface="Arial Unicode MS"/>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10</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Examples of DATA Step Functions Useful for Removing Blanks or Characters</a:t>
            </a:r>
          </a:p>
          <a:p>
            <a:pPr marL="0" indent="0">
              <a:buNone/>
            </a:pPr>
            <a:endParaRPr lang="en-US" sz="1200" dirty="0" smtClean="0"/>
          </a:p>
          <a:p>
            <a:pPr marL="0" indent="0">
              <a:buNone/>
            </a:pPr>
            <a:r>
              <a:rPr lang="en-US" sz="2000" dirty="0" smtClean="0">
                <a:solidFill>
                  <a:schemeClr val="tx1"/>
                </a:solidFill>
              </a:rPr>
              <a:t>Remove </a:t>
            </a:r>
            <a:r>
              <a:rPr lang="en-US" sz="2000" dirty="0">
                <a:solidFill>
                  <a:schemeClr val="tx1"/>
                </a:solidFill>
              </a:rPr>
              <a:t>Characters from </a:t>
            </a:r>
            <a:r>
              <a:rPr lang="en-US" sz="2000" dirty="0" smtClean="0">
                <a:solidFill>
                  <a:schemeClr val="tx1"/>
                </a:solidFill>
              </a:rPr>
              <a:t>Strings</a:t>
            </a:r>
            <a:endParaRPr lang="en-US" sz="2000" dirty="0">
              <a:solidFill>
                <a:schemeClr val="tx1"/>
              </a:solidFill>
            </a:endParaRPr>
          </a:p>
          <a:p>
            <a:r>
              <a:rPr lang="en-US" sz="2000" dirty="0">
                <a:solidFill>
                  <a:schemeClr val="tx1"/>
                </a:solidFill>
              </a:rPr>
              <a:t>COMPBL</a:t>
            </a:r>
            <a:r>
              <a:rPr lang="en-US" sz="2000" dirty="0"/>
              <a:t> (Removes multiple blanks from a character </a:t>
            </a:r>
            <a:r>
              <a:rPr lang="en-US" sz="2000" dirty="0" smtClean="0"/>
              <a:t>string</a:t>
            </a:r>
            <a:r>
              <a:rPr lang="en-US" sz="2000" dirty="0"/>
              <a:t>)</a:t>
            </a:r>
          </a:p>
          <a:p>
            <a:r>
              <a:rPr lang="en-US" sz="2000" dirty="0">
                <a:solidFill>
                  <a:schemeClr val="tx1"/>
                </a:solidFill>
              </a:rPr>
              <a:t>COMPRESS</a:t>
            </a:r>
            <a:r>
              <a:rPr lang="en-US" sz="2000" dirty="0"/>
              <a:t> (Returns a character string with specified characters removed from the original </a:t>
            </a:r>
            <a:r>
              <a:rPr lang="en-US" sz="2000" dirty="0" smtClean="0"/>
              <a:t>string</a:t>
            </a:r>
            <a:r>
              <a:rPr lang="en-US" sz="2000" dirty="0"/>
              <a:t>)</a:t>
            </a:r>
          </a:p>
          <a:p>
            <a:pPr marL="0" indent="0">
              <a:buNone/>
            </a:pPr>
            <a:endParaRPr lang="en-US" sz="1100" dirty="0" smtClean="0"/>
          </a:p>
          <a:p>
            <a:pPr marL="0" indent="0">
              <a:buNone/>
            </a:pPr>
            <a:r>
              <a:rPr lang="en-US" sz="2000" dirty="0" smtClean="0">
                <a:solidFill>
                  <a:schemeClr val="tx1"/>
                </a:solidFill>
              </a:rPr>
              <a:t>Remove </a:t>
            </a:r>
            <a:r>
              <a:rPr lang="en-US" sz="2000" dirty="0">
                <a:solidFill>
                  <a:schemeClr val="tx1"/>
                </a:solidFill>
              </a:rPr>
              <a:t>Blanks from Strings </a:t>
            </a:r>
          </a:p>
          <a:p>
            <a:r>
              <a:rPr lang="en-US" sz="2000" dirty="0">
                <a:solidFill>
                  <a:schemeClr val="tx1"/>
                </a:solidFill>
              </a:rPr>
              <a:t>LEFT</a:t>
            </a:r>
            <a:r>
              <a:rPr lang="en-US" sz="2000" dirty="0"/>
              <a:t> (Left-aligns a character </a:t>
            </a:r>
            <a:r>
              <a:rPr lang="en-US" sz="2000" dirty="0" smtClean="0"/>
              <a:t>string</a:t>
            </a:r>
            <a:r>
              <a:rPr lang="en-US" sz="2000" dirty="0"/>
              <a:t>)</a:t>
            </a:r>
            <a:endParaRPr lang="en-US" sz="2000" dirty="0" smtClean="0"/>
          </a:p>
          <a:p>
            <a:r>
              <a:rPr lang="en-US" sz="2000" dirty="0">
                <a:solidFill>
                  <a:schemeClr val="tx1"/>
                </a:solidFill>
              </a:rPr>
              <a:t>TRIMN</a:t>
            </a:r>
            <a:r>
              <a:rPr lang="en-US" sz="2000" dirty="0"/>
              <a:t> (Removes trailing blanks from character expressions, and returns a string with a length of zero if the expression is </a:t>
            </a:r>
            <a:r>
              <a:rPr lang="en-US" sz="2000" dirty="0" smtClean="0"/>
              <a:t>missing)</a:t>
            </a:r>
            <a:endParaRPr lang="en-US" sz="2000" dirty="0"/>
          </a:p>
          <a:p>
            <a:r>
              <a:rPr lang="en-US" sz="2000" dirty="0">
                <a:solidFill>
                  <a:schemeClr val="tx1"/>
                </a:solidFill>
              </a:rPr>
              <a:t>RIGHT </a:t>
            </a:r>
            <a:r>
              <a:rPr lang="en-US" sz="2000" dirty="0"/>
              <a:t>(Right aligns a character </a:t>
            </a:r>
            <a:r>
              <a:rPr lang="en-US" sz="2000" dirty="0" smtClean="0"/>
              <a:t>expression)  </a:t>
            </a:r>
          </a:p>
          <a:p>
            <a:r>
              <a:rPr lang="en-US" sz="2000" dirty="0">
                <a:solidFill>
                  <a:schemeClr val="tx1"/>
                </a:solidFill>
              </a:rPr>
              <a:t>STRIP </a:t>
            </a:r>
            <a:r>
              <a:rPr lang="en-US" sz="2000" dirty="0"/>
              <a:t>(Returns a character string with all leading and trailing blanks </a:t>
            </a:r>
            <a:r>
              <a:rPr lang="en-US" sz="2000" dirty="0" smtClean="0"/>
              <a:t>removed)</a:t>
            </a:r>
            <a:endParaRPr lang="en-US" sz="2000" dirty="0"/>
          </a:p>
          <a:p>
            <a:r>
              <a:rPr lang="en-US" sz="2000" dirty="0">
                <a:solidFill>
                  <a:schemeClr val="tx1"/>
                </a:solidFill>
              </a:rPr>
              <a:t>TRIM </a:t>
            </a:r>
            <a:r>
              <a:rPr lang="en-US" sz="2000" dirty="0"/>
              <a:t>(Removes trailing blanks from a character string, and returns one blank if the string is </a:t>
            </a:r>
            <a:r>
              <a:rPr lang="en-US" sz="2000" dirty="0" smtClean="0"/>
              <a:t>missing)</a:t>
            </a:r>
            <a:endParaRPr lang="en-US" sz="2000" dirty="0"/>
          </a:p>
          <a:p>
            <a:pPr marL="0" indent="0">
              <a:buNone/>
            </a:pPr>
            <a:endParaRPr lang="en-US" sz="2800" dirty="0" smtClean="0">
              <a:solidFill>
                <a:srgbClr val="FFFFFF"/>
              </a:solidFill>
              <a:latin typeface="Arial Unicode MS" pitchFamily="34" charset="-128"/>
            </a:endParaRPr>
          </a:p>
        </p:txBody>
      </p:sp>
    </p:spTree>
    <p:extLst>
      <p:ext uri="{BB962C8B-B14F-4D97-AF65-F5344CB8AC3E}">
        <p14:creationId xmlns:p14="http://schemas.microsoft.com/office/powerpoint/2010/main" val="381841869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11</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 of Using SYMPUT                     with a DATA Step Variable</a:t>
            </a:r>
          </a:p>
          <a:p>
            <a:pPr marL="0" indent="0">
              <a:buNone/>
            </a:pPr>
            <a:r>
              <a:rPr lang="en-US" sz="1800" dirty="0" smtClean="0"/>
              <a:t>The DATA Step expression </a:t>
            </a:r>
            <a:r>
              <a:rPr lang="en-US" sz="1800" dirty="0" err="1" smtClean="0">
                <a:solidFill>
                  <a:schemeClr val="tx1"/>
                </a:solidFill>
              </a:rPr>
              <a:t>compress(rank</a:t>
            </a:r>
            <a:r>
              <a:rPr lang="en-US" sz="1800" dirty="0" smtClean="0">
                <a:solidFill>
                  <a:schemeClr val="tx1"/>
                </a:solidFill>
              </a:rPr>
              <a:t>) </a:t>
            </a:r>
            <a:r>
              <a:rPr lang="en-US" sz="1800" dirty="0" smtClean="0"/>
              <a:t>can also be replaced by </a:t>
            </a:r>
            <a:r>
              <a:rPr lang="en-US" sz="1800" dirty="0" smtClean="0">
                <a:solidFill>
                  <a:schemeClr val="tx1"/>
                </a:solidFill>
              </a:rPr>
              <a:t>put(rank,1.) </a:t>
            </a:r>
            <a:r>
              <a:rPr lang="en-US" sz="1800" dirty="0" smtClean="0"/>
              <a:t>to achieve the same result.</a:t>
            </a:r>
          </a:p>
          <a:p>
            <a:pPr marL="0" indent="0">
              <a:buNone/>
            </a:pPr>
            <a:endParaRPr lang="en-US" sz="1800" dirty="0" smtClean="0"/>
          </a:p>
          <a:p>
            <a:pPr marL="0" indent="0">
              <a:buNone/>
            </a:pPr>
            <a:r>
              <a:rPr lang="en-US" sz="1800" dirty="0" smtClean="0"/>
              <a:t>data </a:t>
            </a:r>
            <a:r>
              <a:rPr lang="en-US" sz="1800" dirty="0"/>
              <a:t>books;</a:t>
            </a:r>
          </a:p>
          <a:p>
            <a:pPr marL="0" indent="0">
              <a:buNone/>
            </a:pPr>
            <a:r>
              <a:rPr lang="en-US" sz="1800" dirty="0"/>
              <a:t>input rank 1. +1 title $</a:t>
            </a:r>
            <a:r>
              <a:rPr lang="en-US" sz="1800" dirty="0" smtClean="0"/>
              <a:t>21.;</a:t>
            </a:r>
            <a:endParaRPr lang="en-US" sz="1800" dirty="0"/>
          </a:p>
          <a:p>
            <a:pPr marL="0" indent="0">
              <a:buNone/>
            </a:pPr>
            <a:r>
              <a:rPr lang="en-US" sz="1800" dirty="0" smtClean="0"/>
              <a:t>if </a:t>
            </a:r>
            <a:r>
              <a:rPr lang="en-US" sz="1800" dirty="0"/>
              <a:t>rank=1 then do; call </a:t>
            </a:r>
            <a:r>
              <a:rPr lang="en-US" sz="1800" dirty="0" err="1"/>
              <a:t>symput</a:t>
            </a:r>
            <a:r>
              <a:rPr lang="en-US" sz="1800" dirty="0"/>
              <a:t> ('</a:t>
            </a:r>
            <a:r>
              <a:rPr lang="en-US" sz="1800" dirty="0" err="1"/>
              <a:t>topseller</a:t>
            </a:r>
            <a:r>
              <a:rPr lang="en-US" sz="1800" dirty="0" smtClean="0"/>
              <a:t>',trim(title)); </a:t>
            </a:r>
          </a:p>
          <a:p>
            <a:pPr marL="0" indent="0">
              <a:buNone/>
            </a:pPr>
            <a:r>
              <a:rPr lang="en-US" sz="1800" dirty="0"/>
              <a:t> </a:t>
            </a:r>
            <a:r>
              <a:rPr lang="en-US" sz="1800" dirty="0" smtClean="0"/>
              <a:t>                          call </a:t>
            </a:r>
            <a:r>
              <a:rPr lang="en-US" sz="1800" dirty="0" err="1"/>
              <a:t>symput</a:t>
            </a:r>
            <a:r>
              <a:rPr lang="en-US" sz="1800" dirty="0"/>
              <a:t> ('</a:t>
            </a:r>
            <a:r>
              <a:rPr lang="en-US" sz="1800" dirty="0" smtClean="0"/>
              <a:t>rank’, </a:t>
            </a:r>
            <a:r>
              <a:rPr lang="en-US" sz="1800" dirty="0" err="1" smtClean="0"/>
              <a:t>compress(rank</a:t>
            </a:r>
            <a:r>
              <a:rPr lang="en-US" sz="1800" dirty="0" smtClean="0"/>
              <a:t>)); </a:t>
            </a:r>
            <a:r>
              <a:rPr lang="en-US" sz="1800" dirty="0"/>
              <a:t>end;</a:t>
            </a:r>
          </a:p>
          <a:p>
            <a:pPr marL="0" indent="0">
              <a:buNone/>
            </a:pPr>
            <a:r>
              <a:rPr lang="en-US" sz="1800" dirty="0"/>
              <a:t>cards;</a:t>
            </a:r>
          </a:p>
          <a:p>
            <a:pPr marL="0" indent="0">
              <a:buNone/>
            </a:pPr>
            <a:r>
              <a:rPr lang="en-US" sz="1800" dirty="0"/>
              <a:t>1 A Tale of Two Cities</a:t>
            </a:r>
          </a:p>
          <a:p>
            <a:pPr marL="0" indent="0">
              <a:buNone/>
            </a:pPr>
            <a:r>
              <a:rPr lang="en-US" sz="1800" dirty="0"/>
              <a:t>2 The Lord of the Rings</a:t>
            </a:r>
          </a:p>
          <a:p>
            <a:pPr marL="0" indent="0">
              <a:buNone/>
            </a:pPr>
            <a:r>
              <a:rPr lang="en-US" sz="1800" dirty="0"/>
              <a:t>3 The Hobbit</a:t>
            </a:r>
          </a:p>
          <a:p>
            <a:pPr marL="0" indent="0">
              <a:buNone/>
            </a:pPr>
            <a:r>
              <a:rPr lang="en-US" sz="1800" dirty="0"/>
              <a:t>;</a:t>
            </a:r>
          </a:p>
          <a:p>
            <a:pPr marL="0" indent="0">
              <a:buNone/>
            </a:pPr>
            <a:r>
              <a:rPr lang="en-US" sz="1800" dirty="0" err="1"/>
              <a:t>proc</a:t>
            </a:r>
            <a:r>
              <a:rPr lang="en-US" sz="1800" dirty="0"/>
              <a:t> print;</a:t>
            </a:r>
          </a:p>
          <a:p>
            <a:pPr marL="0" indent="0">
              <a:buNone/>
            </a:pPr>
            <a:r>
              <a:rPr lang="en-US" sz="1800" dirty="0"/>
              <a:t>title "Bestseller List with #&amp;rank-Ranked '&amp;</a:t>
            </a:r>
            <a:r>
              <a:rPr lang="en-US" sz="1800" dirty="0" err="1"/>
              <a:t>topseller</a:t>
            </a:r>
            <a:r>
              <a:rPr lang="en-US" sz="1800" dirty="0"/>
              <a:t>.'";</a:t>
            </a:r>
          </a:p>
          <a:p>
            <a:pPr marL="0" indent="0">
              <a:buNone/>
            </a:pPr>
            <a:r>
              <a:rPr lang="en-US" sz="1800" dirty="0"/>
              <a:t>run;</a:t>
            </a:r>
          </a:p>
          <a:p>
            <a:pPr>
              <a:buFontTx/>
              <a:buNone/>
              <a:defRPr/>
            </a:pPr>
            <a:endParaRPr lang="en-US" dirty="0" smtClean="0">
              <a:solidFill>
                <a:srgbClr val="FFFFFF"/>
              </a:solidFill>
              <a:latin typeface="Arial Unicode MS" pitchFamily="34" charset="-128"/>
            </a:endParaRPr>
          </a:p>
        </p:txBody>
      </p:sp>
    </p:spTree>
    <p:extLst>
      <p:ext uri="{BB962C8B-B14F-4D97-AF65-F5344CB8AC3E}">
        <p14:creationId xmlns:p14="http://schemas.microsoft.com/office/powerpoint/2010/main" val="3109872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12</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The SYMPUTX Routine</a:t>
            </a: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3662646551"/>
              </p:ext>
            </p:extLst>
          </p:nvPr>
        </p:nvGraphicFramePr>
        <p:xfrm>
          <a:off x="381000" y="1600200"/>
          <a:ext cx="8458200" cy="4404360"/>
        </p:xfrm>
        <a:graphic>
          <a:graphicData uri="http://schemas.openxmlformats.org/drawingml/2006/table">
            <a:tbl>
              <a:tblPr/>
              <a:tblGrid>
                <a:gridCol w="8458200"/>
              </a:tblGrid>
              <a:tr h="2784231">
                <a:tc>
                  <a:txBody>
                    <a:bodyPr/>
                    <a:lstStyle/>
                    <a:p>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a:t>
                      </a:r>
                      <a:r>
                        <a:rPr lang="en-US" sz="3200" i="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SYMPUTX</a:t>
                      </a:r>
                      <a:r>
                        <a:rPr lang="en-US" sz="3200" i="1"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a:t>
                      </a:r>
                      <a:r>
                        <a:rPr lang="en-US" sz="3200" i="1"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variable,expression</a:t>
                      </a: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pPr marL="0" indent="0">
                        <a:buFont typeface="Arial" pitchFamily="34" charset="0"/>
                        <a:buNone/>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assigned the character value of </a:t>
                      </a: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 </a:t>
                      </a:r>
                      <a:r>
                        <a:rPr lang="en-US" sz="2800" b="1" i="0" baseline="0" dirty="0" smtClean="0">
                          <a:solidFill>
                            <a:schemeClr val="tx1"/>
                          </a:solidFill>
                          <a:effectLst>
                            <a:outerShdw blurRad="38100" dist="38100" dir="2700000" algn="tl">
                              <a:srgbClr val="000000"/>
                            </a:outerShdw>
                          </a:effectLst>
                          <a:latin typeface="Arial Unicode MS" pitchFamily="34" charset="-128"/>
                          <a:ea typeface="+mn-ea"/>
                          <a:cs typeface="Times New Roman" pitchFamily="18" charset="0"/>
                        </a:rPr>
                        <a:t>AND </a:t>
                      </a:r>
                      <a:r>
                        <a:rPr lang="en-US" sz="2800" b="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automatically removes leading and trailing blanks from both arguments</a:t>
                      </a:r>
                      <a:endParaRPr lang="en-US" sz="2800" b="1" i="1" baseline="0" dirty="0" smtClean="0">
                        <a:solidFill>
                          <a:schemeClr val="tx1"/>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342900" indent="-342900">
                        <a:buFont typeface="Arial" pitchFamily="34" charset="0"/>
                        <a:buChar char="•"/>
                      </a:pP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and </a:t>
                      </a: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a:t>
                      </a: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can each be:</a:t>
                      </a:r>
                    </a:p>
                    <a:p>
                      <a:pPr marL="914400" lvl="1"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literal, enclosed in quotation marks</a:t>
                      </a:r>
                    </a:p>
                    <a:p>
                      <a:pPr marL="914400" lvl="1"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variable</a:t>
                      </a:r>
                    </a:p>
                    <a:p>
                      <a:pPr marL="914400" lvl="1"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expression</a:t>
                      </a: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102415234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13</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 of Using SYMPUTX                      with a DATA Step Variable</a:t>
            </a:r>
            <a:endParaRPr lang="en-US" dirty="0">
              <a:solidFill>
                <a:srgbClr val="FFFFFF"/>
              </a:solidFill>
              <a:latin typeface="Arial Unicode MS" pitchFamily="34" charset="-128"/>
            </a:endParaRPr>
          </a:p>
          <a:p>
            <a:r>
              <a:rPr lang="en-US" sz="1800" dirty="0" smtClean="0"/>
              <a:t>Replacing SYMPUT with SYMPUTX in the last example eliminates the need to use the COMPRESS function.</a:t>
            </a:r>
          </a:p>
          <a:p>
            <a:pPr marL="0" indent="0">
              <a:buNone/>
            </a:pPr>
            <a:r>
              <a:rPr lang="en-US" sz="2000" dirty="0" smtClean="0"/>
              <a:t>data books;</a:t>
            </a:r>
          </a:p>
          <a:p>
            <a:pPr marL="0" indent="0">
              <a:buNone/>
            </a:pPr>
            <a:r>
              <a:rPr lang="en-US" sz="2000" dirty="0" smtClean="0"/>
              <a:t>input </a:t>
            </a:r>
            <a:r>
              <a:rPr lang="en-US" sz="2000" dirty="0"/>
              <a:t>rank 1. +1 title $</a:t>
            </a:r>
            <a:r>
              <a:rPr lang="en-US" sz="2000" dirty="0" smtClean="0"/>
              <a:t>21.;</a:t>
            </a:r>
            <a:endParaRPr lang="en-US" sz="2000" dirty="0"/>
          </a:p>
          <a:p>
            <a:pPr marL="0" indent="0">
              <a:buNone/>
            </a:pPr>
            <a:r>
              <a:rPr lang="en-US" sz="2000" dirty="0"/>
              <a:t>If rank=1 then do; call </a:t>
            </a:r>
            <a:r>
              <a:rPr lang="en-US" sz="2000" dirty="0" err="1"/>
              <a:t>symputx</a:t>
            </a:r>
            <a:r>
              <a:rPr lang="en-US" sz="2000" dirty="0"/>
              <a:t> ('</a:t>
            </a:r>
            <a:r>
              <a:rPr lang="en-US" sz="2000" dirty="0" err="1"/>
              <a:t>topseller</a:t>
            </a:r>
            <a:r>
              <a:rPr lang="en-US" sz="2000" dirty="0"/>
              <a:t>',title); </a:t>
            </a:r>
            <a:endParaRPr lang="en-US" sz="2000" dirty="0" smtClean="0"/>
          </a:p>
          <a:p>
            <a:pPr marL="0" indent="0">
              <a:buNone/>
            </a:pPr>
            <a:r>
              <a:rPr lang="en-US" sz="2000" dirty="0"/>
              <a:t> </a:t>
            </a:r>
            <a:r>
              <a:rPr lang="en-US" sz="2000" dirty="0" smtClean="0"/>
              <a:t>                          call </a:t>
            </a:r>
            <a:r>
              <a:rPr lang="en-US" sz="2000" dirty="0" err="1"/>
              <a:t>symputx</a:t>
            </a:r>
            <a:r>
              <a:rPr lang="en-US" sz="2000" dirty="0"/>
              <a:t> ('</a:t>
            </a:r>
            <a:r>
              <a:rPr lang="en-US" sz="2000" dirty="0" err="1"/>
              <a:t>rank',rank</a:t>
            </a:r>
            <a:r>
              <a:rPr lang="en-US" sz="2000" dirty="0"/>
              <a:t>); end;</a:t>
            </a:r>
          </a:p>
          <a:p>
            <a:pPr marL="0" indent="0">
              <a:buNone/>
            </a:pPr>
            <a:r>
              <a:rPr lang="en-US" sz="2000" dirty="0"/>
              <a:t>cards;</a:t>
            </a:r>
          </a:p>
          <a:p>
            <a:pPr marL="0" indent="0">
              <a:buNone/>
            </a:pPr>
            <a:r>
              <a:rPr lang="en-US" sz="2000" dirty="0"/>
              <a:t>1 A Tale of Two Cities</a:t>
            </a:r>
          </a:p>
          <a:p>
            <a:pPr marL="0" indent="0">
              <a:buNone/>
            </a:pPr>
            <a:r>
              <a:rPr lang="en-US" sz="2000" dirty="0"/>
              <a:t>2 The Lord of the Rings</a:t>
            </a:r>
          </a:p>
          <a:p>
            <a:pPr marL="0" indent="0">
              <a:buNone/>
            </a:pPr>
            <a:r>
              <a:rPr lang="en-US" sz="2000" dirty="0"/>
              <a:t>3 The Hobbit</a:t>
            </a:r>
          </a:p>
          <a:p>
            <a:pPr marL="0" indent="0">
              <a:buNone/>
            </a:pPr>
            <a:r>
              <a:rPr lang="en-US" sz="2000" dirty="0"/>
              <a:t>;</a:t>
            </a:r>
          </a:p>
          <a:p>
            <a:pPr marL="0" indent="0">
              <a:buNone/>
            </a:pPr>
            <a:r>
              <a:rPr lang="en-US" sz="2000" dirty="0" err="1"/>
              <a:t>proc</a:t>
            </a:r>
            <a:r>
              <a:rPr lang="en-US" sz="2000" dirty="0"/>
              <a:t> print;</a:t>
            </a:r>
          </a:p>
          <a:p>
            <a:pPr marL="0" indent="0">
              <a:buNone/>
            </a:pPr>
            <a:r>
              <a:rPr lang="en-US" sz="2000" dirty="0"/>
              <a:t>title "Bestseller List with #&amp;rank-Ranked '&amp;</a:t>
            </a:r>
            <a:r>
              <a:rPr lang="en-US" sz="2000" dirty="0" err="1"/>
              <a:t>topseller</a:t>
            </a:r>
            <a:r>
              <a:rPr lang="en-US" sz="2000" dirty="0"/>
              <a:t>.'";</a:t>
            </a:r>
          </a:p>
          <a:p>
            <a:pPr marL="0" indent="0">
              <a:buNone/>
            </a:pPr>
            <a:r>
              <a:rPr lang="en-US" sz="2000" dirty="0"/>
              <a:t>run;</a:t>
            </a:r>
          </a:p>
          <a:p>
            <a:pPr>
              <a:buFontTx/>
              <a:buNone/>
              <a:defRPr/>
            </a:pPr>
            <a:endParaRPr lang="en-US" dirty="0" smtClean="0">
              <a:solidFill>
                <a:srgbClr val="FFFFFF"/>
              </a:solidFill>
              <a:latin typeface="Arial Unicode MS" pitchFamily="34" charset="-128"/>
            </a:endParaRPr>
          </a:p>
        </p:txBody>
      </p:sp>
    </p:spTree>
    <p:extLst>
      <p:ext uri="{BB962C8B-B14F-4D97-AF65-F5344CB8AC3E}">
        <p14:creationId xmlns:p14="http://schemas.microsoft.com/office/powerpoint/2010/main" val="381206158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14</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Controlling Numeric-to-Character Conversions with the PUT Function</a:t>
            </a:r>
          </a:p>
          <a:p>
            <a:pPr>
              <a:buFontTx/>
              <a:buNone/>
            </a:pPr>
            <a:endParaRPr lang="en-US" dirty="0" smtClean="0">
              <a:solidFill>
                <a:srgbClr val="FFFFFF"/>
              </a:solidFill>
              <a:latin typeface="Arial Unicode MS" pitchFamily="34" charset="-128"/>
            </a:endParaRP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166789998"/>
              </p:ext>
            </p:extLst>
          </p:nvPr>
        </p:nvGraphicFramePr>
        <p:xfrm>
          <a:off x="381000" y="1600200"/>
          <a:ext cx="8458200" cy="10247142"/>
        </p:xfrm>
        <a:graphic>
          <a:graphicData uri="http://schemas.openxmlformats.org/drawingml/2006/table">
            <a:tbl>
              <a:tblPr/>
              <a:tblGrid>
                <a:gridCol w="8458200"/>
              </a:tblGrid>
              <a:tr h="2784231">
                <a:tc>
                  <a:txBody>
                    <a:bodyPr/>
                    <a:lstStyle/>
                    <a:p>
                      <a:endPar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32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PUT(</a:t>
                      </a:r>
                      <a:r>
                        <a:rPr lang="en-US" sz="3200" i="1"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source</a:t>
                      </a:r>
                      <a:r>
                        <a:rPr lang="en-US" sz="3200" u="none"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3200" i="1" u="none"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format.</a:t>
                      </a:r>
                      <a:r>
                        <a:rPr lang="en-US" sz="32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endParaRPr lang="en-US" sz="14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342900" indent="-3429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source </a:t>
                      </a: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 constant, a variable, or an expression (numeric or character)</a:t>
                      </a:r>
                    </a:p>
                    <a:p>
                      <a:pPr marL="342900" indent="-342900">
                        <a:buFont typeface="Arial" pitchFamily="34" charset="0"/>
                        <a:buChar char="•"/>
                      </a:pP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format. </a:t>
                      </a: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any SAS format or user-defined format, which determines: </a:t>
                      </a:r>
                    </a:p>
                    <a:p>
                      <a:pPr marL="914400" lvl="1" indent="-457200">
                        <a:buFont typeface="Arial" pitchFamily="34" charset="0"/>
                        <a:buChar char="•"/>
                      </a:pP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the length of the resulting string</a:t>
                      </a:r>
                    </a:p>
                    <a:p>
                      <a:pPr marL="914400" lvl="1" indent="-457200">
                        <a:buFont typeface="Arial" pitchFamily="34" charset="0"/>
                        <a:buChar char="•"/>
                      </a:pP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whether the string is right- or left-aligned.</a:t>
                      </a:r>
                    </a:p>
                    <a:p>
                      <a:pPr marL="342900" indent="-342900">
                        <a:buFont typeface="Arial" pitchFamily="34" charset="0"/>
                        <a:buChar char="•"/>
                      </a:pP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Source </a:t>
                      </a: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and </a:t>
                      </a:r>
                      <a:r>
                        <a:rPr lang="en-US" sz="28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format.</a:t>
                      </a:r>
                      <a:r>
                        <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must be the same type (numeric or character)</a:t>
                      </a:r>
                    </a:p>
                  </a:txBody>
                  <a:tcPr marL="38100" marR="38100" marT="38100" marB="38100">
                    <a:lnL>
                      <a:noFill/>
                    </a:lnL>
                    <a:lnR>
                      <a:noFill/>
                    </a:lnR>
                    <a:lnT>
                      <a:noFill/>
                    </a:lnT>
                    <a:lnB>
                      <a:noFill/>
                    </a:lnB>
                  </a:tcPr>
                </a:tc>
              </a:tr>
              <a:tr h="2784231">
                <a:tc>
                  <a:txBody>
                    <a:bodyPr/>
                    <a:lstStyle/>
                    <a:p>
                      <a:pPr marL="342900" indent="-342900">
                        <a:buFont typeface="Arial" pitchFamily="34" charset="0"/>
                        <a:buChar char="•"/>
                      </a:pPr>
                      <a:endPar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r h="2784231">
                <a:tc>
                  <a:txBody>
                    <a:bodyPr/>
                    <a:lstStyle/>
                    <a:p>
                      <a:pPr marL="342900" indent="-342900">
                        <a:buFont typeface="Arial" pitchFamily="34" charset="0"/>
                        <a:buChar char="•"/>
                      </a:pPr>
                      <a:endPar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122085199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15</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Examples of the PUT Function in the SYMPUT Routine</a:t>
            </a: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822086824"/>
              </p:ext>
            </p:extLst>
          </p:nvPr>
        </p:nvGraphicFramePr>
        <p:xfrm>
          <a:off x="381000" y="1600200"/>
          <a:ext cx="8458200" cy="10112522"/>
        </p:xfrm>
        <a:graphic>
          <a:graphicData uri="http://schemas.openxmlformats.org/drawingml/2006/table">
            <a:tbl>
              <a:tblPr/>
              <a:tblGrid>
                <a:gridCol w="8458200"/>
              </a:tblGrid>
              <a:tr h="2784231">
                <a:tc>
                  <a:txBody>
                    <a:bodyPr/>
                    <a:lstStyle/>
                    <a:p>
                      <a:endParaRPr lang="en-US" sz="1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571500" indent="-571500">
                        <a:buFont typeface="Arial" pitchFamily="34" charset="0"/>
                        <a:buChar char="•"/>
                      </a:pPr>
                      <a:r>
                        <a:rPr lang="en-US" sz="32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SAS Date variables are numeric variables. Let us suppose</a:t>
                      </a:r>
                      <a:r>
                        <a:rPr lang="en-US" sz="32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that </a:t>
                      </a:r>
                      <a:r>
                        <a:rPr lang="en-US" sz="3200" i="1"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begin_date</a:t>
                      </a:r>
                      <a:r>
                        <a:rPr lang="en-US" sz="32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is a SAS Date variable.</a:t>
                      </a:r>
                      <a:endParaRPr lang="en-US" sz="32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endParaRPr lang="en-US" sz="24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24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2400"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t>
                      </a:r>
                      <a:r>
                        <a:rPr lang="en-US" sz="2400"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date',put</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(begin_date,mmddyy10.));</a:t>
                      </a:r>
                    </a:p>
                    <a:p>
                      <a:endPar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571500" indent="-571500">
                        <a:buFont typeface="Arial" pitchFamily="34" charset="0"/>
                        <a:buChar char="•"/>
                      </a:pPr>
                      <a:r>
                        <a:rPr lang="en-US" sz="32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Let us suppose that </a:t>
                      </a:r>
                      <a:r>
                        <a:rPr lang="en-US" sz="3200" i="1"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fee</a:t>
                      </a:r>
                      <a:r>
                        <a:rPr lang="en-US" sz="32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and </a:t>
                      </a:r>
                      <a:r>
                        <a:rPr lang="en-US" sz="3200" i="1"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totalpaidup</a:t>
                      </a:r>
                      <a:r>
                        <a:rPr lang="en-US" sz="32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are both numeric variables.</a:t>
                      </a:r>
                    </a:p>
                    <a:p>
                      <a:endPar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a:t>
                      </a:r>
                      <a:r>
                        <a:rPr lang="en-US" sz="2400"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2400"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due',trim</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(left(put(fee*(total-</a:t>
                      </a:r>
                      <a:r>
                        <a:rPr lang="en-US" sz="2400" kern="1200" baseline="0" dirty="0" err="1"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paidup</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),dollar8.))));</a:t>
                      </a:r>
                      <a:endParaRPr lang="en-US" sz="2400" kern="1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r h="2784231">
                <a:tc>
                  <a:txBody>
                    <a:bodyPr/>
                    <a:lstStyle/>
                    <a:p>
                      <a:pPr marL="342900" indent="-342900">
                        <a:buFont typeface="Arial" pitchFamily="34" charset="0"/>
                        <a:buChar char="•"/>
                      </a:pPr>
                      <a:endParaRPr lang="en-US" sz="44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r h="2784231">
                <a:tc>
                  <a:txBody>
                    <a:bodyPr/>
                    <a:lstStyle/>
                    <a:p>
                      <a:pPr marL="342900" indent="-342900">
                        <a:buFont typeface="Arial" pitchFamily="34" charset="0"/>
                        <a:buChar char="•"/>
                      </a:pPr>
                      <a:endParaRPr lang="en-US" sz="28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46616544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16</a:t>
            </a:fld>
            <a:endParaRPr lang="en-US">
              <a:solidFill>
                <a:srgbClr val="FFFF00"/>
              </a:solidFill>
            </a:endParaRPr>
          </a:p>
        </p:txBody>
      </p:sp>
      <p:sp>
        <p:nvSpPr>
          <p:cNvPr id="26627" name="Rectangle 3"/>
          <p:cNvSpPr>
            <a:spLocks noGrp="1" noChangeArrowheads="1"/>
          </p:cNvSpPr>
          <p:nvPr>
            <p:ph type="body" idx="1"/>
          </p:nvPr>
        </p:nvSpPr>
        <p:spPr>
          <a:xfrm>
            <a:off x="685800" y="762000"/>
            <a:ext cx="7772400" cy="5486400"/>
          </a:xfrm>
        </p:spPr>
        <p:txBody>
          <a:bodyPr/>
          <a:lstStyle/>
          <a:p>
            <a:pPr marL="609600" indent="-609600">
              <a:buFontTx/>
              <a:buNone/>
            </a:pPr>
            <a:r>
              <a:rPr lang="en-US" sz="3600" b="1" dirty="0" smtClean="0">
                <a:solidFill>
                  <a:srgbClr val="FFFFFF"/>
                </a:solidFill>
                <a:latin typeface="Arial Unicode MS" pitchFamily="34" charset="-128"/>
              </a:rPr>
              <a:t>Creating Multiple Macro Variables During DATA Step Execution</a:t>
            </a:r>
            <a:endParaRPr lang="en-US" b="1" i="1" dirty="0" smtClean="0">
              <a:solidFill>
                <a:srgbClr val="FFFFFF"/>
              </a:solidFill>
              <a:latin typeface="Arial Unicode MS" pitchFamily="34" charset="-128"/>
            </a:endParaRPr>
          </a:p>
          <a:p>
            <a:pPr marL="609600" indent="-609600">
              <a:buFontTx/>
              <a:buNone/>
            </a:pPr>
            <a:endParaRPr lang="en-US" sz="600" dirty="0" smtClean="0">
              <a:solidFill>
                <a:schemeClr val="hlink"/>
              </a:solidFill>
              <a:latin typeface="Arial Unicode MS" pitchFamily="34" charset="-128"/>
            </a:endParaRPr>
          </a:p>
          <a:p>
            <a:r>
              <a:rPr lang="en-US" dirty="0" smtClean="0">
                <a:latin typeface="Arial Unicode MS" pitchFamily="34" charset="-128"/>
              </a:rPr>
              <a:t>There might be a need to create many macro variables using one DATA step.</a:t>
            </a:r>
          </a:p>
          <a:p>
            <a:r>
              <a:rPr lang="en-US" dirty="0" smtClean="0">
                <a:latin typeface="Arial Unicode MS" pitchFamily="34" charset="-128"/>
              </a:rPr>
              <a:t>You can create multiple macro variables in one DATA step using CALL SYMPUT.</a:t>
            </a:r>
            <a:endParaRPr lang="en-US" sz="700" dirty="0" smtClean="0">
              <a:latin typeface="Arial Unicode MS" pitchFamily="34" charset="-128"/>
            </a:endParaRPr>
          </a:p>
        </p:txBody>
      </p:sp>
    </p:spTree>
    <p:extLst>
      <p:ext uri="{BB962C8B-B14F-4D97-AF65-F5344CB8AC3E}">
        <p14:creationId xmlns:p14="http://schemas.microsoft.com/office/powerpoint/2010/main" val="370225247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17</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The SYMPUT Routine with DATA Step Expressions as Arguments</a:t>
            </a:r>
          </a:p>
          <a:p>
            <a:pPr>
              <a:buFontTx/>
              <a:buNone/>
            </a:pPr>
            <a:endParaRPr lang="en-US" dirty="0" smtClean="0">
              <a:solidFill>
                <a:srgbClr val="FFFFFF"/>
              </a:solidFill>
              <a:latin typeface="Arial Unicode MS" pitchFamily="34" charset="-128"/>
            </a:endParaRP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635430263"/>
              </p:ext>
            </p:extLst>
          </p:nvPr>
        </p:nvGraphicFramePr>
        <p:xfrm>
          <a:off x="381000" y="1600200"/>
          <a:ext cx="8458200" cy="5196839"/>
        </p:xfrm>
        <a:graphic>
          <a:graphicData uri="http://schemas.openxmlformats.org/drawingml/2006/table">
            <a:tbl>
              <a:tblPr/>
              <a:tblGrid>
                <a:gridCol w="8458200"/>
              </a:tblGrid>
              <a:tr h="2784231">
                <a:tc>
                  <a:txBody>
                    <a:bodyPr/>
                    <a:lstStyle/>
                    <a:p>
                      <a:endPar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a:t>
                      </a:r>
                      <a:r>
                        <a:rPr lang="en-US" sz="3200" i="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a:t>
                      </a:r>
                      <a:r>
                        <a:rPr lang="en-US" sz="3200" i="1"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(expression1,expression2</a:t>
                      </a: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pPr marL="0" indent="0">
                        <a:buFont typeface="Arial" pitchFamily="34" charset="0"/>
                        <a:buNone/>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expression1 </a:t>
                      </a: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evaluates to a character value that is a valid macro variable name. This value changes when another macro variable is created</a:t>
                      </a:r>
                      <a:endParaRPr lang="en-US" sz="3200" b="1" i="1" baseline="0" dirty="0" smtClean="0">
                        <a:solidFill>
                          <a:schemeClr val="tx1"/>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expression2 </a:t>
                      </a: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is the value assigned to the macro variable specified by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expression1</a:t>
                      </a:r>
                    </a:p>
                    <a:p>
                      <a:pPr marL="0" indent="0">
                        <a:buFont typeface="Arial" pitchFamily="34" charset="0"/>
                        <a:buNone/>
                      </a:pP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424642891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18</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 of Using SYMPUT to Create a Macro Variable for Each Record in the DATA Step</a:t>
            </a:r>
          </a:p>
          <a:p>
            <a:r>
              <a:rPr lang="en-US" sz="1800" dirty="0" smtClean="0"/>
              <a:t>Three global macro variables </a:t>
            </a:r>
            <a:r>
              <a:rPr lang="en-US" sz="1800" i="1" dirty="0" smtClean="0"/>
              <a:t>rank1</a:t>
            </a:r>
            <a:r>
              <a:rPr lang="en-US" sz="1800" dirty="0" smtClean="0"/>
              <a:t>, </a:t>
            </a:r>
            <a:r>
              <a:rPr lang="en-US" sz="1800" i="1" dirty="0" smtClean="0"/>
              <a:t>rank2</a:t>
            </a:r>
            <a:r>
              <a:rPr lang="en-US" sz="1800" dirty="0" smtClean="0"/>
              <a:t>, and </a:t>
            </a:r>
            <a:r>
              <a:rPr lang="en-US" sz="1800" i="1" dirty="0" smtClean="0"/>
              <a:t>rank3</a:t>
            </a:r>
            <a:r>
              <a:rPr lang="en-US" sz="1800" dirty="0" smtClean="0"/>
              <a:t> are defined in the following program. </a:t>
            </a:r>
          </a:p>
          <a:p>
            <a:r>
              <a:rPr lang="en-US" sz="1800" dirty="0" smtClean="0"/>
              <a:t>Once defined, they can be referenced in other parts of the program.</a:t>
            </a:r>
          </a:p>
          <a:p>
            <a:pPr marL="0" indent="0">
              <a:buNone/>
            </a:pPr>
            <a:r>
              <a:rPr lang="en-US" sz="1400" dirty="0"/>
              <a:t>data books;</a:t>
            </a:r>
          </a:p>
          <a:p>
            <a:pPr marL="0" indent="0">
              <a:buNone/>
            </a:pPr>
            <a:r>
              <a:rPr lang="en-US" sz="1400" dirty="0"/>
              <a:t>input rank 1. +1 title $</a:t>
            </a:r>
            <a:r>
              <a:rPr lang="en-US" sz="1400" dirty="0" smtClean="0"/>
              <a:t>21.;</a:t>
            </a:r>
            <a:endParaRPr lang="en-US" sz="1400" dirty="0"/>
          </a:p>
          <a:p>
            <a:pPr marL="0" indent="0">
              <a:buNone/>
            </a:pPr>
            <a:r>
              <a:rPr lang="en-US" sz="1400" dirty="0"/>
              <a:t>cards;</a:t>
            </a:r>
          </a:p>
          <a:p>
            <a:pPr marL="0" indent="0">
              <a:buNone/>
            </a:pPr>
            <a:r>
              <a:rPr lang="en-US" sz="1400" dirty="0"/>
              <a:t>1 A Tale of Two Cities</a:t>
            </a:r>
          </a:p>
          <a:p>
            <a:pPr marL="0" indent="0">
              <a:buNone/>
            </a:pPr>
            <a:r>
              <a:rPr lang="en-US" sz="1400" dirty="0"/>
              <a:t>2 The Lord of the Rings</a:t>
            </a:r>
          </a:p>
          <a:p>
            <a:pPr marL="0" indent="0">
              <a:buNone/>
            </a:pPr>
            <a:r>
              <a:rPr lang="en-US" sz="1400" dirty="0"/>
              <a:t>3 The Hobbit</a:t>
            </a:r>
          </a:p>
          <a:p>
            <a:pPr marL="0" indent="0">
              <a:buNone/>
            </a:pPr>
            <a:r>
              <a:rPr lang="en-US" sz="1400" dirty="0"/>
              <a:t>;</a:t>
            </a:r>
          </a:p>
          <a:p>
            <a:pPr marL="0" indent="0">
              <a:buNone/>
            </a:pPr>
            <a:r>
              <a:rPr lang="en-US" sz="2000" dirty="0" smtClean="0"/>
              <a:t>data </a:t>
            </a:r>
            <a:r>
              <a:rPr lang="en-US" sz="2000" dirty="0"/>
              <a:t>_null_;</a:t>
            </a:r>
          </a:p>
          <a:p>
            <a:pPr marL="0" indent="0">
              <a:buNone/>
            </a:pPr>
            <a:r>
              <a:rPr lang="en-US" sz="2000" dirty="0"/>
              <a:t>set books;</a:t>
            </a:r>
          </a:p>
          <a:p>
            <a:pPr marL="0" indent="0">
              <a:buNone/>
            </a:pPr>
            <a:r>
              <a:rPr lang="en-US" sz="2000" dirty="0"/>
              <a:t>call </a:t>
            </a:r>
            <a:r>
              <a:rPr lang="en-US" sz="2000" dirty="0" err="1"/>
              <a:t>symput</a:t>
            </a:r>
            <a:r>
              <a:rPr lang="en-US" sz="2000" dirty="0"/>
              <a:t>('rank'||</a:t>
            </a:r>
            <a:r>
              <a:rPr lang="en-US" sz="2000" dirty="0" smtClean="0"/>
              <a:t>put(rank,1</a:t>
            </a:r>
            <a:r>
              <a:rPr lang="en-US" sz="2000" dirty="0"/>
              <a:t>.),title);</a:t>
            </a:r>
          </a:p>
          <a:p>
            <a:pPr marL="0" indent="0">
              <a:buNone/>
            </a:pPr>
            <a:r>
              <a:rPr lang="en-US" sz="2000" dirty="0"/>
              <a:t>run;</a:t>
            </a:r>
          </a:p>
          <a:p>
            <a:pPr marL="0" indent="0">
              <a:buNone/>
            </a:pPr>
            <a:r>
              <a:rPr lang="en-US" sz="2000" dirty="0"/>
              <a:t>%put _user_;</a:t>
            </a:r>
          </a:p>
          <a:p>
            <a:endParaRPr lang="en-US" sz="1200" dirty="0"/>
          </a:p>
        </p:txBody>
      </p:sp>
    </p:spTree>
    <p:extLst>
      <p:ext uri="{BB962C8B-B14F-4D97-AF65-F5344CB8AC3E}">
        <p14:creationId xmlns:p14="http://schemas.microsoft.com/office/powerpoint/2010/main" val="80058271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19</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Referencing macro Variables Indirectly and the Forward Re-Scan Rule</a:t>
            </a: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497602919"/>
              </p:ext>
            </p:extLst>
          </p:nvPr>
        </p:nvGraphicFramePr>
        <p:xfrm>
          <a:off x="381000" y="1600200"/>
          <a:ext cx="8458200" cy="5031740"/>
        </p:xfrm>
        <a:graphic>
          <a:graphicData uri="http://schemas.openxmlformats.org/drawingml/2006/table">
            <a:tbl>
              <a:tblPr/>
              <a:tblGrid>
                <a:gridCol w="8458200"/>
              </a:tblGrid>
              <a:tr h="2784231">
                <a:tc>
                  <a:txBody>
                    <a:bodyPr/>
                    <a:lstStyle/>
                    <a:p>
                      <a:endParaRPr lang="en-US" sz="18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The macro</a:t>
                      </a: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processor resolves two ampersands (&amp;&amp;) to one ampersand (&amp;), and rescans the reference. </a:t>
                      </a:r>
                      <a:r>
                        <a:rPr lang="en-US" sz="28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endPar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To re-scan a reference, the macro processor repeatedly scans and resolves tokens from left to right from where multiple ampersands are coded, until no more triggers are resolved. </a:t>
                      </a:r>
                    </a:p>
                    <a:p>
                      <a:pPr marL="457200"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Use &amp;&amp;&amp; in front of a macro variable name when its value matches the name of a second macro variable. This indirect reference resolves to the value of the second macro variable.</a:t>
                      </a:r>
                      <a:endParaRPr lang="en-US" sz="20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240972380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685800" y="762000"/>
            <a:ext cx="7772400" cy="5486400"/>
          </a:xfrm>
        </p:spPr>
        <p:txBody>
          <a:bodyPr/>
          <a:lstStyle/>
          <a:p>
            <a:pPr marL="609600" indent="-609600">
              <a:buFontTx/>
              <a:buNone/>
            </a:pPr>
            <a:r>
              <a:rPr lang="en-US" sz="3600" b="1" dirty="0" smtClean="0">
                <a:solidFill>
                  <a:srgbClr val="FFFFFF"/>
                </a:solidFill>
                <a:latin typeface="Arial Unicode MS" pitchFamily="34" charset="-128"/>
              </a:rPr>
              <a:t>Creating a Macro Variable During DATA Step Execution</a:t>
            </a:r>
            <a:r>
              <a:rPr lang="en-US" b="1" i="1" dirty="0" smtClean="0">
                <a:solidFill>
                  <a:srgbClr val="FFFFFF"/>
                </a:solidFill>
                <a:latin typeface="Arial Unicode MS" pitchFamily="34" charset="-128"/>
              </a:rPr>
              <a:t>	</a:t>
            </a:r>
          </a:p>
          <a:p>
            <a:pPr marL="609600" indent="-609600">
              <a:buFontTx/>
              <a:buNone/>
            </a:pPr>
            <a:endParaRPr lang="en-US" sz="600" dirty="0" smtClean="0">
              <a:solidFill>
                <a:schemeClr val="hlink"/>
              </a:solidFill>
              <a:latin typeface="Arial Unicode MS" pitchFamily="34" charset="-128"/>
            </a:endParaRPr>
          </a:p>
          <a:p>
            <a:pPr marL="609600" indent="-609600">
              <a:buFontTx/>
              <a:buNone/>
            </a:pPr>
            <a:r>
              <a:rPr lang="en-US" dirty="0" smtClean="0">
                <a:latin typeface="Arial Unicode MS" pitchFamily="34" charset="-128"/>
              </a:rPr>
              <a:t>Important Reminder: %LET statements are </a:t>
            </a:r>
            <a:r>
              <a:rPr lang="en-US" i="1" dirty="0" smtClean="0">
                <a:latin typeface="Arial Unicode MS" pitchFamily="34" charset="-128"/>
              </a:rPr>
              <a:t>always  </a:t>
            </a:r>
            <a:r>
              <a:rPr lang="en-US" dirty="0" smtClean="0">
                <a:latin typeface="Arial Unicode MS" pitchFamily="34" charset="-128"/>
              </a:rPr>
              <a:t>processed by the </a:t>
            </a:r>
            <a:r>
              <a:rPr lang="en-US" dirty="0" err="1" smtClean="0">
                <a:latin typeface="Arial Unicode MS" pitchFamily="34" charset="-128"/>
              </a:rPr>
              <a:t>macroprocessor</a:t>
            </a:r>
            <a:r>
              <a:rPr lang="en-US" dirty="0" smtClean="0">
                <a:latin typeface="Arial Unicode MS" pitchFamily="34" charset="-128"/>
              </a:rPr>
              <a:t> </a:t>
            </a:r>
            <a:r>
              <a:rPr lang="en-US" i="1" dirty="0" smtClean="0">
                <a:latin typeface="Arial Unicode MS" pitchFamily="34" charset="-128"/>
              </a:rPr>
              <a:t>before </a:t>
            </a:r>
            <a:r>
              <a:rPr lang="en-US" dirty="0" smtClean="0">
                <a:latin typeface="Arial Unicode MS" pitchFamily="34" charset="-128"/>
              </a:rPr>
              <a:t>the DATA step is executed. Ignoring this fact can lead to undesirable results.</a:t>
            </a:r>
          </a:p>
          <a:p>
            <a:pPr marL="609600" indent="-609600">
              <a:buFontTx/>
              <a:buNone/>
            </a:pPr>
            <a:endParaRPr lang="en-US" sz="700" dirty="0"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20</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smtClean="0">
                <a:solidFill>
                  <a:srgbClr val="FFFFFF"/>
                </a:solidFill>
                <a:latin typeface="Arial Unicode MS" pitchFamily="34" charset="-128"/>
              </a:rPr>
              <a:t>Referencing Macro </a:t>
            </a:r>
            <a:r>
              <a:rPr lang="en-US" dirty="0" smtClean="0">
                <a:solidFill>
                  <a:srgbClr val="FFFFFF"/>
                </a:solidFill>
                <a:latin typeface="Arial Unicode MS" pitchFamily="34" charset="-128"/>
              </a:rPr>
              <a:t>Variables Indirectly and the Forward Re-Scan Rule</a:t>
            </a: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109662104"/>
              </p:ext>
            </p:extLst>
          </p:nvPr>
        </p:nvGraphicFramePr>
        <p:xfrm>
          <a:off x="381000" y="1600200"/>
          <a:ext cx="8458200" cy="4665979"/>
        </p:xfrm>
        <a:graphic>
          <a:graphicData uri="http://schemas.openxmlformats.org/drawingml/2006/table">
            <a:tbl>
              <a:tblPr/>
              <a:tblGrid>
                <a:gridCol w="8458200"/>
              </a:tblGrid>
              <a:tr h="2784231">
                <a:tc>
                  <a:txBody>
                    <a:bodyPr/>
                    <a:lstStyle/>
                    <a:p>
                      <a:endParaRPr lang="en-US" sz="18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endPar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Use &amp;&amp;&amp; in front of a macro variable name when its value matches the name of a second macro variable. This indirect reference resolves to the value of the second macro variable.</a:t>
                      </a:r>
                    </a:p>
                    <a:p>
                      <a:pPr marL="457200" indent="-457200">
                        <a:buFont typeface="Arial" pitchFamily="34" charset="0"/>
                        <a:buNone/>
                      </a:pP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symput(macroref1,macroref2)</a:t>
                      </a:r>
                    </a:p>
                    <a:p>
                      <a:pPr marL="457200" indent="-457200">
                        <a:buFont typeface="Arial" pitchFamily="34" charset="0"/>
                        <a:buNone/>
                      </a:pP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&amp;&amp;&amp;macroref1 </a:t>
                      </a:r>
                      <a:r>
                        <a:rPr lang="en-US" sz="2400" b="1" baseline="0" dirty="0" err="1" smtClean="0">
                          <a:solidFill>
                            <a:srgbClr val="FFFF00"/>
                          </a:solidFill>
                          <a:effectLst>
                            <a:outerShdw blurRad="38100" dist="38100" dir="2700000" algn="tl">
                              <a:srgbClr val="000000"/>
                            </a:outerShdw>
                          </a:effectLst>
                          <a:latin typeface="Wingdings"/>
                          <a:ea typeface="Wingdings"/>
                          <a:cs typeface="Wingdings"/>
                        </a:rPr>
                        <a:t></a:t>
                      </a:r>
                      <a:r>
                        <a:rPr lang="en-US" sz="2400" kern="1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&amp;&amp;]&amp;macroref1</a:t>
                      </a:r>
                      <a:r>
                        <a:rPr lang="en-US" sz="2400" b="1" baseline="0" dirty="0" smtClean="0">
                          <a:solidFill>
                            <a:srgbClr val="FFFF00"/>
                          </a:solidFill>
                          <a:effectLst>
                            <a:outerShdw blurRad="38100" dist="38100" dir="2700000" algn="tl">
                              <a:srgbClr val="000000"/>
                            </a:outerShdw>
                          </a:effectLst>
                          <a:latin typeface="Wingdings"/>
                          <a:ea typeface="Wingdings"/>
                          <a:cs typeface="Wingdings"/>
                        </a:rPr>
                        <a:t></a:t>
                      </a: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[&amp;][&amp;macroref1] </a:t>
                      </a:r>
                      <a:r>
                        <a:rPr lang="en-US" sz="2400" b="1" baseline="0" dirty="0" err="1" smtClean="0">
                          <a:solidFill>
                            <a:srgbClr val="FFFF00"/>
                          </a:solidFill>
                          <a:effectLst>
                            <a:outerShdw blurRad="38100" dist="38100" dir="2700000" algn="tl">
                              <a:srgbClr val="000000"/>
                            </a:outerShdw>
                          </a:effectLst>
                          <a:latin typeface="Wingdings"/>
                          <a:ea typeface="Wingdings"/>
                          <a:cs typeface="Wingdings"/>
                        </a:rPr>
                        <a:t></a:t>
                      </a: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&amp;macroref2</a:t>
                      </a:r>
                    </a:p>
                    <a:p>
                      <a:pPr marL="457200" indent="-457200">
                        <a:buFont typeface="Arial" pitchFamily="34" charset="0"/>
                        <a:buNone/>
                      </a:pPr>
                      <a:endPar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&amp;&amp;macroref1</a:t>
                      </a:r>
                      <a:r>
                        <a:rPr lang="en-US" sz="2400" b="1" baseline="0" dirty="0" smtClean="0">
                          <a:solidFill>
                            <a:srgbClr val="FFFF00"/>
                          </a:solidFill>
                          <a:effectLst>
                            <a:outerShdw blurRad="38100" dist="38100" dir="2700000" algn="tl">
                              <a:srgbClr val="000000"/>
                            </a:outerShdw>
                          </a:effectLst>
                          <a:latin typeface="Wingdings"/>
                          <a:ea typeface="Wingdings"/>
                          <a:cs typeface="Wingdings"/>
                        </a:rPr>
                        <a:t></a:t>
                      </a: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[&amp;&amp;]macroref1 </a:t>
                      </a:r>
                      <a:r>
                        <a:rPr lang="en-US" sz="2400" b="1" baseline="0" dirty="0" smtClean="0">
                          <a:solidFill>
                            <a:srgbClr val="FFFF00"/>
                          </a:solidFill>
                          <a:effectLst>
                            <a:outerShdw blurRad="38100" dist="38100" dir="2700000" algn="tl">
                              <a:srgbClr val="000000"/>
                            </a:outerShdw>
                          </a:effectLst>
                          <a:latin typeface="Wingdings"/>
                          <a:ea typeface="Wingdings"/>
                          <a:cs typeface="Wingdings"/>
                        </a:rPr>
                        <a:t></a:t>
                      </a: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&amp;macroref1 </a:t>
                      </a:r>
                      <a:r>
                        <a:rPr lang="en-US" sz="2400" b="1" baseline="0" dirty="0" smtClean="0">
                          <a:solidFill>
                            <a:srgbClr val="FFFF00"/>
                          </a:solidFill>
                          <a:effectLst>
                            <a:outerShdw blurRad="38100" dist="38100" dir="2700000" algn="tl">
                              <a:srgbClr val="000000"/>
                            </a:outerShdw>
                          </a:effectLst>
                          <a:latin typeface="Wingdings"/>
                          <a:ea typeface="Wingdings"/>
                          <a:cs typeface="Wingdings"/>
                        </a:rPr>
                        <a:t></a:t>
                      </a:r>
                      <a:r>
                        <a:rPr lang="en-US" sz="24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macroref2</a:t>
                      </a: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240972380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21</a:t>
            </a:fld>
            <a:endParaRPr lang="en-US">
              <a:solidFill>
                <a:srgbClr val="FFFF00"/>
              </a:solidFill>
            </a:endParaRPr>
          </a:p>
        </p:txBody>
      </p:sp>
      <p:sp>
        <p:nvSpPr>
          <p:cNvPr id="43011" name="Rectangle 3"/>
          <p:cNvSpPr>
            <a:spLocks noGrp="1" noChangeArrowheads="1"/>
          </p:cNvSpPr>
          <p:nvPr>
            <p:ph type="body" idx="1"/>
          </p:nvPr>
        </p:nvSpPr>
        <p:spPr>
          <a:xfrm>
            <a:off x="685800" y="433755"/>
            <a:ext cx="8229600" cy="5410200"/>
          </a:xfrm>
        </p:spPr>
        <p:txBody>
          <a:bodyPr/>
          <a:lstStyle/>
          <a:p>
            <a:pPr>
              <a:buFontTx/>
              <a:buNone/>
              <a:defRPr/>
            </a:pPr>
            <a:r>
              <a:rPr lang="en-US" dirty="0" smtClean="0">
                <a:solidFill>
                  <a:srgbClr val="FFFFFF"/>
                </a:solidFill>
                <a:latin typeface="Arial Unicode MS" pitchFamily="34" charset="-128"/>
              </a:rPr>
              <a:t>Example of Referencing </a:t>
            </a:r>
            <a:br>
              <a:rPr lang="en-US" dirty="0" smtClean="0">
                <a:solidFill>
                  <a:srgbClr val="FFFFFF"/>
                </a:solidFill>
                <a:latin typeface="Arial Unicode MS" pitchFamily="34" charset="-128"/>
              </a:rPr>
            </a:br>
            <a:r>
              <a:rPr lang="en-US" dirty="0" smtClean="0">
                <a:solidFill>
                  <a:srgbClr val="FFFFFF"/>
                </a:solidFill>
                <a:latin typeface="Arial Unicode MS" pitchFamily="34" charset="-128"/>
              </a:rPr>
              <a:t>Macro Variables Indirectly</a:t>
            </a:r>
          </a:p>
          <a:p>
            <a:pPr marL="0" indent="0">
              <a:buNone/>
            </a:pPr>
            <a:r>
              <a:rPr lang="en-US" sz="1000" dirty="0"/>
              <a:t>data books;</a:t>
            </a:r>
          </a:p>
          <a:p>
            <a:pPr marL="0" indent="0">
              <a:buNone/>
            </a:pPr>
            <a:r>
              <a:rPr lang="en-US" sz="1000" dirty="0"/>
              <a:t>input rank 1. +1 title $</a:t>
            </a:r>
            <a:r>
              <a:rPr lang="en-US" sz="1000" dirty="0" smtClean="0"/>
              <a:t>21.;</a:t>
            </a:r>
            <a:endParaRPr lang="en-US" sz="1000" dirty="0"/>
          </a:p>
          <a:p>
            <a:pPr marL="0" indent="0">
              <a:buNone/>
            </a:pPr>
            <a:r>
              <a:rPr lang="en-US" sz="1000" dirty="0"/>
              <a:t>cards;</a:t>
            </a:r>
          </a:p>
          <a:p>
            <a:pPr marL="0" indent="0">
              <a:buNone/>
            </a:pPr>
            <a:r>
              <a:rPr lang="en-US" sz="1000" dirty="0"/>
              <a:t>1 A Tale of Two Cities</a:t>
            </a:r>
          </a:p>
          <a:p>
            <a:pPr marL="0" indent="0">
              <a:buNone/>
            </a:pPr>
            <a:r>
              <a:rPr lang="en-US" sz="1000" dirty="0"/>
              <a:t>2 The Lord of the Rings</a:t>
            </a:r>
          </a:p>
          <a:p>
            <a:pPr marL="0" indent="0">
              <a:buNone/>
            </a:pPr>
            <a:r>
              <a:rPr lang="en-US" sz="1000" dirty="0"/>
              <a:t>3 The Hobbit</a:t>
            </a:r>
          </a:p>
          <a:p>
            <a:pPr marL="0" indent="0">
              <a:buNone/>
            </a:pPr>
            <a:r>
              <a:rPr lang="en-US" sz="1000" dirty="0"/>
              <a:t>;</a:t>
            </a:r>
          </a:p>
          <a:p>
            <a:pPr marL="0" indent="0">
              <a:buNone/>
            </a:pPr>
            <a:r>
              <a:rPr lang="en-US" sz="1000" dirty="0" smtClean="0"/>
              <a:t>data </a:t>
            </a:r>
            <a:r>
              <a:rPr lang="en-US" sz="1000" dirty="0"/>
              <a:t>_null_;</a:t>
            </a:r>
          </a:p>
          <a:p>
            <a:pPr marL="0" indent="0">
              <a:buNone/>
            </a:pPr>
            <a:r>
              <a:rPr lang="en-US" sz="1000" dirty="0"/>
              <a:t>set books;</a:t>
            </a:r>
          </a:p>
          <a:p>
            <a:pPr marL="0" indent="0">
              <a:buNone/>
            </a:pPr>
            <a:r>
              <a:rPr lang="en-US" sz="1000" dirty="0"/>
              <a:t>call </a:t>
            </a:r>
            <a:r>
              <a:rPr lang="en-US" sz="1000" dirty="0" err="1"/>
              <a:t>symput</a:t>
            </a:r>
            <a:r>
              <a:rPr lang="en-US" sz="1000" dirty="0"/>
              <a:t>('rank'||</a:t>
            </a:r>
            <a:r>
              <a:rPr lang="en-US" sz="1000" dirty="0" smtClean="0"/>
              <a:t>put(rank,1</a:t>
            </a:r>
            <a:r>
              <a:rPr lang="en-US" sz="1000" dirty="0"/>
              <a:t>.),title);</a:t>
            </a:r>
          </a:p>
          <a:p>
            <a:pPr marL="0" indent="0">
              <a:buNone/>
            </a:pPr>
            <a:endParaRPr lang="en-US" sz="900" dirty="0"/>
          </a:p>
          <a:p>
            <a:pPr marL="0" indent="0">
              <a:buNone/>
            </a:pPr>
            <a:r>
              <a:rPr lang="en-US" sz="2000" dirty="0"/>
              <a:t>%let </a:t>
            </a:r>
            <a:r>
              <a:rPr lang="en-US" sz="2000" dirty="0" err="1"/>
              <a:t>titleforrank</a:t>
            </a:r>
            <a:r>
              <a:rPr lang="en-US" sz="2000" dirty="0"/>
              <a:t>=rank1;</a:t>
            </a:r>
          </a:p>
          <a:p>
            <a:pPr marL="0" indent="0">
              <a:buNone/>
            </a:pPr>
            <a:r>
              <a:rPr lang="en-US" sz="2000" dirty="0" err="1"/>
              <a:t>proc</a:t>
            </a:r>
            <a:r>
              <a:rPr lang="en-US" sz="2000" dirty="0"/>
              <a:t> print; </a:t>
            </a:r>
            <a:r>
              <a:rPr lang="en-US" sz="2000" dirty="0" err="1"/>
              <a:t>var</a:t>
            </a:r>
            <a:r>
              <a:rPr lang="en-US" sz="2000" dirty="0"/>
              <a:t> rank;</a:t>
            </a:r>
          </a:p>
          <a:p>
            <a:pPr marL="0" indent="0">
              <a:buNone/>
            </a:pPr>
            <a:r>
              <a:rPr lang="en-US" sz="2000" dirty="0"/>
              <a:t>where rank=input(</a:t>
            </a:r>
            <a:r>
              <a:rPr lang="en-US" sz="2000" dirty="0" err="1"/>
              <a:t>substr</a:t>
            </a:r>
            <a:r>
              <a:rPr lang="en-US" sz="2000" dirty="0"/>
              <a:t>("&amp;titleforrank",5,1),1.);</a:t>
            </a:r>
          </a:p>
          <a:p>
            <a:pPr marL="0" indent="0">
              <a:buNone/>
            </a:pPr>
            <a:r>
              <a:rPr lang="en-US" sz="2000" dirty="0"/>
              <a:t>title "Rank for </a:t>
            </a:r>
            <a:r>
              <a:rPr lang="en-US" sz="2000" dirty="0">
                <a:solidFill>
                  <a:schemeClr val="tx1"/>
                </a:solidFill>
              </a:rPr>
              <a:t>&amp;&amp;&amp;</a:t>
            </a:r>
            <a:r>
              <a:rPr lang="en-US" sz="2000" dirty="0" err="1"/>
              <a:t>titleforrank</a:t>
            </a:r>
            <a:r>
              <a:rPr lang="en-US" sz="2000" dirty="0"/>
              <a:t>";</a:t>
            </a:r>
          </a:p>
          <a:p>
            <a:pPr marL="0" indent="0">
              <a:buNone/>
            </a:pPr>
            <a:endParaRPr lang="en-US" sz="800" dirty="0"/>
          </a:p>
          <a:p>
            <a:pPr marL="0" indent="0">
              <a:buNone/>
            </a:pPr>
            <a:r>
              <a:rPr lang="en-US" sz="2000" dirty="0"/>
              <a:t>%let </a:t>
            </a:r>
            <a:r>
              <a:rPr lang="en-US" sz="2000" dirty="0" err="1"/>
              <a:t>titleforrank</a:t>
            </a:r>
            <a:r>
              <a:rPr lang="en-US" sz="2000" dirty="0"/>
              <a:t>=rank3;</a:t>
            </a:r>
          </a:p>
          <a:p>
            <a:pPr marL="0" indent="0">
              <a:buNone/>
            </a:pPr>
            <a:r>
              <a:rPr lang="en-US" sz="2000" dirty="0" err="1"/>
              <a:t>proc</a:t>
            </a:r>
            <a:r>
              <a:rPr lang="en-US" sz="2000" dirty="0"/>
              <a:t> print; </a:t>
            </a:r>
            <a:r>
              <a:rPr lang="en-US" sz="2000" dirty="0" err="1"/>
              <a:t>var</a:t>
            </a:r>
            <a:r>
              <a:rPr lang="en-US" sz="2000" dirty="0"/>
              <a:t> rank;</a:t>
            </a:r>
          </a:p>
          <a:p>
            <a:pPr marL="0" indent="0">
              <a:buNone/>
            </a:pPr>
            <a:r>
              <a:rPr lang="en-US" sz="2000" dirty="0"/>
              <a:t>where rank=input(</a:t>
            </a:r>
            <a:r>
              <a:rPr lang="en-US" sz="2000" dirty="0" err="1"/>
              <a:t>substr</a:t>
            </a:r>
            <a:r>
              <a:rPr lang="en-US" sz="2000" dirty="0"/>
              <a:t>("&amp;titleforrank",5,1),1.);</a:t>
            </a:r>
          </a:p>
          <a:p>
            <a:pPr marL="0" indent="0">
              <a:buNone/>
            </a:pPr>
            <a:r>
              <a:rPr lang="en-US" sz="2000" dirty="0"/>
              <a:t>title "Rank for </a:t>
            </a:r>
            <a:r>
              <a:rPr lang="en-US" sz="2000" dirty="0">
                <a:solidFill>
                  <a:schemeClr val="tx1"/>
                </a:solidFill>
              </a:rPr>
              <a:t>&amp;&amp;&amp;</a:t>
            </a:r>
            <a:r>
              <a:rPr lang="en-US" sz="2000" dirty="0" err="1"/>
              <a:t>titleforrank</a:t>
            </a:r>
            <a:r>
              <a:rPr lang="en-US" sz="2000" dirty="0"/>
              <a:t>";</a:t>
            </a:r>
          </a:p>
          <a:p>
            <a:pPr marL="0" indent="0">
              <a:buNone/>
            </a:pPr>
            <a:r>
              <a:rPr lang="en-US" sz="1400" dirty="0"/>
              <a:t>run;</a:t>
            </a:r>
            <a:endParaRPr lang="en-US" sz="20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241269484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22</a:t>
            </a:fld>
            <a:endParaRPr lang="en-US">
              <a:solidFill>
                <a:srgbClr val="FFFF00"/>
              </a:solidFill>
            </a:endParaRPr>
          </a:p>
        </p:txBody>
      </p:sp>
      <p:sp>
        <p:nvSpPr>
          <p:cNvPr id="26627" name="Rectangle 3"/>
          <p:cNvSpPr>
            <a:spLocks noGrp="1" noChangeArrowheads="1"/>
          </p:cNvSpPr>
          <p:nvPr>
            <p:ph type="body" idx="1"/>
          </p:nvPr>
        </p:nvSpPr>
        <p:spPr>
          <a:xfrm>
            <a:off x="685800" y="762000"/>
            <a:ext cx="7772400" cy="5486400"/>
          </a:xfrm>
        </p:spPr>
        <p:txBody>
          <a:bodyPr/>
          <a:lstStyle/>
          <a:p>
            <a:pPr marL="609600" indent="-609600">
              <a:buFontTx/>
              <a:buNone/>
            </a:pPr>
            <a:r>
              <a:rPr lang="en-US" sz="3600" b="1" dirty="0" smtClean="0">
                <a:solidFill>
                  <a:srgbClr val="FFFFFF"/>
                </a:solidFill>
                <a:latin typeface="Arial Unicode MS" pitchFamily="34" charset="-128"/>
              </a:rPr>
              <a:t>Obtaining Macro Variable Values During DATA Step Execution</a:t>
            </a:r>
            <a:endParaRPr lang="en-US" b="1" i="1" dirty="0" smtClean="0">
              <a:solidFill>
                <a:srgbClr val="FFFFFF"/>
              </a:solidFill>
              <a:latin typeface="Arial Unicode MS" pitchFamily="34" charset="-128"/>
            </a:endParaRPr>
          </a:p>
          <a:p>
            <a:pPr marL="609600" indent="-609600">
              <a:buFontTx/>
              <a:buNone/>
            </a:pPr>
            <a:endParaRPr lang="en-US" sz="400" dirty="0" smtClean="0">
              <a:solidFill>
                <a:schemeClr val="hlink"/>
              </a:solidFill>
              <a:latin typeface="Arial Unicode MS" pitchFamily="34" charset="-128"/>
            </a:endParaRPr>
          </a:p>
          <a:p>
            <a:r>
              <a:rPr lang="en-US" sz="2800" dirty="0" smtClean="0">
                <a:latin typeface="Arial Unicode MS" pitchFamily="34" charset="-128"/>
              </a:rPr>
              <a:t>Earlier examples showed how the SYMPUT routine is used to create a macro variable in a DATA step and how macro variable references can be used to assign the value of a macro variable during DATA step execution. </a:t>
            </a:r>
          </a:p>
          <a:p>
            <a:r>
              <a:rPr lang="en-US" sz="2800" dirty="0" smtClean="0">
                <a:latin typeface="Arial Unicode MS" pitchFamily="34" charset="-128"/>
              </a:rPr>
              <a:t>Obtain or return a macro variable’s value during DATA step execution by using the SYMGET function.</a:t>
            </a:r>
          </a:p>
          <a:p>
            <a:endParaRPr lang="en-US" sz="500" dirty="0" smtClean="0">
              <a:latin typeface="Arial Unicode MS" pitchFamily="34" charset="-128"/>
            </a:endParaRPr>
          </a:p>
        </p:txBody>
      </p:sp>
    </p:spTree>
    <p:extLst>
      <p:ext uri="{BB962C8B-B14F-4D97-AF65-F5344CB8AC3E}">
        <p14:creationId xmlns:p14="http://schemas.microsoft.com/office/powerpoint/2010/main" val="269850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23</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The SYMGET Function</a:t>
            </a:r>
          </a:p>
          <a:p>
            <a:pPr>
              <a:buFontTx/>
              <a:buNone/>
            </a:pPr>
            <a:endParaRPr lang="en-US" dirty="0" smtClean="0">
              <a:solidFill>
                <a:srgbClr val="FFFFFF"/>
              </a:solidFill>
              <a:latin typeface="Arial Unicode MS" pitchFamily="34" charset="-128"/>
            </a:endParaRP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488694275"/>
              </p:ext>
            </p:extLst>
          </p:nvPr>
        </p:nvGraphicFramePr>
        <p:xfrm>
          <a:off x="381000" y="1600200"/>
          <a:ext cx="8458200" cy="6903719"/>
        </p:xfrm>
        <a:graphic>
          <a:graphicData uri="http://schemas.openxmlformats.org/drawingml/2006/table">
            <a:tbl>
              <a:tblPr/>
              <a:tblGrid>
                <a:gridCol w="8458200"/>
              </a:tblGrid>
              <a:tr h="2784231">
                <a:tc>
                  <a:txBody>
                    <a:bodyPr/>
                    <a:lstStyle/>
                    <a:p>
                      <a:endPar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3200" i="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SYMGET</a:t>
                      </a:r>
                      <a:r>
                        <a:rPr lang="en-US" sz="3200" i="1"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a:t>
                      </a: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t>
                      </a:r>
                    </a:p>
                    <a:p>
                      <a:pPr marL="0" indent="0">
                        <a:buFont typeface="Arial" pitchFamily="34" charset="0"/>
                        <a:buNone/>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can be specified as:</a:t>
                      </a:r>
                    </a:p>
                    <a:p>
                      <a:pPr marL="457200" indent="-457200">
                        <a:buFont typeface="Arial" pitchFamily="34" charset="0"/>
                        <a:buChar char="•"/>
                      </a:pP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macro variable name, enclosed in quotation marks</a:t>
                      </a:r>
                    </a:p>
                    <a:p>
                      <a:pPr marL="457200" indent="-457200">
                        <a:buFont typeface="Arial" pitchFamily="34" charset="0"/>
                        <a:buChar char="•"/>
                      </a:pP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variable name whose value is the name of a macro variable</a:t>
                      </a:r>
                    </a:p>
                    <a:p>
                      <a:pPr marL="457200" indent="-457200">
                        <a:buFont typeface="Arial" pitchFamily="34" charset="0"/>
                        <a:buChar char="•"/>
                      </a:pP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character expression whose value is the name of a macro variable</a:t>
                      </a:r>
                    </a:p>
                    <a:p>
                      <a:pPr marL="0" indent="0">
                        <a:buFont typeface="Arial" pitchFamily="34" charset="0"/>
                        <a:buNone/>
                      </a:pPr>
                      <a:endPar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9598851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24</a:t>
            </a:fld>
            <a:endParaRPr lang="en-US">
              <a:solidFill>
                <a:srgbClr val="FFFF00"/>
              </a:solidFill>
            </a:endParaRPr>
          </a:p>
        </p:txBody>
      </p:sp>
      <p:sp>
        <p:nvSpPr>
          <p:cNvPr id="43011" name="Rectangle 3"/>
          <p:cNvSpPr>
            <a:spLocks noGrp="1" noChangeArrowheads="1"/>
          </p:cNvSpPr>
          <p:nvPr>
            <p:ph type="body" idx="1"/>
          </p:nvPr>
        </p:nvSpPr>
        <p:spPr>
          <a:xfrm>
            <a:off x="685800" y="433755"/>
            <a:ext cx="8229600" cy="5410200"/>
          </a:xfrm>
        </p:spPr>
        <p:txBody>
          <a:bodyPr/>
          <a:lstStyle/>
          <a:p>
            <a:pPr>
              <a:buFontTx/>
              <a:buNone/>
              <a:defRPr/>
            </a:pPr>
            <a:r>
              <a:rPr lang="en-US" dirty="0" smtClean="0">
                <a:solidFill>
                  <a:srgbClr val="FFFFFF"/>
                </a:solidFill>
                <a:latin typeface="Arial Unicode MS" pitchFamily="34" charset="-128"/>
              </a:rPr>
              <a:t>Example of Using the SYMGET Function to Obtain Macro Variable Values During DATA Step Execution</a:t>
            </a:r>
          </a:p>
          <a:p>
            <a:pPr>
              <a:buFontTx/>
              <a:buNone/>
              <a:defRPr/>
            </a:pPr>
            <a:endParaRPr lang="en-US" sz="400" dirty="0">
              <a:solidFill>
                <a:srgbClr val="FFFFFF"/>
              </a:solidFill>
              <a:latin typeface="Arial Unicode MS" pitchFamily="34" charset="-128"/>
            </a:endParaRPr>
          </a:p>
          <a:p>
            <a:pPr marL="0" indent="0">
              <a:buNone/>
            </a:pPr>
            <a:r>
              <a:rPr lang="en-US" sz="1200" dirty="0"/>
              <a:t>data books;</a:t>
            </a:r>
          </a:p>
          <a:p>
            <a:pPr marL="0" indent="0">
              <a:buNone/>
            </a:pPr>
            <a:r>
              <a:rPr lang="en-US" sz="1200" dirty="0"/>
              <a:t>input rank 1. +1 title $</a:t>
            </a:r>
            <a:r>
              <a:rPr lang="en-US" sz="1200" dirty="0" smtClean="0"/>
              <a:t>21.;</a:t>
            </a:r>
            <a:endParaRPr lang="en-US" sz="1200" dirty="0"/>
          </a:p>
          <a:p>
            <a:pPr marL="0" indent="0">
              <a:buNone/>
            </a:pPr>
            <a:r>
              <a:rPr lang="en-US" sz="1200" dirty="0"/>
              <a:t>cards;</a:t>
            </a:r>
          </a:p>
          <a:p>
            <a:pPr marL="0" indent="0">
              <a:buNone/>
            </a:pPr>
            <a:r>
              <a:rPr lang="en-US" sz="1200" dirty="0"/>
              <a:t>1 A Tale of Two Cities</a:t>
            </a:r>
          </a:p>
          <a:p>
            <a:pPr marL="0" indent="0">
              <a:buNone/>
            </a:pPr>
            <a:r>
              <a:rPr lang="en-US" sz="1200" dirty="0"/>
              <a:t>2 The Lord of the Rings</a:t>
            </a:r>
          </a:p>
          <a:p>
            <a:pPr marL="0" indent="0">
              <a:buNone/>
            </a:pPr>
            <a:r>
              <a:rPr lang="en-US" sz="1200" dirty="0"/>
              <a:t>3 The Hobbit</a:t>
            </a:r>
          </a:p>
          <a:p>
            <a:pPr marL="0" indent="0">
              <a:buNone/>
            </a:pPr>
            <a:r>
              <a:rPr lang="en-US" sz="1200" dirty="0"/>
              <a:t>;</a:t>
            </a:r>
          </a:p>
          <a:p>
            <a:pPr marL="0" indent="0">
              <a:buNone/>
            </a:pPr>
            <a:r>
              <a:rPr lang="en-US" sz="1200" dirty="0" smtClean="0"/>
              <a:t>data </a:t>
            </a:r>
            <a:r>
              <a:rPr lang="en-US" sz="1200" dirty="0"/>
              <a:t>_null_;</a:t>
            </a:r>
          </a:p>
          <a:p>
            <a:pPr marL="0" indent="0">
              <a:buNone/>
            </a:pPr>
            <a:r>
              <a:rPr lang="en-US" sz="1200" dirty="0"/>
              <a:t>set books;</a:t>
            </a:r>
          </a:p>
          <a:p>
            <a:pPr marL="0" indent="0">
              <a:buNone/>
            </a:pPr>
            <a:r>
              <a:rPr lang="en-US" sz="1200" dirty="0"/>
              <a:t>call </a:t>
            </a:r>
            <a:r>
              <a:rPr lang="en-US" sz="1200" dirty="0" err="1"/>
              <a:t>symput</a:t>
            </a:r>
            <a:r>
              <a:rPr lang="en-US" sz="1200" dirty="0"/>
              <a:t>('rank'||put(rank,1.),title);</a:t>
            </a:r>
          </a:p>
          <a:p>
            <a:pPr marL="0" indent="0">
              <a:buNone/>
            </a:pPr>
            <a:endParaRPr lang="en-US" sz="1050" dirty="0"/>
          </a:p>
          <a:p>
            <a:pPr marL="0" indent="0">
              <a:buNone/>
            </a:pPr>
            <a:r>
              <a:rPr lang="en-US" sz="2000" dirty="0"/>
              <a:t>data books2;</a:t>
            </a:r>
          </a:p>
          <a:p>
            <a:pPr marL="0" indent="0">
              <a:buNone/>
            </a:pPr>
            <a:r>
              <a:rPr lang="en-US" sz="2000" dirty="0"/>
              <a:t>set books (keep=rank);</a:t>
            </a:r>
          </a:p>
          <a:p>
            <a:pPr marL="0" indent="0">
              <a:buNone/>
            </a:pPr>
            <a:r>
              <a:rPr lang="en-US" sz="2000" dirty="0"/>
              <a:t>length title $20.;</a:t>
            </a:r>
          </a:p>
          <a:p>
            <a:pPr marL="0" indent="0">
              <a:buNone/>
            </a:pPr>
            <a:r>
              <a:rPr lang="en-US" sz="2000" dirty="0"/>
              <a:t>title=</a:t>
            </a:r>
            <a:r>
              <a:rPr lang="en-US" sz="2000" dirty="0" err="1"/>
              <a:t>symget</a:t>
            </a:r>
            <a:r>
              <a:rPr lang="en-US" sz="2000" dirty="0"/>
              <a:t>('rank'||put(rank,1</a:t>
            </a:r>
            <a:r>
              <a:rPr lang="en-US" sz="2000" dirty="0" smtClean="0"/>
              <a:t>.));</a:t>
            </a:r>
          </a:p>
          <a:p>
            <a:pPr marL="0" indent="0">
              <a:buNone/>
            </a:pPr>
            <a:endParaRPr lang="en-US" sz="1100" dirty="0"/>
          </a:p>
          <a:p>
            <a:pPr marL="0" indent="0">
              <a:buNone/>
            </a:pPr>
            <a:r>
              <a:rPr lang="en-US" sz="2000" dirty="0" err="1"/>
              <a:t>proc</a:t>
            </a:r>
            <a:r>
              <a:rPr lang="en-US" sz="2000" dirty="0"/>
              <a:t> print;</a:t>
            </a:r>
          </a:p>
          <a:p>
            <a:pPr marL="0" indent="0">
              <a:buNone/>
            </a:pPr>
            <a:r>
              <a:rPr lang="en-US" sz="2000" dirty="0"/>
              <a:t>run;</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39340033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Processing Macro Variables during PROC SQL Execution</a:t>
            </a:r>
            <a:endParaRPr lang="en-US" dirty="0"/>
          </a:p>
        </p:txBody>
      </p:sp>
      <p:sp>
        <p:nvSpPr>
          <p:cNvPr id="26627" name="Rectangle 3"/>
          <p:cNvSpPr>
            <a:spLocks noGrp="1" noChangeArrowheads="1"/>
          </p:cNvSpPr>
          <p:nvPr>
            <p:ph sz="half" idx="2"/>
          </p:nvPr>
        </p:nvSpPr>
        <p:spPr>
          <a:xfrm>
            <a:off x="457200" y="2174875"/>
            <a:ext cx="7315200" cy="3844925"/>
          </a:xfrm>
        </p:spPr>
        <p:txBody>
          <a:bodyPr/>
          <a:lstStyle/>
          <a:p>
            <a:pPr marL="609600" indent="-609600">
              <a:buFontTx/>
              <a:buNone/>
            </a:pPr>
            <a:endParaRPr lang="en-US" sz="600" dirty="0" smtClean="0">
              <a:solidFill>
                <a:schemeClr val="hlink"/>
              </a:solidFill>
              <a:latin typeface="Arial Unicode MS" pitchFamily="34" charset="-128"/>
            </a:endParaRPr>
          </a:p>
          <a:p>
            <a:pPr marL="609600" indent="-609600">
              <a:buFontTx/>
              <a:buNone/>
            </a:pPr>
            <a:endParaRPr lang="en-US" sz="700" dirty="0" smtClean="0">
              <a:latin typeface="Arial Unicode MS" pitchFamily="34" charset="-128"/>
            </a:endParaRPr>
          </a:p>
          <a:p>
            <a:pPr marL="609600" indent="-609600"/>
            <a:r>
              <a:rPr lang="en-US" dirty="0" smtClean="0">
                <a:latin typeface="Arial Unicode MS" pitchFamily="34" charset="-128"/>
              </a:rPr>
              <a:t>Use the INTO clause in a SELECT statement to create or update one or more macro variables</a:t>
            </a:r>
          </a:p>
          <a:p>
            <a:pPr marL="1009650" lvl="1" indent="-609600"/>
            <a:r>
              <a:rPr lang="en-US" dirty="0" smtClean="0">
                <a:latin typeface="Arial Unicode MS" pitchFamily="34" charset="-128"/>
              </a:rPr>
              <a:t>Macro variable names are preceded by a colon</a:t>
            </a:r>
          </a:p>
          <a:p>
            <a:pPr marL="1009650" lvl="1" indent="-609600"/>
            <a:r>
              <a:rPr lang="en-US" dirty="0" smtClean="0">
                <a:latin typeface="Arial Unicode MS" pitchFamily="34" charset="-128"/>
              </a:rPr>
              <a:t>The INTO clause cannot be used when creating a table or view</a:t>
            </a:r>
          </a:p>
          <a:p>
            <a:pPr marL="609600" indent="-609600"/>
            <a:r>
              <a:rPr lang="en-US" dirty="0" smtClean="0">
                <a:latin typeface="Arial Unicode MS" pitchFamily="34" charset="-128"/>
              </a:rPr>
              <a:t>Baseball Data Example</a:t>
            </a:r>
          </a:p>
          <a:p>
            <a:pPr marL="1009650" lvl="1"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endParaRPr lang="en-US" sz="400" dirty="0" smtClean="0">
              <a:latin typeface="Arial Unicode MS" pitchFamily="34" charset="-128"/>
            </a:endParaRPr>
          </a:p>
          <a:p>
            <a:pPr marL="609600" indent="-609600">
              <a:buNone/>
            </a:pPr>
            <a:r>
              <a:rPr lang="en-US" dirty="0" smtClean="0">
                <a:latin typeface="Arial Unicode MS" pitchFamily="34" charset="-128"/>
              </a:rPr>
              <a:t>	</a:t>
            </a:r>
          </a:p>
          <a:p>
            <a:pPr marL="609600" indent="-609600">
              <a:buFontTx/>
              <a:buNone/>
            </a:pPr>
            <a:endParaRPr lang="en-US" sz="700" dirty="0" smtClean="0">
              <a:latin typeface="Arial Unicode MS" pitchFamily="34" charset="-128"/>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25</a:t>
            </a:fld>
            <a:endParaRPr lang="en-US" dirty="0">
              <a:solidFill>
                <a:srgbClr val="FFFF00"/>
              </a:solidFill>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Processing Macro Variables during PROC SQL Execution</a:t>
            </a:r>
            <a:endParaRPr lang="en-US" dirty="0"/>
          </a:p>
        </p:txBody>
      </p:sp>
      <p:sp>
        <p:nvSpPr>
          <p:cNvPr id="26627" name="Rectangle 3"/>
          <p:cNvSpPr>
            <a:spLocks noGrp="1" noChangeArrowheads="1"/>
          </p:cNvSpPr>
          <p:nvPr>
            <p:ph sz="half" idx="2"/>
          </p:nvPr>
        </p:nvSpPr>
        <p:spPr>
          <a:xfrm>
            <a:off x="457200" y="2174875"/>
            <a:ext cx="8458200" cy="3844925"/>
          </a:xfrm>
        </p:spPr>
        <p:txBody>
          <a:bodyPr/>
          <a:lstStyle/>
          <a:p>
            <a:pPr marL="609600" indent="-609600">
              <a:buNone/>
            </a:pPr>
            <a:r>
              <a:rPr lang="en-US" sz="2000" b="1" dirty="0" smtClean="0">
                <a:latin typeface="Courier New"/>
                <a:cs typeface="Courier New"/>
              </a:rPr>
              <a:t>proc </a:t>
            </a:r>
            <a:r>
              <a:rPr lang="en-US" sz="2000" b="1" dirty="0" err="1" smtClean="0">
                <a:latin typeface="Courier New"/>
                <a:cs typeface="Courier New"/>
              </a:rPr>
              <a:t>sql</a:t>
            </a:r>
            <a:r>
              <a:rPr lang="en-US" sz="2000" b="1" dirty="0" smtClean="0">
                <a:latin typeface="Courier New"/>
                <a:cs typeface="Courier New"/>
              </a:rPr>
              <a:t>;</a:t>
            </a:r>
          </a:p>
          <a:p>
            <a:pPr marL="609600" indent="-609600">
              <a:buNone/>
            </a:pPr>
            <a:r>
              <a:rPr lang="en-US" sz="2000" b="1" dirty="0" smtClean="0">
                <a:latin typeface="Courier New"/>
                <a:cs typeface="Courier New"/>
              </a:rPr>
              <a:t>  select sum(hits)/sum(</a:t>
            </a:r>
            <a:r>
              <a:rPr lang="en-US" sz="2000" b="1" dirty="0" err="1" smtClean="0">
                <a:latin typeface="Courier New"/>
                <a:cs typeface="Courier New"/>
              </a:rPr>
              <a:t>atbats</a:t>
            </a:r>
            <a:r>
              <a:rPr lang="en-US" sz="2000" b="1" dirty="0" smtClean="0">
                <a:latin typeface="Courier New"/>
                <a:cs typeface="Courier New"/>
              </a:rPr>
              <a:t>) format=f4.3 into :</a:t>
            </a:r>
            <a:r>
              <a:rPr lang="en-US" sz="2000" b="1" dirty="0" err="1" smtClean="0">
                <a:latin typeface="Courier New"/>
                <a:cs typeface="Courier New"/>
              </a:rPr>
              <a:t>teamba</a:t>
            </a:r>
            <a:r>
              <a:rPr lang="en-US" sz="2000" b="1" dirty="0" smtClean="0">
                <a:latin typeface="Courier New"/>
                <a:cs typeface="Courier New"/>
              </a:rPr>
              <a:t> trimmed</a:t>
            </a:r>
            <a:endParaRPr lang="en-US" sz="2000" b="1" dirty="0" smtClean="0">
              <a:latin typeface="Courier New"/>
              <a:cs typeface="Courier New"/>
            </a:endParaRPr>
          </a:p>
          <a:p>
            <a:pPr marL="609600" indent="-609600">
              <a:buNone/>
            </a:pPr>
            <a:r>
              <a:rPr lang="en-US" sz="2000" b="1" dirty="0" smtClean="0">
                <a:latin typeface="Courier New"/>
                <a:cs typeface="Courier New"/>
              </a:rPr>
              <a:t>  from </a:t>
            </a:r>
            <a:r>
              <a:rPr lang="en-US" sz="2000" b="1" dirty="0" err="1" smtClean="0">
                <a:latin typeface="Courier New"/>
                <a:cs typeface="Courier New"/>
              </a:rPr>
              <a:t>bbstats</a:t>
            </a:r>
            <a:r>
              <a:rPr lang="en-US" sz="2000" b="1" dirty="0" smtClean="0">
                <a:latin typeface="Courier New"/>
                <a:cs typeface="Courier New"/>
              </a:rPr>
              <a:t>;</a:t>
            </a:r>
          </a:p>
          <a:p>
            <a:pPr marL="609600" indent="-609600">
              <a:buNone/>
            </a:pPr>
            <a:r>
              <a:rPr lang="en-US" sz="2000" b="1" dirty="0" smtClean="0">
                <a:latin typeface="Courier New"/>
                <a:cs typeface="Courier New"/>
              </a:rPr>
              <a:t>quit;</a:t>
            </a:r>
          </a:p>
          <a:p>
            <a:pPr marL="609600" indent="-609600">
              <a:buNone/>
            </a:pPr>
            <a:r>
              <a:rPr lang="en-US" sz="2000" b="1" dirty="0" smtClean="0">
                <a:latin typeface="Courier New"/>
                <a:cs typeface="Courier New"/>
              </a:rPr>
              <a:t>*%</a:t>
            </a:r>
            <a:r>
              <a:rPr lang="en-US" sz="2000" b="1" dirty="0" smtClean="0">
                <a:latin typeface="Courier New"/>
                <a:cs typeface="Courier New"/>
              </a:rPr>
              <a:t>let </a:t>
            </a:r>
            <a:r>
              <a:rPr lang="en-US" sz="2000" b="1" dirty="0" err="1" smtClean="0">
                <a:latin typeface="Courier New"/>
                <a:cs typeface="Courier New"/>
              </a:rPr>
              <a:t>teamba</a:t>
            </a:r>
            <a:r>
              <a:rPr lang="en-US" sz="2000" b="1" dirty="0" smtClean="0">
                <a:latin typeface="Courier New"/>
                <a:cs typeface="Courier New"/>
              </a:rPr>
              <a:t>=&amp;</a:t>
            </a:r>
            <a:r>
              <a:rPr lang="en-US" sz="2000" b="1" dirty="0" err="1" smtClean="0">
                <a:latin typeface="Courier New"/>
                <a:cs typeface="Courier New"/>
              </a:rPr>
              <a:t>teamba</a:t>
            </a:r>
            <a:r>
              <a:rPr lang="en-US" sz="2000" b="1" dirty="0" smtClean="0">
                <a:latin typeface="Courier New"/>
                <a:cs typeface="Courier New"/>
              </a:rPr>
              <a:t>;</a:t>
            </a:r>
          </a:p>
          <a:p>
            <a:pPr marL="609600" indent="-609600">
              <a:buNone/>
            </a:pPr>
            <a:r>
              <a:rPr lang="en-US" sz="2000" b="1" dirty="0" smtClean="0">
                <a:latin typeface="Courier New"/>
                <a:cs typeface="Courier New"/>
              </a:rPr>
              <a:t>proc print data=</a:t>
            </a:r>
            <a:r>
              <a:rPr lang="en-US" sz="2000" b="1" dirty="0" err="1" smtClean="0">
                <a:latin typeface="Courier New"/>
                <a:cs typeface="Courier New"/>
              </a:rPr>
              <a:t>bastats</a:t>
            </a:r>
            <a:r>
              <a:rPr lang="en-US" sz="2000" b="1" dirty="0" smtClean="0">
                <a:latin typeface="Courier New"/>
                <a:cs typeface="Courier New"/>
              </a:rPr>
              <a:t> </a:t>
            </a:r>
            <a:r>
              <a:rPr lang="en-US" sz="2000" b="1" dirty="0" err="1" smtClean="0">
                <a:latin typeface="Courier New"/>
                <a:cs typeface="Courier New"/>
              </a:rPr>
              <a:t>noobs</a:t>
            </a:r>
            <a:r>
              <a:rPr lang="en-US" sz="2000" b="1" dirty="0" smtClean="0">
                <a:latin typeface="Courier New"/>
                <a:cs typeface="Courier New"/>
              </a:rPr>
              <a:t> label;</a:t>
            </a:r>
          </a:p>
          <a:p>
            <a:pPr marL="609600" indent="-609600">
              <a:buNone/>
            </a:pPr>
            <a:r>
              <a:rPr lang="en-US" sz="2000" b="1" dirty="0" smtClean="0">
                <a:latin typeface="Courier New"/>
                <a:cs typeface="Courier New"/>
              </a:rPr>
              <a:t>title "USC Batting Averages";</a:t>
            </a:r>
          </a:p>
          <a:p>
            <a:pPr marL="609600" indent="-609600">
              <a:buNone/>
            </a:pPr>
            <a:r>
              <a:rPr lang="en-US" sz="2000" b="1" dirty="0" smtClean="0">
                <a:latin typeface="Courier New"/>
                <a:cs typeface="Courier New"/>
              </a:rPr>
              <a:t>title2 "Team Batting Average is &amp;</a:t>
            </a:r>
            <a:r>
              <a:rPr lang="en-US" sz="2000" b="1" dirty="0" err="1" smtClean="0">
                <a:latin typeface="Courier New"/>
                <a:cs typeface="Courier New"/>
              </a:rPr>
              <a:t>teamba</a:t>
            </a:r>
            <a:r>
              <a:rPr lang="en-US" sz="2000" b="1" dirty="0" smtClean="0">
                <a:latin typeface="Courier New"/>
                <a:cs typeface="Courier New"/>
              </a:rPr>
              <a:t>';</a:t>
            </a:r>
          </a:p>
          <a:p>
            <a:pPr marL="609600" indent="-609600">
              <a:buNone/>
            </a:pPr>
            <a:r>
              <a:rPr lang="en-US" sz="2000" b="1" dirty="0" smtClean="0">
                <a:latin typeface="Courier New"/>
                <a:cs typeface="Courier New"/>
              </a:rPr>
              <a:t>run;</a:t>
            </a:r>
          </a:p>
          <a:p>
            <a:pPr marL="609600" indent="-609600">
              <a:buNone/>
            </a:pPr>
            <a:endParaRPr lang="en-US" dirty="0" smtClean="0">
              <a:latin typeface="Arial Unicode MS" pitchFamily="34" charset="-128"/>
            </a:endParaRPr>
          </a:p>
          <a:p>
            <a:pPr marL="609600" indent="-609600">
              <a:buFontTx/>
              <a:buNone/>
            </a:pPr>
            <a:endParaRPr lang="en-US" sz="700" dirty="0" smtClean="0">
              <a:latin typeface="Arial Unicode MS" pitchFamily="34" charset="-128"/>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26</a:t>
            </a:fld>
            <a:endParaRPr lang="en-US" dirty="0">
              <a:solidFill>
                <a:srgbClr val="FFFF00"/>
              </a:solidFill>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Creating Many Macro Variables with INTO</a:t>
            </a:r>
            <a:endParaRPr lang="en-US" dirty="0"/>
          </a:p>
        </p:txBody>
      </p:sp>
      <p:sp>
        <p:nvSpPr>
          <p:cNvPr id="10" name="Content Placeholder 9"/>
          <p:cNvSpPr>
            <a:spLocks noGrp="1"/>
          </p:cNvSpPr>
          <p:nvPr>
            <p:ph idx="1"/>
          </p:nvPr>
        </p:nvSpPr>
        <p:spPr/>
        <p:txBody>
          <a:bodyPr/>
          <a:lstStyle/>
          <a:p>
            <a:r>
              <a:rPr lang="en-US" dirty="0" smtClean="0"/>
              <a:t>The syntax INTO mname1-mnamek can be used to create multiple macro variables in PROC SQL</a:t>
            </a:r>
          </a:p>
          <a:p>
            <a:r>
              <a:rPr lang="en-US" dirty="0" smtClean="0"/>
              <a:t>It is best to construct code that does not rely on knowing the value of </a:t>
            </a:r>
            <a:r>
              <a:rPr lang="en-US" dirty="0" err="1" smtClean="0"/>
              <a:t>k</a:t>
            </a:r>
            <a:r>
              <a:rPr lang="en-US" dirty="0" smtClean="0"/>
              <a:t> beforehand, which is often data dependent.</a:t>
            </a:r>
            <a:endParaRPr lang="en-US" dirty="0"/>
          </a:p>
        </p:txBody>
      </p:sp>
      <p:sp>
        <p:nvSpPr>
          <p:cNvPr id="8" name="Slide Number Placeholder 7"/>
          <p:cNvSpPr>
            <a:spLocks noGrp="1"/>
          </p:cNvSpPr>
          <p:nvPr>
            <p:ph type="sldNum" sz="quarter" idx="12"/>
          </p:nvPr>
        </p:nvSpPr>
        <p:spPr/>
        <p:txBody>
          <a:bodyPr/>
          <a:lstStyle/>
          <a:p>
            <a:pPr>
              <a:defRPr/>
            </a:pPr>
            <a:fld id="{2B8E01E0-06E7-4936-B770-6D5FD67AA2D9}" type="slidenum">
              <a:rPr lang="en-US" smtClean="0"/>
              <a:pPr>
                <a:defRPr/>
              </a:pPr>
              <a:t>27</a:t>
            </a:fld>
            <a:endParaRPr lang="en-US"/>
          </a:p>
        </p:txBody>
      </p:sp>
    </p:spTree>
  </p:cSld>
  <p:clrMapOvr>
    <a:masterClrMapping/>
  </p:clrMapOvr>
  <p:transition xmlns:p14="http://schemas.microsoft.com/office/powerpoint/2010/main" spd="med">
    <p:fade/>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Creating Many Macro Variables with INTO</a:t>
            </a:r>
            <a:endParaRPr lang="en-US" dirty="0"/>
          </a:p>
        </p:txBody>
      </p:sp>
      <p:sp>
        <p:nvSpPr>
          <p:cNvPr id="26627" name="Rectangle 3"/>
          <p:cNvSpPr>
            <a:spLocks noGrp="1" noChangeArrowheads="1"/>
          </p:cNvSpPr>
          <p:nvPr>
            <p:ph sz="half" idx="2"/>
          </p:nvPr>
        </p:nvSpPr>
        <p:spPr>
          <a:xfrm>
            <a:off x="457200" y="2174875"/>
            <a:ext cx="8458200" cy="3844925"/>
          </a:xfrm>
        </p:spPr>
        <p:txBody>
          <a:bodyPr/>
          <a:lstStyle/>
          <a:p>
            <a:pPr marL="609600" indent="-609600">
              <a:buNone/>
            </a:pPr>
            <a:r>
              <a:rPr lang="en-US" sz="2000" b="1" dirty="0" smtClean="0">
                <a:latin typeface="Courier New"/>
                <a:cs typeface="Courier New"/>
              </a:rPr>
              <a:t>proc </a:t>
            </a:r>
            <a:r>
              <a:rPr lang="en-US" sz="2000" b="1" dirty="0" err="1" smtClean="0">
                <a:latin typeface="Courier New"/>
                <a:cs typeface="Courier New"/>
              </a:rPr>
              <a:t>sql</a:t>
            </a:r>
            <a:r>
              <a:rPr lang="en-US" sz="2000" b="1" dirty="0" smtClean="0">
                <a:latin typeface="Courier New"/>
                <a:cs typeface="Courier New"/>
              </a:rPr>
              <a:t>; </a:t>
            </a:r>
          </a:p>
          <a:p>
            <a:pPr marL="609600" indent="-609600">
              <a:buNone/>
            </a:pPr>
            <a:r>
              <a:rPr lang="en-US" sz="2000" b="1" dirty="0" smtClean="0">
                <a:latin typeface="Courier New"/>
                <a:cs typeface="Courier New"/>
              </a:rPr>
              <a:t>select count(*) </a:t>
            </a:r>
            <a:r>
              <a:rPr lang="en-US" sz="2000" b="1" dirty="0">
                <a:latin typeface="Courier New"/>
                <a:cs typeface="Courier New"/>
              </a:rPr>
              <a:t>label="%</a:t>
            </a:r>
            <a:r>
              <a:rPr lang="en-US" sz="2000" b="1" dirty="0" err="1">
                <a:latin typeface="Courier New"/>
                <a:cs typeface="Courier New"/>
              </a:rPr>
              <a:t>bquote</a:t>
            </a:r>
            <a:r>
              <a:rPr lang="en-US" sz="2000" b="1" dirty="0">
                <a:latin typeface="Courier New"/>
                <a:cs typeface="Courier New"/>
              </a:rPr>
              <a:t>("# of Claim </a:t>
            </a:r>
            <a:r>
              <a:rPr lang="en-US" sz="2000" b="1" dirty="0" smtClean="0">
                <a:latin typeface="Courier New"/>
                <a:cs typeface="Courier New"/>
              </a:rPr>
              <a:t>Types</a:t>
            </a:r>
            <a:r>
              <a:rPr lang="en-US" sz="2000" b="1">
                <a:latin typeface="Courier New"/>
                <a:cs typeface="Courier New"/>
              </a:rPr>
              <a:t>"</a:t>
            </a:r>
            <a:r>
              <a:rPr lang="en-US" sz="2000" b="1" smtClean="0">
                <a:latin typeface="Courier New"/>
                <a:cs typeface="Courier New"/>
              </a:rPr>
              <a:t>)</a:t>
            </a:r>
            <a:r>
              <a:rPr lang="en-US" sz="2000" b="1">
                <a:latin typeface="Courier New"/>
                <a:cs typeface="Courier New"/>
              </a:rPr>
              <a:t> "</a:t>
            </a:r>
            <a:r>
              <a:rPr lang="en-US" sz="2000" b="1" smtClean="0">
                <a:latin typeface="Courier New"/>
                <a:cs typeface="Courier New"/>
              </a:rPr>
              <a:t> </a:t>
            </a:r>
            <a:r>
              <a:rPr lang="en-US" sz="2000" b="1" dirty="0" smtClean="0">
                <a:latin typeface="Courier New"/>
                <a:cs typeface="Courier New"/>
              </a:rPr>
              <a:t>into </a:t>
            </a:r>
            <a:r>
              <a:rPr lang="en-US" sz="2000" b="1" dirty="0" smtClean="0">
                <a:latin typeface="Courier New"/>
                <a:cs typeface="Courier New"/>
              </a:rPr>
              <a:t>:</a:t>
            </a:r>
            <a:r>
              <a:rPr lang="en-US" sz="2000" b="1" dirty="0" err="1" smtClean="0">
                <a:latin typeface="Courier New"/>
                <a:cs typeface="Courier New"/>
              </a:rPr>
              <a:t>nrec</a:t>
            </a:r>
            <a:r>
              <a:rPr lang="en-US" sz="2000" b="1" dirty="0" smtClean="0">
                <a:latin typeface="Courier New"/>
                <a:cs typeface="Courier New"/>
              </a:rPr>
              <a:t> trimmed </a:t>
            </a:r>
            <a:r>
              <a:rPr lang="en-US" sz="2000" b="1" dirty="0" smtClean="0">
                <a:latin typeface="Courier New"/>
                <a:cs typeface="Courier New"/>
              </a:rPr>
              <a:t>from </a:t>
            </a:r>
            <a:r>
              <a:rPr lang="en-US" sz="2000" b="1" dirty="0" err="1" smtClean="0">
                <a:latin typeface="Courier New"/>
                <a:cs typeface="Courier New"/>
              </a:rPr>
              <a:t>tosclaim</a:t>
            </a:r>
            <a:r>
              <a:rPr lang="en-US" sz="2000" b="1" dirty="0" smtClean="0">
                <a:latin typeface="Courier New"/>
                <a:cs typeface="Courier New"/>
              </a:rPr>
              <a:t>; </a:t>
            </a:r>
          </a:p>
          <a:p>
            <a:pPr marL="609600" indent="-609600">
              <a:buNone/>
            </a:pPr>
            <a:r>
              <a:rPr lang="en-US" sz="2000" b="1" dirty="0" smtClean="0">
                <a:latin typeface="Courier New"/>
                <a:cs typeface="Courier New"/>
              </a:rPr>
              <a:t>*%</a:t>
            </a:r>
            <a:r>
              <a:rPr lang="en-US" sz="2000" b="1" dirty="0" smtClean="0">
                <a:latin typeface="Courier New"/>
                <a:cs typeface="Courier New"/>
              </a:rPr>
              <a:t>let </a:t>
            </a:r>
            <a:r>
              <a:rPr lang="en-US" sz="2000" b="1" dirty="0" err="1" smtClean="0">
                <a:latin typeface="Courier New"/>
                <a:cs typeface="Courier New"/>
              </a:rPr>
              <a:t>nrec</a:t>
            </a:r>
            <a:r>
              <a:rPr lang="en-US" sz="2000" b="1" dirty="0" smtClean="0">
                <a:latin typeface="Courier New"/>
                <a:cs typeface="Courier New"/>
              </a:rPr>
              <a:t>=&amp;</a:t>
            </a:r>
            <a:r>
              <a:rPr lang="en-US" sz="2000" b="1" dirty="0" err="1" smtClean="0">
                <a:latin typeface="Courier New"/>
                <a:cs typeface="Courier New"/>
              </a:rPr>
              <a:t>nrec</a:t>
            </a:r>
            <a:r>
              <a:rPr lang="en-US" sz="2000" b="1" dirty="0" smtClean="0">
                <a:latin typeface="Courier New"/>
                <a:cs typeface="Courier New"/>
              </a:rPr>
              <a:t>; </a:t>
            </a:r>
          </a:p>
          <a:p>
            <a:pPr marL="609600" indent="-609600">
              <a:buNone/>
            </a:pPr>
            <a:r>
              <a:rPr lang="en-US" sz="2000" b="1" dirty="0" smtClean="0">
                <a:latin typeface="Courier New"/>
                <a:cs typeface="Courier New"/>
              </a:rPr>
              <a:t>select </a:t>
            </a:r>
            <a:r>
              <a:rPr lang="en-US" sz="2000" b="1" dirty="0" err="1" smtClean="0">
                <a:latin typeface="Courier New"/>
                <a:cs typeface="Courier New"/>
              </a:rPr>
              <a:t>tos</a:t>
            </a:r>
            <a:r>
              <a:rPr lang="en-US" sz="2000" b="1" dirty="0" smtClean="0">
                <a:latin typeface="Courier New"/>
                <a:cs typeface="Courier New"/>
              </a:rPr>
              <a:t> label="Type of Service", </a:t>
            </a:r>
            <a:r>
              <a:rPr lang="en-US" sz="2000" b="1" dirty="0" err="1" smtClean="0">
                <a:latin typeface="Courier New"/>
                <a:cs typeface="Courier New"/>
              </a:rPr>
              <a:t>nct</a:t>
            </a:r>
            <a:r>
              <a:rPr lang="en-US" sz="2000" b="1" dirty="0" smtClean="0">
                <a:latin typeface="Courier New"/>
                <a:cs typeface="Courier New"/>
              </a:rPr>
              <a:t> label="Count", </a:t>
            </a:r>
            <a:r>
              <a:rPr lang="en-US" sz="2000" b="1" dirty="0" err="1" smtClean="0">
                <a:latin typeface="Courier New"/>
                <a:cs typeface="Courier New"/>
              </a:rPr>
              <a:t>totalclaim</a:t>
            </a:r>
            <a:r>
              <a:rPr lang="en-US" sz="2000" b="1" dirty="0" smtClean="0">
                <a:latin typeface="Courier New"/>
                <a:cs typeface="Courier New"/>
              </a:rPr>
              <a:t> into :tos1-:tos&amp;nrec, </a:t>
            </a:r>
          </a:p>
          <a:p>
            <a:pPr marL="609600" indent="-609600">
              <a:buNone/>
            </a:pPr>
            <a:r>
              <a:rPr lang="en-US" sz="2000" b="1" dirty="0" smtClean="0">
                <a:latin typeface="Courier New"/>
                <a:cs typeface="Courier New"/>
              </a:rPr>
              <a:t>:nct1-:nct&amp;nrec, </a:t>
            </a:r>
          </a:p>
          <a:p>
            <a:pPr marL="609600" indent="-609600">
              <a:buNone/>
            </a:pPr>
            <a:r>
              <a:rPr lang="en-US" sz="2000" b="1" dirty="0" smtClean="0">
                <a:latin typeface="Courier New"/>
                <a:cs typeface="Courier New"/>
              </a:rPr>
              <a:t>:totalclaim1-:totalclaim&amp;nrec from </a:t>
            </a:r>
            <a:r>
              <a:rPr lang="en-US" sz="2000" b="1" dirty="0" err="1" smtClean="0">
                <a:latin typeface="Courier New"/>
                <a:cs typeface="Courier New"/>
              </a:rPr>
              <a:t>tosclaim</a:t>
            </a:r>
            <a:r>
              <a:rPr lang="en-US" sz="2000" b="1" dirty="0" smtClean="0">
                <a:latin typeface="Courier New"/>
                <a:cs typeface="Courier New"/>
              </a:rPr>
              <a:t>; </a:t>
            </a:r>
          </a:p>
          <a:p>
            <a:pPr marL="609600" indent="-609600">
              <a:buNone/>
            </a:pPr>
            <a:r>
              <a:rPr lang="en-US" sz="2000" b="1" dirty="0" smtClean="0">
                <a:latin typeface="Courier New"/>
                <a:cs typeface="Courier New"/>
              </a:rPr>
              <a:t>%put _user_;</a:t>
            </a:r>
          </a:p>
          <a:p>
            <a:pPr marL="609600" indent="-609600">
              <a:buFontTx/>
              <a:buNone/>
            </a:pPr>
            <a:endParaRPr lang="en-US" sz="700" dirty="0" smtClean="0">
              <a:latin typeface="Arial Unicode MS" pitchFamily="34" charset="-128"/>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28</a:t>
            </a:fld>
            <a:endParaRPr lang="en-US" dirty="0">
              <a:solidFill>
                <a:srgbClr val="FFFF00"/>
              </a:solidFill>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Creating a Single Macro Variable  from </a:t>
            </a:r>
            <a:r>
              <a:rPr lang="en-US" smtClean="0"/>
              <a:t>a column </a:t>
            </a:r>
            <a:r>
              <a:rPr lang="en-US" dirty="0" smtClean="0"/>
              <a:t>with INTO</a:t>
            </a:r>
            <a:endParaRPr lang="en-US" dirty="0"/>
          </a:p>
        </p:txBody>
      </p:sp>
      <p:sp>
        <p:nvSpPr>
          <p:cNvPr id="26627" name="Rectangle 3"/>
          <p:cNvSpPr>
            <a:spLocks noGrp="1" noChangeArrowheads="1"/>
          </p:cNvSpPr>
          <p:nvPr>
            <p:ph sz="half" idx="2"/>
          </p:nvPr>
        </p:nvSpPr>
        <p:spPr>
          <a:xfrm>
            <a:off x="457200" y="2174875"/>
            <a:ext cx="8458200" cy="3844925"/>
          </a:xfrm>
        </p:spPr>
        <p:txBody>
          <a:bodyPr/>
          <a:lstStyle/>
          <a:p>
            <a:pPr marL="609600" indent="-609600">
              <a:buFont typeface="Wingdings" charset="2"/>
              <a:buChar char="§"/>
            </a:pPr>
            <a:r>
              <a:rPr lang="en-US" b="1" dirty="0" smtClean="0">
                <a:latin typeface="Arial Unicode MS"/>
                <a:cs typeface="Arial Unicode MS"/>
              </a:rPr>
              <a:t>An entire column can be saved as a single macro variable in the format of a character-delimited string</a:t>
            </a:r>
          </a:p>
          <a:p>
            <a:pPr marL="609600" indent="-609600">
              <a:buNone/>
            </a:pPr>
            <a:endParaRPr lang="en-US" sz="2000" b="1" dirty="0" smtClean="0">
              <a:latin typeface="Courier New"/>
              <a:cs typeface="Courier New"/>
            </a:endParaRPr>
          </a:p>
          <a:p>
            <a:pPr marL="609600" indent="-609600">
              <a:buNone/>
            </a:pPr>
            <a:r>
              <a:rPr lang="en-US" sz="2000" b="1" dirty="0" smtClean="0">
                <a:latin typeface="Courier New"/>
                <a:cs typeface="Courier New"/>
              </a:rPr>
              <a:t>proc </a:t>
            </a:r>
            <a:r>
              <a:rPr lang="en-US" sz="2000" b="1" dirty="0" err="1" smtClean="0">
                <a:latin typeface="Courier New"/>
                <a:cs typeface="Courier New"/>
              </a:rPr>
              <a:t>sql</a:t>
            </a:r>
            <a:r>
              <a:rPr lang="en-US" sz="2000" b="1" dirty="0" smtClean="0">
                <a:latin typeface="Courier New"/>
                <a:cs typeface="Courier New"/>
              </a:rPr>
              <a:t>; </a:t>
            </a:r>
          </a:p>
          <a:p>
            <a:pPr marL="609600" indent="-609600">
              <a:buNone/>
            </a:pPr>
            <a:r>
              <a:rPr lang="en-US" sz="2000" b="1" dirty="0" smtClean="0">
                <a:latin typeface="Courier New"/>
                <a:cs typeface="Courier New"/>
              </a:rPr>
              <a:t>select distinct </a:t>
            </a:r>
            <a:r>
              <a:rPr lang="en-US" sz="2000" b="1" dirty="0" err="1" smtClean="0">
                <a:latin typeface="Courier New"/>
                <a:cs typeface="Courier New"/>
              </a:rPr>
              <a:t>tos</a:t>
            </a:r>
            <a:r>
              <a:rPr lang="en-US" sz="2000" b="1" dirty="0" smtClean="0">
                <a:latin typeface="Courier New"/>
                <a:cs typeface="Courier New"/>
              </a:rPr>
              <a:t> into :</a:t>
            </a:r>
            <a:r>
              <a:rPr lang="en-US" sz="2000" b="1" dirty="0" err="1" smtClean="0">
                <a:latin typeface="Courier New"/>
                <a:cs typeface="Courier New"/>
              </a:rPr>
              <a:t>tostype</a:t>
            </a:r>
            <a:r>
              <a:rPr lang="en-US" sz="2000" b="1" dirty="0" smtClean="0">
                <a:latin typeface="Courier New"/>
                <a:cs typeface="Courier New"/>
              </a:rPr>
              <a:t> separated by ', ' from </a:t>
            </a:r>
            <a:r>
              <a:rPr lang="en-US" sz="2000" b="1" dirty="0" err="1" smtClean="0">
                <a:latin typeface="Courier New"/>
                <a:cs typeface="Courier New"/>
              </a:rPr>
              <a:t>meddb</a:t>
            </a:r>
            <a:r>
              <a:rPr lang="en-US" sz="2000" b="1" dirty="0" smtClean="0">
                <a:latin typeface="Courier New"/>
                <a:cs typeface="Courier New"/>
              </a:rPr>
              <a:t>; </a:t>
            </a:r>
          </a:p>
          <a:p>
            <a:pPr marL="609600" indent="-609600">
              <a:buNone/>
            </a:pPr>
            <a:r>
              <a:rPr lang="en-US" sz="2000" b="1" dirty="0" smtClean="0">
                <a:latin typeface="Courier New"/>
                <a:cs typeface="Courier New"/>
              </a:rPr>
              <a:t>%put &amp;</a:t>
            </a:r>
            <a:r>
              <a:rPr lang="en-US" sz="2000" b="1" dirty="0" err="1" smtClean="0">
                <a:latin typeface="Courier New"/>
                <a:cs typeface="Courier New"/>
              </a:rPr>
              <a:t>tostype</a:t>
            </a:r>
            <a:r>
              <a:rPr lang="en-US" sz="2000" b="1" dirty="0" smtClean="0">
                <a:latin typeface="Courier New"/>
                <a:cs typeface="Courier New"/>
              </a:rPr>
              <a:t>;</a:t>
            </a:r>
            <a:endParaRPr lang="en-US" sz="700" b="1" dirty="0" smtClean="0">
              <a:latin typeface="Courier New"/>
              <a:cs typeface="Courier New"/>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29</a:t>
            </a:fld>
            <a:endParaRPr lang="en-US" dirty="0">
              <a:solidFill>
                <a:srgbClr val="FFFF00"/>
              </a:solidFill>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5B54FF2-DBCF-41A4-923A-E6DD8A619A45}" type="slidenum">
              <a:rPr lang="en-US">
                <a:solidFill>
                  <a:srgbClr val="FFFF00"/>
                </a:solidFill>
              </a:rPr>
              <a:pPr>
                <a:defRPr/>
              </a:pPr>
              <a:t>3</a:t>
            </a:fld>
            <a:endParaRPr lang="en-US">
              <a:solidFill>
                <a:srgbClr val="FFFF00"/>
              </a:solidFill>
            </a:endParaRPr>
          </a:p>
        </p:txBody>
      </p:sp>
      <p:sp>
        <p:nvSpPr>
          <p:cNvPr id="44035" name="Rectangle 3"/>
          <p:cNvSpPr>
            <a:spLocks noGrp="1" noChangeArrowheads="1"/>
          </p:cNvSpPr>
          <p:nvPr>
            <p:ph type="body" idx="1"/>
          </p:nvPr>
        </p:nvSpPr>
        <p:spPr>
          <a:xfrm>
            <a:off x="685800" y="685800"/>
            <a:ext cx="7772400" cy="5410200"/>
          </a:xfrm>
        </p:spPr>
        <p:txBody>
          <a:bodyPr/>
          <a:lstStyle/>
          <a:p>
            <a:pPr>
              <a:buFontTx/>
              <a:buNone/>
            </a:pPr>
            <a:r>
              <a:rPr lang="en-US" sz="2800" dirty="0" smtClean="0">
                <a:solidFill>
                  <a:srgbClr val="FFFFFF"/>
                </a:solidFill>
                <a:latin typeface="Arial Unicode MS" pitchFamily="34" charset="-128"/>
              </a:rPr>
              <a:t>Example of Incorrect Coding: </a:t>
            </a:r>
            <a:r>
              <a:rPr lang="en-US" sz="2800" dirty="0" smtClean="0">
                <a:solidFill>
                  <a:schemeClr val="tx1"/>
                </a:solidFill>
              </a:rPr>
              <a:t>%</a:t>
            </a:r>
            <a:r>
              <a:rPr lang="en-US" sz="2800" dirty="0">
                <a:solidFill>
                  <a:schemeClr val="tx1"/>
                </a:solidFill>
              </a:rPr>
              <a:t>LET statements are processed before the DATA Step is </a:t>
            </a:r>
            <a:r>
              <a:rPr lang="en-US" sz="2800" dirty="0" smtClean="0">
                <a:solidFill>
                  <a:schemeClr val="tx1"/>
                </a:solidFill>
              </a:rPr>
              <a:t>executed</a:t>
            </a:r>
            <a:endParaRPr lang="en-US" sz="2800" dirty="0" smtClean="0">
              <a:solidFill>
                <a:schemeClr val="tx1"/>
              </a:solidFill>
              <a:latin typeface="Arial Unicode MS" pitchFamily="34" charset="-128"/>
            </a:endParaRPr>
          </a:p>
          <a:p>
            <a:pPr marL="0" indent="0">
              <a:buNone/>
            </a:pPr>
            <a:r>
              <a:rPr lang="en-US" sz="1800" dirty="0" smtClean="0"/>
              <a:t>data </a:t>
            </a:r>
            <a:r>
              <a:rPr lang="en-US" sz="1800" dirty="0"/>
              <a:t>books;</a:t>
            </a:r>
          </a:p>
          <a:p>
            <a:pPr marL="0" indent="0">
              <a:buNone/>
            </a:pPr>
            <a:r>
              <a:rPr lang="en-US" sz="1800" dirty="0"/>
              <a:t>input rank 1. +1 title $</a:t>
            </a:r>
            <a:r>
              <a:rPr lang="en-US" sz="1800" dirty="0" smtClean="0"/>
              <a:t>21.;</a:t>
            </a:r>
            <a:endParaRPr lang="en-US" sz="1800" dirty="0"/>
          </a:p>
          <a:p>
            <a:pPr marL="0" indent="0">
              <a:buNone/>
            </a:pPr>
            <a:r>
              <a:rPr lang="en-US" sz="1800" dirty="0"/>
              <a:t>if rank=1 then do; </a:t>
            </a:r>
          </a:p>
          <a:p>
            <a:pPr marL="0" indent="0">
              <a:buNone/>
            </a:pPr>
            <a:r>
              <a:rPr lang="en-US" sz="1800" dirty="0"/>
              <a:t>	%let </a:t>
            </a:r>
            <a:r>
              <a:rPr lang="en-US" sz="1800" dirty="0" err="1"/>
              <a:t>titletext</a:t>
            </a:r>
            <a:r>
              <a:rPr lang="en-US" sz="1800" dirty="0"/>
              <a:t>=Top Bestseller; end;</a:t>
            </a:r>
          </a:p>
          <a:p>
            <a:pPr marL="0" indent="0">
              <a:buNone/>
            </a:pPr>
            <a:r>
              <a:rPr lang="en-US" sz="1800" dirty="0"/>
              <a:t>else do; %let </a:t>
            </a:r>
            <a:r>
              <a:rPr lang="en-US" sz="1800" dirty="0" err="1"/>
              <a:t>titletext</a:t>
            </a:r>
            <a:r>
              <a:rPr lang="en-US" sz="1800" dirty="0"/>
              <a:t>=Other Bestsellers; end;</a:t>
            </a:r>
          </a:p>
          <a:p>
            <a:pPr marL="0" indent="0">
              <a:buNone/>
            </a:pPr>
            <a:r>
              <a:rPr lang="en-US" sz="1800" dirty="0"/>
              <a:t>cards;</a:t>
            </a:r>
          </a:p>
          <a:p>
            <a:pPr marL="0" indent="0">
              <a:buNone/>
            </a:pPr>
            <a:r>
              <a:rPr lang="en-US" sz="1800" dirty="0"/>
              <a:t>1 A Tale of Two Cities</a:t>
            </a:r>
          </a:p>
          <a:p>
            <a:pPr marL="0" indent="0">
              <a:buNone/>
            </a:pPr>
            <a:r>
              <a:rPr lang="en-US" sz="1800" dirty="0"/>
              <a:t>2 The Lord of the Rings</a:t>
            </a:r>
          </a:p>
          <a:p>
            <a:pPr marL="0" indent="0">
              <a:buNone/>
            </a:pPr>
            <a:r>
              <a:rPr lang="en-US" sz="1800" dirty="0"/>
              <a:t>3 The Hobbit</a:t>
            </a:r>
          </a:p>
          <a:p>
            <a:pPr marL="0" indent="0">
              <a:buNone/>
            </a:pPr>
            <a:r>
              <a:rPr lang="en-US" sz="1800" dirty="0"/>
              <a:t>;</a:t>
            </a:r>
          </a:p>
          <a:p>
            <a:pPr marL="0" indent="0">
              <a:buNone/>
            </a:pPr>
            <a:endParaRPr lang="en-US" sz="1000" dirty="0"/>
          </a:p>
          <a:p>
            <a:pPr marL="0" indent="0">
              <a:buNone/>
            </a:pPr>
            <a:r>
              <a:rPr lang="en-US" sz="1800" dirty="0" err="1"/>
              <a:t>proc</a:t>
            </a:r>
            <a:r>
              <a:rPr lang="en-US" sz="1800" dirty="0"/>
              <a:t> print;</a:t>
            </a:r>
          </a:p>
          <a:p>
            <a:pPr marL="0" indent="0">
              <a:buNone/>
            </a:pPr>
            <a:r>
              <a:rPr lang="en-US" sz="1800" dirty="0"/>
              <a:t>where rank=1;</a:t>
            </a:r>
          </a:p>
          <a:p>
            <a:pPr marL="0" indent="0">
              <a:buNone/>
            </a:pPr>
            <a:r>
              <a:rPr lang="en-US" sz="1800" dirty="0"/>
              <a:t>title "&amp;</a:t>
            </a:r>
            <a:r>
              <a:rPr lang="en-US" sz="1800" dirty="0" err="1"/>
              <a:t>titletext</a:t>
            </a:r>
            <a:r>
              <a:rPr lang="en-US" sz="1800" dirty="0"/>
              <a:t>";</a:t>
            </a:r>
          </a:p>
          <a:p>
            <a:pPr marL="0" indent="0">
              <a:buNone/>
            </a:pPr>
            <a:r>
              <a:rPr lang="en-US" sz="1800" dirty="0"/>
              <a:t>run;</a:t>
            </a:r>
          </a:p>
          <a:p>
            <a:pPr>
              <a:buFontTx/>
              <a:buNone/>
            </a:pPr>
            <a:endParaRPr lang="en-US" sz="2800" dirty="0" smtClean="0">
              <a:solidFill>
                <a:srgbClr val="FFFFFF"/>
              </a:solidFill>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4</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The SYMPUT Routine</a:t>
            </a:r>
          </a:p>
          <a:p>
            <a:pPr>
              <a:buFontTx/>
              <a:buNone/>
            </a:pPr>
            <a:endParaRPr lang="en-US" dirty="0">
              <a:solidFill>
                <a:srgbClr val="FFFFFF"/>
              </a:solidFill>
              <a:latin typeface="Arial Unicode MS" pitchFamily="34" charset="-128"/>
            </a:endParaRPr>
          </a:p>
          <a:p>
            <a:pPr>
              <a:buFontTx/>
              <a:buNone/>
            </a:pPr>
            <a:endParaRPr lang="en-US" dirty="0" smtClean="0">
              <a:latin typeface="Arial Unicode MS" pitchFamily="34" charset="-128"/>
              <a:cs typeface="Times New Roman" pitchFamily="18" charset="0"/>
            </a:endParaRPr>
          </a:p>
          <a:p>
            <a:pPr>
              <a:buFontTx/>
              <a:buNone/>
            </a:pPr>
            <a:endParaRPr lang="en-US" dirty="0" smtClean="0">
              <a:latin typeface="Arial Unicode MS" pitchFamily="34" charset="-128"/>
            </a:endParaRPr>
          </a:p>
          <a:p>
            <a:pPr>
              <a:buFontTx/>
              <a:buNone/>
            </a:pPr>
            <a:endParaRPr lang="en-US" dirty="0" smtClean="0">
              <a:latin typeface="Arial Unicode MS" pitchFamily="34" charset="-128"/>
            </a:endParaRPr>
          </a:p>
          <a:p>
            <a:pPr>
              <a:buFontTx/>
              <a:buNone/>
            </a:pPr>
            <a:endParaRPr lang="en-US" dirty="0" smtClean="0">
              <a:latin typeface="Arial Unicode MS" pitchFamily="34" charset="-128"/>
            </a:endParaRPr>
          </a:p>
          <a:p>
            <a:pPr>
              <a:buFontTx/>
              <a:buNone/>
            </a:pPr>
            <a:endParaRPr lang="en-US" dirty="0" smtClean="0">
              <a:latin typeface="Arial Unicode MS" pitchFamily="34" charset="-128"/>
            </a:endParaRP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836286981"/>
              </p:ext>
            </p:extLst>
          </p:nvPr>
        </p:nvGraphicFramePr>
        <p:xfrm>
          <a:off x="468920" y="1600200"/>
          <a:ext cx="8229600" cy="3002280"/>
        </p:xfrm>
        <a:graphic>
          <a:graphicData uri="http://schemas.openxmlformats.org/drawingml/2006/table">
            <a:tbl>
              <a:tblPr/>
              <a:tblGrid>
                <a:gridCol w="8229600"/>
              </a:tblGrid>
              <a:tr h="2784231">
                <a:tc>
                  <a:txBody>
                    <a:bodyPr/>
                    <a:lstStyle/>
                    <a:p>
                      <a:pPr marL="457200"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CALL routine that can transfer information between an executing DATA step and the macro processor</a:t>
                      </a:r>
                      <a:endPar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Creates</a:t>
                      </a: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 macro variable and assigns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any value available in the DATA step</a:t>
                      </a: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to that macro variable</a:t>
                      </a:r>
                      <a:endPar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5</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smtClean="0">
                <a:solidFill>
                  <a:srgbClr val="FFFFFF"/>
                </a:solidFill>
                <a:latin typeface="Arial Unicode MS" pitchFamily="34" charset="-128"/>
              </a:rPr>
              <a:t>The SYMPUT Routine (continued)</a:t>
            </a:r>
          </a:p>
          <a:p>
            <a:pPr>
              <a:buFontTx/>
              <a:buNone/>
            </a:pPr>
            <a:endParaRPr lang="en-US" dirty="0">
              <a:latin typeface="Arial Unicode MS" pitchFamily="34" charset="-128"/>
            </a:endParaRPr>
          </a:p>
          <a:p>
            <a:pPr>
              <a:buFontTx/>
              <a:buNone/>
            </a:pPr>
            <a:endParaRPr lang="en-US" dirty="0" smtClean="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915841863"/>
              </p:ext>
            </p:extLst>
          </p:nvPr>
        </p:nvGraphicFramePr>
        <p:xfrm>
          <a:off x="468920" y="1600200"/>
          <a:ext cx="8229600" cy="7737230"/>
        </p:xfrm>
        <a:graphic>
          <a:graphicData uri="http://schemas.openxmlformats.org/drawingml/2006/table">
            <a:tbl>
              <a:tblPr/>
              <a:tblGrid>
                <a:gridCol w="8229600"/>
              </a:tblGrid>
              <a:tr h="2784231">
                <a:tc>
                  <a:txBody>
                    <a:bodyPr/>
                    <a:lstStyle/>
                    <a:p>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SYMPUT(</a:t>
                      </a:r>
                      <a:r>
                        <a:rPr lang="en-US" sz="3200" i="1"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a:t>
                      </a: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3200" i="1"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text</a:t>
                      </a:r>
                      <a:r>
                        <a:rPr lang="en-US" sz="320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pPr marL="0" indent="0">
                        <a:buFont typeface="Arial" pitchFamily="34" charset="0"/>
                        <a:buNone/>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assigned the character value of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text</a:t>
                      </a:r>
                    </a:p>
                    <a:p>
                      <a:pPr marL="457200" indent="-457200">
                        <a:buFont typeface="Arial" pitchFamily="34" charset="0"/>
                        <a:buChar char="•"/>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3200" i="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usually a literal, while</a:t>
                      </a: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3200" i="1"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text</a:t>
                      </a: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can be:</a:t>
                      </a:r>
                    </a:p>
                    <a:p>
                      <a:pPr marL="914400" lvl="1"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literal, enclosed in quotation marks</a:t>
                      </a:r>
                    </a:p>
                    <a:p>
                      <a:pPr marL="914400" lvl="1"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variable</a:t>
                      </a:r>
                    </a:p>
                    <a:p>
                      <a:pPr marL="914400" lvl="1" indent="-457200">
                        <a:buFont typeface="Arial" pitchFamily="34" charset="0"/>
                        <a:buChar char="•"/>
                      </a:pPr>
                      <a:r>
                        <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expression</a:t>
                      </a:r>
                    </a:p>
                  </a:txBody>
                  <a:tcPr marL="38100" marR="38100" marT="38100" marB="38100">
                    <a:lnL>
                      <a:noFill/>
                    </a:lnL>
                    <a:lnR>
                      <a:noFill/>
                    </a:lnR>
                    <a:lnT>
                      <a:noFill/>
                    </a:lnT>
                    <a:lnB>
                      <a:noFill/>
                    </a:lnB>
                  </a:tcPr>
                </a:tc>
              </a:tr>
              <a:tr h="2784231">
                <a:tc>
                  <a:txBody>
                    <a:bodyPr/>
                    <a:lstStyle/>
                    <a:p>
                      <a:pPr marL="457200" indent="-457200">
                        <a:buFont typeface="Arial" pitchFamily="34" charset="0"/>
                        <a:buChar char="•"/>
                      </a:pPr>
                      <a:endParaRPr lang="en-US" sz="3200" baseline="0" dirty="0" smtClean="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tr>
            </a:tbl>
          </a:graphicData>
        </a:graphic>
      </p:graphicFrame>
    </p:spTree>
    <p:extLst>
      <p:ext uri="{BB962C8B-B14F-4D97-AF65-F5344CB8AC3E}">
        <p14:creationId xmlns:p14="http://schemas.microsoft.com/office/powerpoint/2010/main" val="247129423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6</a:t>
            </a:fld>
            <a:endParaRPr lang="en-US">
              <a:solidFill>
                <a:srgbClr val="FFFF00"/>
              </a:solidFill>
            </a:endParaRPr>
          </a:p>
        </p:txBody>
      </p:sp>
      <p:sp>
        <p:nvSpPr>
          <p:cNvPr id="43011" name="Rectangle 3"/>
          <p:cNvSpPr>
            <a:spLocks noGrp="1" noChangeArrowheads="1"/>
          </p:cNvSpPr>
          <p:nvPr>
            <p:ph type="body" idx="1"/>
          </p:nvPr>
        </p:nvSpPr>
        <p:spPr>
          <a:xfrm>
            <a:off x="685800" y="685800"/>
            <a:ext cx="7772400" cy="5410200"/>
          </a:xfrm>
        </p:spPr>
        <p:txBody>
          <a:bodyPr/>
          <a:lstStyle/>
          <a:p>
            <a:pPr>
              <a:buFontTx/>
              <a:buNone/>
              <a:defRPr/>
            </a:pPr>
            <a:r>
              <a:rPr lang="en-US" dirty="0" smtClean="0">
                <a:solidFill>
                  <a:srgbClr val="FFFFFF"/>
                </a:solidFill>
                <a:latin typeface="Arial Unicode MS" pitchFamily="34" charset="-128"/>
              </a:rPr>
              <a:t>Example of Using SYMPUT with a Literal</a:t>
            </a:r>
            <a:endParaRPr lang="en-US" dirty="0">
              <a:solidFill>
                <a:srgbClr val="FFFFFF"/>
              </a:solidFill>
              <a:latin typeface="Arial Unicode MS" pitchFamily="34" charset="-128"/>
            </a:endParaRPr>
          </a:p>
          <a:p>
            <a:r>
              <a:rPr lang="en-US" sz="2000" i="1" dirty="0" err="1" smtClean="0"/>
              <a:t>Myfavorite</a:t>
            </a:r>
            <a:r>
              <a:rPr lang="en-US" sz="2000" dirty="0" smtClean="0"/>
              <a:t> is the macro variable. </a:t>
            </a:r>
          </a:p>
          <a:p>
            <a:r>
              <a:rPr lang="en-US" sz="2000" dirty="0" smtClean="0"/>
              <a:t>Enclose the literal string, “The Hobbit” in quotation marks.</a:t>
            </a:r>
          </a:p>
          <a:p>
            <a:pPr marL="0" indent="0">
              <a:buNone/>
            </a:pPr>
            <a:endParaRPr lang="en-US" sz="2000" b="1" dirty="0" smtClean="0"/>
          </a:p>
          <a:p>
            <a:pPr marL="0" indent="0">
              <a:buNone/>
            </a:pPr>
            <a:r>
              <a:rPr lang="en-US" sz="2000" dirty="0" smtClean="0"/>
              <a:t>data </a:t>
            </a:r>
            <a:r>
              <a:rPr lang="en-US" sz="2000" dirty="0"/>
              <a:t>books;</a:t>
            </a:r>
          </a:p>
          <a:p>
            <a:pPr marL="0" indent="0">
              <a:buNone/>
            </a:pPr>
            <a:r>
              <a:rPr lang="en-US" sz="2000" dirty="0"/>
              <a:t>input rank 1. +1 title $</a:t>
            </a:r>
            <a:r>
              <a:rPr lang="en-US" sz="2000" dirty="0" smtClean="0"/>
              <a:t>21.;</a:t>
            </a:r>
            <a:endParaRPr lang="en-US" sz="2000" dirty="0"/>
          </a:p>
          <a:p>
            <a:pPr marL="0" indent="0">
              <a:buNone/>
            </a:pPr>
            <a:r>
              <a:rPr lang="en-US" sz="2000" dirty="0" smtClean="0"/>
              <a:t>call </a:t>
            </a:r>
            <a:r>
              <a:rPr lang="en-US" sz="2000" dirty="0" err="1"/>
              <a:t>symput</a:t>
            </a:r>
            <a:r>
              <a:rPr lang="en-US" sz="2000" dirty="0"/>
              <a:t> ('</a:t>
            </a:r>
            <a:r>
              <a:rPr lang="en-US" sz="2000" dirty="0" err="1"/>
              <a:t>myfavorite</a:t>
            </a:r>
            <a:r>
              <a:rPr lang="en-US" sz="2000" dirty="0"/>
              <a:t>','The Hobbit');</a:t>
            </a:r>
          </a:p>
          <a:p>
            <a:pPr marL="0" indent="0">
              <a:buNone/>
            </a:pPr>
            <a:r>
              <a:rPr lang="en-US" sz="2000" dirty="0"/>
              <a:t>cards;</a:t>
            </a:r>
          </a:p>
          <a:p>
            <a:pPr marL="0" indent="0">
              <a:buNone/>
            </a:pPr>
            <a:r>
              <a:rPr lang="en-US" sz="2000" dirty="0"/>
              <a:t>1 A Tale of Two Cities</a:t>
            </a:r>
          </a:p>
          <a:p>
            <a:pPr marL="0" indent="0">
              <a:buNone/>
            </a:pPr>
            <a:r>
              <a:rPr lang="en-US" sz="2000" dirty="0"/>
              <a:t>2 The Lord of the Rings</a:t>
            </a:r>
          </a:p>
          <a:p>
            <a:pPr marL="0" indent="0">
              <a:buNone/>
            </a:pPr>
            <a:r>
              <a:rPr lang="en-US" sz="2000" dirty="0"/>
              <a:t>3 The Hobbit</a:t>
            </a:r>
          </a:p>
          <a:p>
            <a:pPr marL="0" indent="0">
              <a:buNone/>
            </a:pPr>
            <a:r>
              <a:rPr lang="en-US" sz="2000" dirty="0"/>
              <a:t>;</a:t>
            </a:r>
          </a:p>
          <a:p>
            <a:pPr marL="0" indent="0">
              <a:buNone/>
            </a:pPr>
            <a:r>
              <a:rPr lang="en-US" sz="2000" dirty="0" err="1" smtClean="0"/>
              <a:t>proc</a:t>
            </a:r>
            <a:r>
              <a:rPr lang="en-US" sz="2000" dirty="0" smtClean="0"/>
              <a:t> </a:t>
            </a:r>
            <a:r>
              <a:rPr lang="en-US" sz="2000" dirty="0"/>
              <a:t>print;</a:t>
            </a:r>
          </a:p>
          <a:p>
            <a:pPr marL="0" indent="0">
              <a:buNone/>
            </a:pPr>
            <a:r>
              <a:rPr lang="en-US" sz="2000" dirty="0"/>
              <a:t>title "These are the Bestsellers, but '&amp;</a:t>
            </a:r>
            <a:r>
              <a:rPr lang="en-US" sz="2000" dirty="0" err="1"/>
              <a:t>myfavorite</a:t>
            </a:r>
            <a:r>
              <a:rPr lang="en-US" sz="2000" dirty="0"/>
              <a:t>' is the best!";</a:t>
            </a:r>
          </a:p>
          <a:p>
            <a:pPr marL="0" indent="0">
              <a:buNone/>
            </a:pPr>
            <a:r>
              <a:rPr lang="en-US" sz="2000" dirty="0"/>
              <a:t>run;</a:t>
            </a:r>
          </a:p>
          <a:p>
            <a:pPr>
              <a:buFontTx/>
              <a:buNone/>
              <a:defRPr/>
            </a:pPr>
            <a:endParaRPr lang="en-US" dirty="0" smtClean="0">
              <a:solidFill>
                <a:srgbClr val="FFFFFF"/>
              </a:solidFill>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7</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 of Using SYMPUT                     with a DATA Step Variable</a:t>
            </a:r>
            <a:endParaRPr lang="en-US" dirty="0">
              <a:solidFill>
                <a:srgbClr val="FFFFFF"/>
              </a:solidFill>
              <a:latin typeface="Arial Unicode MS" pitchFamily="34" charset="-128"/>
            </a:endParaRPr>
          </a:p>
          <a:p>
            <a:pPr marL="0" indent="0">
              <a:buNone/>
            </a:pPr>
            <a:r>
              <a:rPr lang="en-US" sz="2400" dirty="0">
                <a:latin typeface="Arial Unicode MS" pitchFamily="34" charset="-128"/>
                <a:cs typeface="Times New Roman" pitchFamily="18" charset="0"/>
              </a:rPr>
              <a:t>CALL SYMPUT</a:t>
            </a:r>
            <a:r>
              <a:rPr lang="en-US" sz="2400" dirty="0" smtClean="0">
                <a:latin typeface="Arial Unicode MS" pitchFamily="34" charset="-128"/>
                <a:cs typeface="Times New Roman" pitchFamily="18" charset="0"/>
              </a:rPr>
              <a:t>(</a:t>
            </a:r>
            <a:r>
              <a:rPr lang="en-US" sz="2400" dirty="0" smtClean="0"/>
              <a:t>'</a:t>
            </a:r>
            <a:r>
              <a:rPr lang="en-US" sz="2400" i="1" dirty="0" smtClean="0">
                <a:latin typeface="Arial Unicode MS" pitchFamily="34" charset="-128"/>
                <a:cs typeface="Times New Roman" pitchFamily="18" charset="0"/>
              </a:rPr>
              <a:t>macro-</a:t>
            </a:r>
            <a:r>
              <a:rPr lang="en-US" sz="2400" i="1" dirty="0" err="1" smtClean="0">
                <a:latin typeface="Arial Unicode MS" pitchFamily="34" charset="-128"/>
                <a:cs typeface="Times New Roman" pitchFamily="18" charset="0"/>
              </a:rPr>
              <a:t>variable</a:t>
            </a:r>
            <a:r>
              <a:rPr lang="en-US" sz="2400" dirty="0" err="1" smtClean="0"/>
              <a:t>'</a:t>
            </a:r>
            <a:r>
              <a:rPr lang="en-US" sz="2400" dirty="0" err="1" smtClean="0">
                <a:latin typeface="Arial Unicode MS" pitchFamily="34" charset="-128"/>
                <a:cs typeface="Times New Roman" pitchFamily="18" charset="0"/>
              </a:rPr>
              <a:t>,</a:t>
            </a:r>
            <a:r>
              <a:rPr lang="en-US" sz="2400" i="1" dirty="0" err="1" smtClean="0">
                <a:latin typeface="Arial Unicode MS" pitchFamily="34" charset="-128"/>
                <a:cs typeface="Times New Roman" pitchFamily="18" charset="0"/>
              </a:rPr>
              <a:t>DATA</a:t>
            </a:r>
            <a:r>
              <a:rPr lang="en-US" sz="2400" i="1" dirty="0" smtClean="0">
                <a:latin typeface="Arial Unicode MS" pitchFamily="34" charset="-128"/>
                <a:cs typeface="Times New Roman" pitchFamily="18" charset="0"/>
              </a:rPr>
              <a:t>-step-variable</a:t>
            </a:r>
            <a:r>
              <a:rPr lang="en-US" sz="2400" dirty="0" smtClean="0">
                <a:latin typeface="Arial Unicode MS" pitchFamily="34" charset="-128"/>
                <a:cs typeface="Times New Roman" pitchFamily="18" charset="0"/>
              </a:rPr>
              <a:t>); </a:t>
            </a:r>
            <a:endParaRPr lang="en-US" sz="2400" dirty="0">
              <a:latin typeface="Arial Unicode MS" pitchFamily="34" charset="-128"/>
              <a:cs typeface="Times New Roman" pitchFamily="18" charset="0"/>
            </a:endParaRPr>
          </a:p>
          <a:p>
            <a:r>
              <a:rPr lang="en-US" sz="1800" i="1" dirty="0" err="1" smtClean="0"/>
              <a:t>Topseller</a:t>
            </a:r>
            <a:r>
              <a:rPr lang="en-US" sz="1800" i="1" dirty="0" smtClean="0"/>
              <a:t>  </a:t>
            </a:r>
            <a:r>
              <a:rPr lang="en-US" sz="1800" dirty="0" smtClean="0"/>
              <a:t>and </a:t>
            </a:r>
            <a:r>
              <a:rPr lang="en-US" sz="1800" i="1" dirty="0" smtClean="0"/>
              <a:t>rank </a:t>
            </a:r>
            <a:r>
              <a:rPr lang="en-US" sz="1800" dirty="0" smtClean="0"/>
              <a:t>are the macro variables. </a:t>
            </a:r>
          </a:p>
          <a:p>
            <a:r>
              <a:rPr lang="en-US" sz="1800" i="1" dirty="0" smtClean="0"/>
              <a:t>Title  </a:t>
            </a:r>
            <a:r>
              <a:rPr lang="en-US" sz="1800" dirty="0" smtClean="0"/>
              <a:t>is</a:t>
            </a:r>
            <a:r>
              <a:rPr lang="en-US" sz="1800" i="1" dirty="0" smtClean="0"/>
              <a:t> a </a:t>
            </a:r>
            <a:r>
              <a:rPr lang="en-US" sz="1800" dirty="0" smtClean="0"/>
              <a:t>DATA step variable without quotation marks in the </a:t>
            </a:r>
            <a:r>
              <a:rPr lang="en-US" sz="1800" smtClean="0"/>
              <a:t>CALL.</a:t>
            </a:r>
          </a:p>
        </p:txBody>
      </p:sp>
    </p:spTree>
    <p:extLst>
      <p:ext uri="{BB962C8B-B14F-4D97-AF65-F5344CB8AC3E}">
        <p14:creationId xmlns:p14="http://schemas.microsoft.com/office/powerpoint/2010/main" val="3109872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8</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Example of Using SYMPUT                     with a DATA Step Variable</a:t>
            </a:r>
          </a:p>
          <a:p>
            <a:pPr marL="0" indent="0">
              <a:buNone/>
            </a:pPr>
            <a:r>
              <a:rPr lang="en-US" sz="1800" dirty="0" smtClean="0"/>
              <a:t>data </a:t>
            </a:r>
            <a:r>
              <a:rPr lang="en-US" sz="1800" dirty="0"/>
              <a:t>books;</a:t>
            </a:r>
          </a:p>
          <a:p>
            <a:pPr marL="0" indent="0">
              <a:buNone/>
            </a:pPr>
            <a:r>
              <a:rPr lang="en-US" sz="1800" dirty="0"/>
              <a:t>input rank 1. +1 title $</a:t>
            </a:r>
            <a:r>
              <a:rPr lang="en-US" sz="1800" dirty="0" smtClean="0"/>
              <a:t>21.;</a:t>
            </a:r>
            <a:endParaRPr lang="en-US" sz="1800" dirty="0"/>
          </a:p>
          <a:p>
            <a:pPr marL="0" indent="0">
              <a:buNone/>
            </a:pPr>
            <a:r>
              <a:rPr lang="en-US" sz="1800" dirty="0" smtClean="0"/>
              <a:t>if </a:t>
            </a:r>
            <a:r>
              <a:rPr lang="en-US" sz="1800" dirty="0"/>
              <a:t>rank=1 then do; call </a:t>
            </a:r>
            <a:r>
              <a:rPr lang="en-US" sz="1800" dirty="0" err="1"/>
              <a:t>symput</a:t>
            </a:r>
            <a:r>
              <a:rPr lang="en-US" sz="1800" dirty="0"/>
              <a:t> ('</a:t>
            </a:r>
            <a:r>
              <a:rPr lang="en-US" sz="1800" dirty="0" err="1"/>
              <a:t>topseller</a:t>
            </a:r>
            <a:r>
              <a:rPr lang="en-US" sz="1800" dirty="0"/>
              <a:t>',title); </a:t>
            </a:r>
            <a:endParaRPr lang="en-US" sz="1800" dirty="0" smtClean="0"/>
          </a:p>
          <a:p>
            <a:pPr marL="0" indent="0">
              <a:buNone/>
            </a:pPr>
            <a:r>
              <a:rPr lang="en-US" sz="1800" dirty="0"/>
              <a:t> </a:t>
            </a:r>
            <a:r>
              <a:rPr lang="en-US" sz="1800" dirty="0" smtClean="0"/>
              <a:t>                          call </a:t>
            </a:r>
            <a:r>
              <a:rPr lang="en-US" sz="1800" dirty="0" err="1"/>
              <a:t>symput</a:t>
            </a:r>
            <a:r>
              <a:rPr lang="en-US" sz="1800" dirty="0"/>
              <a:t> ('</a:t>
            </a:r>
            <a:r>
              <a:rPr lang="en-US" sz="1800" dirty="0" smtClean="0"/>
              <a:t>rank’, rank); </a:t>
            </a:r>
            <a:r>
              <a:rPr lang="en-US" sz="1800" dirty="0"/>
              <a:t>end;</a:t>
            </a:r>
          </a:p>
          <a:p>
            <a:pPr marL="0" indent="0">
              <a:buNone/>
            </a:pPr>
            <a:r>
              <a:rPr lang="en-US" sz="1800" dirty="0"/>
              <a:t>cards;</a:t>
            </a:r>
          </a:p>
          <a:p>
            <a:pPr marL="0" indent="0">
              <a:buNone/>
            </a:pPr>
            <a:r>
              <a:rPr lang="en-US" sz="1800" dirty="0"/>
              <a:t>1 A Tale of Two Cities</a:t>
            </a:r>
          </a:p>
          <a:p>
            <a:pPr marL="0" indent="0">
              <a:buNone/>
            </a:pPr>
            <a:r>
              <a:rPr lang="en-US" sz="1800" dirty="0"/>
              <a:t>2 The Lord of the Rings</a:t>
            </a:r>
          </a:p>
          <a:p>
            <a:pPr marL="0" indent="0">
              <a:buNone/>
            </a:pPr>
            <a:r>
              <a:rPr lang="en-US" sz="1800" dirty="0"/>
              <a:t>3 The Hobbit</a:t>
            </a:r>
          </a:p>
          <a:p>
            <a:pPr marL="0" indent="0">
              <a:buNone/>
            </a:pPr>
            <a:r>
              <a:rPr lang="en-US" sz="1800" dirty="0"/>
              <a:t>;</a:t>
            </a:r>
          </a:p>
          <a:p>
            <a:pPr marL="0" indent="0">
              <a:buNone/>
            </a:pPr>
            <a:r>
              <a:rPr lang="en-US" sz="1800" dirty="0" err="1"/>
              <a:t>proc</a:t>
            </a:r>
            <a:r>
              <a:rPr lang="en-US" sz="1800" dirty="0"/>
              <a:t> print;</a:t>
            </a:r>
          </a:p>
          <a:p>
            <a:pPr marL="0" indent="0">
              <a:buNone/>
            </a:pPr>
            <a:r>
              <a:rPr lang="en-US" sz="1800" dirty="0"/>
              <a:t>title "Bestseller List with #&amp;rank-Ranked '&amp;</a:t>
            </a:r>
            <a:r>
              <a:rPr lang="en-US" sz="1800" dirty="0" err="1"/>
              <a:t>topseller</a:t>
            </a:r>
            <a:r>
              <a:rPr lang="en-US" sz="1800" dirty="0"/>
              <a:t>.'";</a:t>
            </a:r>
          </a:p>
          <a:p>
            <a:pPr marL="0" indent="0">
              <a:buNone/>
            </a:pPr>
            <a:r>
              <a:rPr lang="en-US" sz="1800" dirty="0"/>
              <a:t>run;</a:t>
            </a:r>
          </a:p>
          <a:p>
            <a:pPr>
              <a:buFontTx/>
              <a:buNone/>
              <a:defRPr/>
            </a:pPr>
            <a:endParaRPr lang="en-US" dirty="0" smtClean="0">
              <a:solidFill>
                <a:srgbClr val="FFFFFF"/>
              </a:solidFill>
              <a:latin typeface="Arial Unicode MS" pitchFamily="34" charset="-128"/>
            </a:endParaRPr>
          </a:p>
        </p:txBody>
      </p:sp>
    </p:spTree>
    <p:extLst>
      <p:ext uri="{BB962C8B-B14F-4D97-AF65-F5344CB8AC3E}">
        <p14:creationId xmlns:p14="http://schemas.microsoft.com/office/powerpoint/2010/main" val="3109872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9</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smtClean="0">
                <a:solidFill>
                  <a:srgbClr val="FFFFFF"/>
                </a:solidFill>
                <a:latin typeface="Arial Unicode MS" pitchFamily="34" charset="-128"/>
              </a:rPr>
              <a:t>Reminders about Using SYMPUT with a DATA Step Variable</a:t>
            </a:r>
            <a:endParaRPr lang="en-US" dirty="0">
              <a:solidFill>
                <a:srgbClr val="FFFFFF"/>
              </a:solidFill>
              <a:latin typeface="Arial Unicode MS" pitchFamily="34" charset="-128"/>
            </a:endParaRPr>
          </a:p>
          <a:p>
            <a:r>
              <a:rPr lang="en-US" sz="2800" dirty="0" smtClean="0"/>
              <a:t>The values of macro variables are always character strings. Maximum of 32,767 characters can be assigned to the receiving macro variable.</a:t>
            </a:r>
          </a:p>
          <a:p>
            <a:r>
              <a:rPr lang="en-US" sz="2800" dirty="0" smtClean="0"/>
              <a:t>An automatic numeric-to-character conversion is made using the BEST12. format on any numeric value that is assigned to a macro variable. </a:t>
            </a:r>
          </a:p>
          <a:p>
            <a:r>
              <a:rPr lang="en-US" sz="2800" dirty="0" smtClean="0"/>
              <a:t>Any leading or trailing blanks that are part of the DATA step expression in the second argument are stored in the macro variable. Use DATA step functions to remove the blanks.</a:t>
            </a:r>
          </a:p>
          <a:p>
            <a:pPr marL="0" indent="0">
              <a:buNone/>
            </a:pPr>
            <a:endParaRPr lang="en-US" dirty="0" smtClean="0">
              <a:solidFill>
                <a:srgbClr val="FFFFFF"/>
              </a:solidFill>
              <a:latin typeface="Arial Unicode MS" pitchFamily="34" charset="-128"/>
            </a:endParaRPr>
          </a:p>
        </p:txBody>
      </p:sp>
    </p:spTree>
    <p:extLst>
      <p:ext uri="{BB962C8B-B14F-4D97-AF65-F5344CB8AC3E}">
        <p14:creationId xmlns:p14="http://schemas.microsoft.com/office/powerpoint/2010/main" val="224326470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2404</TotalTime>
  <Words>2403</Words>
  <Application>Microsoft Macintosh PowerPoint</Application>
  <PresentationFormat>On-screen Show (4:3)</PresentationFormat>
  <Paragraphs>360</Paragraphs>
  <Slides>29</Slides>
  <Notes>19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Processing Macro Variables during PROC SQL Execution</vt:lpstr>
      <vt:lpstr>Processing Macro Variables during PROC SQL Execution</vt:lpstr>
      <vt:lpstr>Creating Many Macro Variables with INTO</vt:lpstr>
      <vt:lpstr>Creating Many Macro Variables with INTO</vt:lpstr>
      <vt:lpstr>Creating a Single Macro Variable  from a column with INTO</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John Grego</cp:lastModifiedBy>
  <cp:revision>78</cp:revision>
  <cp:lastPrinted>2012-02-22T16:49:53Z</cp:lastPrinted>
  <dcterms:created xsi:type="dcterms:W3CDTF">2012-02-29T16:43:38Z</dcterms:created>
  <dcterms:modified xsi:type="dcterms:W3CDTF">2020-03-04T14:51:41Z</dcterms:modified>
</cp:coreProperties>
</file>