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300" r:id="rId2"/>
    <p:sldId id="301" r:id="rId3"/>
    <p:sldId id="313" r:id="rId4"/>
    <p:sldId id="314" r:id="rId5"/>
    <p:sldId id="302" r:id="rId6"/>
    <p:sldId id="303" r:id="rId7"/>
    <p:sldId id="312" r:id="rId8"/>
    <p:sldId id="345" r:id="rId9"/>
    <p:sldId id="361" r:id="rId10"/>
    <p:sldId id="362" r:id="rId11"/>
    <p:sldId id="363" r:id="rId12"/>
    <p:sldId id="346" r:id="rId13"/>
    <p:sldId id="347" r:id="rId14"/>
    <p:sldId id="348" r:id="rId15"/>
    <p:sldId id="349" r:id="rId16"/>
    <p:sldId id="315" r:id="rId17"/>
    <p:sldId id="316" r:id="rId18"/>
    <p:sldId id="317" r:id="rId19"/>
    <p:sldId id="318" r:id="rId20"/>
    <p:sldId id="350" r:id="rId21"/>
    <p:sldId id="351" r:id="rId22"/>
    <p:sldId id="353" r:id="rId23"/>
    <p:sldId id="354" r:id="rId24"/>
    <p:sldId id="355" r:id="rId25"/>
    <p:sldId id="356" r:id="rId26"/>
    <p:sldId id="357" r:id="rId27"/>
    <p:sldId id="358" r:id="rId28"/>
    <p:sldId id="360" r:id="rId29"/>
    <p:sldId id="359" r:id="rId30"/>
    <p:sldId id="364" r:id="rId31"/>
    <p:sldId id="365" r:id="rId32"/>
    <p:sldId id="366" r:id="rId33"/>
    <p:sldId id="367" r:id="rId34"/>
    <p:sldId id="368" r:id="rId35"/>
    <p:sldId id="370" r:id="rId36"/>
    <p:sldId id="369" r:id="rId37"/>
    <p:sldId id="371" r:id="rId38"/>
    <p:sldId id="372" r:id="rId39"/>
    <p:sldId id="373" r:id="rId40"/>
    <p:sldId id="374" r:id="rId41"/>
    <p:sldId id="375" r:id="rId42"/>
    <p:sldId id="380" r:id="rId43"/>
    <p:sldId id="382" r:id="rId44"/>
    <p:sldId id="383" r:id="rId45"/>
    <p:sldId id="384" r:id="rId46"/>
    <p:sldId id="385" r:id="rId47"/>
    <p:sldId id="376" r:id="rId48"/>
    <p:sldId id="377" r:id="rId49"/>
    <p:sldId id="378" r:id="rId5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A8C9363-BF62-4CB5-9180-82F687984B67}" type="datetime1">
              <a:rPr lang="en-US"/>
              <a:pPr/>
              <a:t>1/27/2017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F6CC44A-6719-4EA5-99A7-9697DA41CC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93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CD9253-1875-45B6-974C-46E9EA8E70A1}" type="datetime1">
              <a:rPr lang="en-US"/>
              <a:pPr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22BF75-2B63-40EB-A342-6491A74AAD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01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latter is a common tool when creating a new table.  The order may be different (use</a:t>
            </a:r>
            <a:r>
              <a:rPr lang="en-US" baseline="0" dirty="0" smtClean="0"/>
              <a:t> PROC CONTENTS to find out when variables were created).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48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mix and match these</a:t>
            </a:r>
            <a:r>
              <a:rPr lang="en-US" baseline="0" dirty="0" smtClean="0"/>
              <a:t> characters.  Use these tools to refine wildcard searches, which are often not discriminatory.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08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‘%</a:t>
            </a:r>
            <a:r>
              <a:rPr lang="en-US" dirty="0" err="1" smtClean="0"/>
              <a:t>ia</a:t>
            </a:r>
            <a:r>
              <a:rPr lang="en-US" dirty="0" smtClean="0"/>
              <a:t>%’—contains ‘</a:t>
            </a:r>
            <a:r>
              <a:rPr lang="en-US" dirty="0" err="1" smtClean="0"/>
              <a:t>ia</a:t>
            </a:r>
            <a:r>
              <a:rPr lang="en-US" dirty="0" smtClean="0"/>
              <a:t>’.  ‘%</a:t>
            </a:r>
            <a:r>
              <a:rPr lang="en-US" dirty="0" err="1" smtClean="0"/>
              <a:t>ia</a:t>
            </a:r>
            <a:r>
              <a:rPr lang="en-US" dirty="0" smtClean="0"/>
              <a:t>__’ will select Jake Williams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80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r>
              <a:rPr lang="en-US" baseline="0" dirty="0" smtClean="0"/>
              <a:t> demonstrate.  Use with discretion (more discriminating than you might think).  Good for, e.g., BA, B.A.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26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Won’t work with calculated—try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97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first bullet is very much</a:t>
            </a:r>
            <a:r>
              <a:rPr lang="en-US" baseline="0" dirty="0" smtClean="0"/>
              <a:t> like a STAT 540 technique.  LABEL= follows the variable in question.  TITLE and FOOTNOTE cannot be part of the SELECT clause.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45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Note the simple syntax</a:t>
            </a:r>
            <a:r>
              <a:rPr lang="en-US" baseline="0" dirty="0" smtClean="0"/>
              <a:t> here</a:t>
            </a:r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C575E01-B42E-433D-AE08-29E23D05359D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31936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Not very interesting.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2602789-32A0-4E4C-82FA-94CC8DAFC2B7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08051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Ugly option, generally</a:t>
            </a:r>
            <a:r>
              <a:rPr lang="en-US" baseline="0" dirty="0" smtClean="0"/>
              <a:t> speaking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BD47FF-E676-4A96-BA1F-E7835D7311A0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156294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7FC9EA-0950-4EE0-9B50-FBFD15EEF6C7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116515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Single argument:</a:t>
            </a:r>
            <a:r>
              <a:rPr lang="en-US" baseline="0" dirty="0" smtClean="0"/>
              <a:t> column-wise operation.  Multiple arguments: row-wise operation.</a:t>
            </a:r>
            <a:endParaRPr 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E35BA7-6C60-4405-9A6A-B4BC112A7961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0649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OUTOBS option can generate a warning in the 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004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End of Day </a:t>
            </a:r>
            <a:r>
              <a:rPr lang="en-US" dirty="0" smtClean="0"/>
              <a:t>2 (</a:t>
            </a:r>
            <a:r>
              <a:rPr lang="en-US" smtClean="0"/>
              <a:t>70 minutes)</a:t>
            </a:r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1EF3C1-040F-4C3B-80B3-37E7D64075F4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328815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Position is carried along even though it is not summarized.  If not included in GROUP BY, an</a:t>
            </a:r>
            <a:r>
              <a:rPr lang="en-US" baseline="0" dirty="0" smtClean="0"/>
              <a:t> outer product would be created, which could be deceptive (remove the GROUP BY clause to demonstrate).</a:t>
            </a: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570A4F-6D94-4452-8978-6BAD4AFBF51A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74662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A30A1A0-3737-4B5A-ACD4-147F590A48D9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285568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AB5645D-7F89-4438-BBF8-274E2382AF3D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493140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FE02CC-848D-4967-B063-00E7D451326D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935543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9B52F0-E848-4D2F-92B9-A946492B91F3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20984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B8E33B7-82D9-45E4-B3F1-BD20E9166F6F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82893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Compare to slide 34.  Remerge—do subquery instead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4EB441-705D-4803-9E75-A68A4B6C17C6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868785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 subquery may also be called: nested query, inner query, </a:t>
            </a:r>
            <a:r>
              <a:rPr lang="en-US" dirty="0" err="1" smtClean="0"/>
              <a:t>subselect</a:t>
            </a:r>
            <a:r>
              <a:rPr lang="en-US" dirty="0" smtClean="0"/>
              <a:t>.  We can do some of this with joins too.  It may be better</a:t>
            </a:r>
            <a:r>
              <a:rPr lang="en-US" baseline="0" dirty="0" smtClean="0"/>
              <a:t> to do this in multiple stages (The 3</a:t>
            </a:r>
            <a:r>
              <a:rPr lang="en-US" baseline="30000" dirty="0" smtClean="0"/>
              <a:t>rd</a:t>
            </a:r>
            <a:r>
              <a:rPr lang="en-US" baseline="0" dirty="0" smtClean="0"/>
              <a:t> edition dumped a 5-level query, for instance). </a:t>
            </a:r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5E37454-EC2A-4908-8C6F-5B00834F2AFE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802242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See slide 34 for the nested query.  If the subquery returns multiple values, the outer query will need to use in, any, all, etc.</a:t>
            </a: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4937C5-6CB4-4137-9AFD-200E4D3EA5AA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6850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DISTINCT</a:t>
            </a:r>
            <a:r>
              <a:rPr lang="en-US" baseline="0" dirty="0" smtClean="0"/>
              <a:t> modifies the entire 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625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Note that </a:t>
            </a:r>
            <a:r>
              <a:rPr lang="en-US" dirty="0" err="1" smtClean="0"/>
              <a:t>atbats</a:t>
            </a:r>
            <a:r>
              <a:rPr lang="en-US" dirty="0" smtClean="0"/>
              <a:t> is not referenced in the inner query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C9EFEF1-243F-428A-B389-AD30470FE727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159130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The SAS example is more subtle—it doesn’t include the</a:t>
            </a:r>
            <a:r>
              <a:rPr lang="en-US" baseline="0" dirty="0" smtClean="0"/>
              <a:t> inner query variable in the SELECT statement for the outer query (but does reference the data set).</a:t>
            </a:r>
            <a:endParaRPr lang="en-US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C3CB6F3-570F-4EA7-ACF9-DA52DB00D893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225045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Interesting</a:t>
            </a:r>
            <a:r>
              <a:rPr lang="en-US" baseline="0" dirty="0" smtClean="0"/>
              <a:t> that Infield does not appear.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057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D236FE1-4C08-4D1F-8AC3-53EEF67CCD6C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552826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Change </a:t>
            </a:r>
            <a:r>
              <a:rPr lang="en-US" dirty="0" err="1" smtClean="0"/>
              <a:t>atbats</a:t>
            </a:r>
            <a:r>
              <a:rPr lang="en-US" dirty="0" smtClean="0"/>
              <a:t> to </a:t>
            </a:r>
            <a:r>
              <a:rPr lang="en-US" dirty="0" err="1" smtClean="0"/>
              <a:t>abats</a:t>
            </a:r>
            <a:r>
              <a:rPr lang="en-US" dirty="0" smtClean="0"/>
              <a:t> to create invalid query.  NOEXEC</a:t>
            </a:r>
            <a:r>
              <a:rPr lang="en-US" baseline="0" dirty="0" smtClean="0"/>
              <a:t> is useful for large datasets, not for our </a:t>
            </a:r>
            <a:r>
              <a:rPr lang="en-US" baseline="0" smtClean="0"/>
              <a:t>small examples.</a:t>
            </a: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00C949C-07BA-4900-B3D2-1F5DF177923E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271201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B2B80DF-9FBD-42F7-B227-CD09FC92AF3E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94609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Simpler</a:t>
            </a:r>
            <a:r>
              <a:rPr lang="en-US" baseline="0" dirty="0" smtClean="0"/>
              <a:t> </a:t>
            </a:r>
            <a:r>
              <a:rPr lang="en-US" dirty="0" smtClean="0"/>
              <a:t>than ( &gt; ) AND ( &lt; ) logical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35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endpoints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49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UPCASE simplifies searches.  Be careful that the search isn’t too general.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94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in STAT 540.  Very versatile.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40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example is cumbersome.  </a:t>
            </a:r>
            <a:r>
              <a:rPr lang="en-US" dirty="0" smtClean="0"/>
              <a:t>IN</a:t>
            </a:r>
            <a:r>
              <a:rPr lang="en-US" baseline="0" dirty="0" smtClean="0"/>
              <a:t> operator is actually more useful for variables that are factors.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24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Better than using WHERE </a:t>
            </a:r>
            <a:r>
              <a:rPr lang="en-US" dirty="0" err="1" smtClean="0"/>
              <a:t>vname</a:t>
            </a:r>
            <a:r>
              <a:rPr lang="en-US" dirty="0" smtClean="0"/>
              <a:t>=.</a:t>
            </a:r>
            <a:r>
              <a:rPr lang="en-US" baseline="0" dirty="0" smtClean="0"/>
              <a:t> since they work for character or numeric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2BF75-2B63-40EB-A342-6491A74AAD0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76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A5AE7-F47A-4E95-9CAA-F23A8A979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16242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8E3C2-E42E-47F9-BAFC-26C9248FF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85649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CD70D-9D19-4EF7-ABB0-9C83555D2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420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3F42C-4DEF-467C-836D-C02ADC14A9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3869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F293D-9DA2-4B9E-8C3C-BF5488D88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21761"/>
      </p:ext>
    </p:extLst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C8BA9-BC5D-4520-9F61-A00FC22A7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4945"/>
      </p:ext>
    </p:extLst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D285E-2DFF-4E90-B7CE-5390C7C21D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50253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7F2E4-7317-48B3-813E-C5890E9EEE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84398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78875-A8B7-47D9-B516-720CF353A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44851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25661-6670-4E12-8AB1-AD556DA131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2089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84A63-668E-47B2-A35F-CD4C03765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70147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2A505-75D5-4CDC-83D7-101CDB9044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14900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34062-4438-4075-AF07-3E38199D8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03179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32FC3-1838-4131-B13A-329518F003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5663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2C1A9-1407-4DBB-9757-47CF9B7B3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3202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8054EC6F-9B02-446F-AA5E-DF13365B049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Performing Advanced Queries Using PROC SQL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C7BECC0-0FE2-4D7F-BC87-6721E63788D0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Eliminating Rows that Contain Duplicate Values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85BCACA-7FD8-4C0B-9E21-177573BDFACB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 select distinct player, atbats, hits, bb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 from bbstats;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 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Eliminating Rows that Contain Duplicate Values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8229600" cy="371475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FA1709B-4A94-4072-ACC6-4EC4569C3942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 Operators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Between-and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Contains or ?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In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Is missing or is null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Like 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Any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All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Exists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DB90A8-4E1E-438B-953E-3782BFD0E70F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12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Between-and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dirty="0" smtClean="0">
                <a:latin typeface="Arial Unicode MS" panose="020B0604020202020204" pitchFamily="34" charset="-128"/>
              </a:rPr>
              <a:t>Used to extract rows based on a range of numeric or character values</a:t>
            </a:r>
          </a:p>
          <a:p>
            <a:pPr marL="609600" indent="-609600"/>
            <a:r>
              <a:rPr lang="en-US" dirty="0" smtClean="0">
                <a:latin typeface="Arial Unicode MS" panose="020B0604020202020204" pitchFamily="34" charset="-128"/>
              </a:rPr>
              <a:t>Used in the where clause</a:t>
            </a:r>
          </a:p>
          <a:p>
            <a:pPr marL="609600" indent="-609600"/>
            <a:endParaRPr lang="en-US" dirty="0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dirty="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dirty="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dirty="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dirty="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dirty="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dirty="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dirty="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dirty="0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2820B9-A2D0-4A1F-BAEC-DC956794E8B7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13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Between-and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player, </a:t>
            </a:r>
            <a:r>
              <a:rPr lang="en-US" dirty="0" err="1" smtClean="0">
                <a:ea typeface="+mn-ea"/>
              </a:rPr>
              <a:t>atbats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where </a:t>
            </a:r>
            <a:r>
              <a:rPr lang="en-US" dirty="0" err="1" smtClean="0">
                <a:ea typeface="+mn-ea"/>
              </a:rPr>
              <a:t>atbats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between 162 and 215;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2022475"/>
          <a:ext cx="4038600" cy="14859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02613A5-A878-4410-A9EF-DC4B297703A9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not Between-and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player, </a:t>
            </a:r>
            <a:r>
              <a:rPr lang="en-US" dirty="0" err="1" smtClean="0">
                <a:ea typeface="+mn-ea"/>
              </a:rPr>
              <a:t>atbats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where </a:t>
            </a:r>
            <a:r>
              <a:rPr lang="en-US" dirty="0" err="1" smtClean="0">
                <a:ea typeface="+mn-ea"/>
              </a:rPr>
              <a:t>atbats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b="1" dirty="0" smtClean="0">
                <a:ea typeface="+mn-ea"/>
              </a:rPr>
              <a:t>not</a:t>
            </a:r>
            <a:r>
              <a:rPr lang="en-US" dirty="0" smtClean="0">
                <a:ea typeface="+mn-ea"/>
              </a:rPr>
              <a:t> between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162 and 215;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976438"/>
          <a:ext cx="4038600" cy="260032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6597B8-790A-4E97-A8D5-3353C5A515A7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Contains or Question Mark (?) Operator to Select a String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Usually used to select rows based on a particular string in a character column. 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Matching is case sensitive when making comparisons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Use the UPCASE function if comparison is based on all capital letters and there is a mix of upper and lower case letters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41D75D1-CB10-4465-9570-86CF045D005D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16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Contains or Questions Mark (?)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player, atbats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where upcase(name) contains ‘IA’;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0" y="2209800"/>
          <a:ext cx="4038600" cy="14859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B980984-D3AC-4DEC-8DD1-EDDED5C045D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Operator to Select Values from a List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to select rows that match values in a list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List can include numeric or character values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0D90FE8-4A3A-40A3-AC25-07B5038C60CD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18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IN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player, atbats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where name in (‘Christian Walker’, ‘Jake Williams’);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0" y="2209800"/>
          <a:ext cx="4038600" cy="111442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9FC1B1-C3BD-4C35-A4A6-582958BA64D9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Displaying All Columns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To select all columns included in a table use one of two options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List all variables from the table in the select clause</a:t>
            </a:r>
          </a:p>
          <a:p>
            <a:pPr marL="1409700" lvl="2" indent="-609600"/>
            <a:r>
              <a:rPr lang="en-US" smtClean="0">
                <a:latin typeface="Arial Unicode MS" panose="020B0604020202020204" pitchFamily="34" charset="-128"/>
              </a:rPr>
              <a:t>The order of the columns will be based on the order the columns appear in the select clause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Use select * in the select clause</a:t>
            </a:r>
          </a:p>
          <a:p>
            <a:pPr marL="1409700" lvl="2" indent="-609600"/>
            <a:r>
              <a:rPr lang="en-US" smtClean="0">
                <a:latin typeface="Arial Unicode MS" panose="020B0604020202020204" pitchFamily="34" charset="-128"/>
              </a:rPr>
              <a:t>The order of the columns will be based on the order in which they are stored in the table</a:t>
            </a: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D06CE0-0DC5-4EE1-89B0-19ADC45F113C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 Missing or Is NULL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to select rows that contain missing values, character and numeric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The IS MISSING and IS NULL operators are interchangeable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666A2D-CEBB-461D-8522-9F278F234AEB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20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Like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to select rows that contain a specific pattern of characters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Special characters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Use underscore (_) to represent a single character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Use the percent sign (%) to represent any sequence of characters</a:t>
            </a: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CF9B13-2CC7-4544-B0E0-3BC7E059DBD2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21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Like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player, atbats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where player like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‘Ja%’;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828800"/>
          <a:ext cx="4038600" cy="111442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061F96-6C79-49DA-9869-9356A1B34491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Sounds-Like (=*)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to select rows that contain a value that sounds like another value.     </a:t>
            </a:r>
          </a:p>
          <a:p>
            <a:pPr marL="609600" indent="-609600"/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850C1A-C3C1-47C7-A08F-72FFFF806441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23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Subsetting Rows by Calculated Values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the keyword CALCULATED in the where clause to subset the data based on a value that is calculated within the query</a:t>
            </a:r>
          </a:p>
          <a:p>
            <a:pPr marL="609600" indent="-609600"/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/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F37F11D-876F-4F56-AA1F-D47BA2291FF0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24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Using a Calculated Value in the Where Clause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player,  hits/</a:t>
            </a:r>
            <a:r>
              <a:rPr lang="en-US" dirty="0" err="1" smtClean="0">
                <a:ea typeface="+mn-ea"/>
              </a:rPr>
              <a:t>atbats</a:t>
            </a:r>
            <a:r>
              <a:rPr lang="en-US" dirty="0" smtClean="0">
                <a:ea typeface="+mn-ea"/>
              </a:rPr>
              <a:t> as </a:t>
            </a:r>
            <a:r>
              <a:rPr lang="en-US" dirty="0" err="1" smtClean="0">
                <a:ea typeface="+mn-ea"/>
              </a:rPr>
              <a:t>avg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where calculated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avg</a:t>
            </a:r>
            <a:r>
              <a:rPr lang="en-US" dirty="0" smtClean="0">
                <a:ea typeface="+mn-ea"/>
              </a:rPr>
              <a:t> &gt; .300;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800600" y="2251075"/>
          <a:ext cx="3429000" cy="1485900"/>
        </p:xfrm>
        <a:graphic>
          <a:graphicData uri="http://schemas.openxmlformats.org/drawingml/2006/table">
            <a:tbl>
              <a:tblPr/>
              <a:tblGrid>
                <a:gridCol w="2209800"/>
                <a:gridCol w="1219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7CA993-DF54-4BC1-8433-4C6F0550B623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Column Labels, Column Formats</a:t>
            </a:r>
            <a:br>
              <a:rPr lang="en-US" smtClean="0"/>
            </a:br>
            <a:r>
              <a:rPr lang="en-US" smtClean="0"/>
              <a:t>Titles and Footnotes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the label= option to specify the label to display for the column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the format= option to specify the format to display data in the column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Title and footnote statements must be placed in one of the following locations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Before the PROC SQL statement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Between the PROC SQL statement and the select statement</a:t>
            </a: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3DCE602-77E9-4212-8B35-09D36B1AF241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26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Label, Format, and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title ‘Averages for 2011 USC Gamecocks’;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player label=‘Player Name’,  hits/atbats as avg label=‘Average’ format=4.3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800600" y="2387600"/>
          <a:ext cx="3429000" cy="3714750"/>
        </p:xfrm>
        <a:graphic>
          <a:graphicData uri="http://schemas.openxmlformats.org/drawingml/2006/table">
            <a:tbl>
              <a:tblPr/>
              <a:tblGrid>
                <a:gridCol w="2209800"/>
                <a:gridCol w="1219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BDF9C2-0A0C-42E5-BDEC-395FD76F41D5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46120" name="TextBox 6"/>
          <p:cNvSpPr txBox="1">
            <a:spLocks noChangeArrowheads="1"/>
          </p:cNvSpPr>
          <p:nvPr/>
        </p:nvSpPr>
        <p:spPr bwMode="auto">
          <a:xfrm>
            <a:off x="4572000" y="1828800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Averages for 2011 USC Gamecocks</a:t>
            </a:r>
          </a:p>
        </p:txBody>
      </p:sp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Adding a Character Constant to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To define a new column that contains a character string, include a text string in quotation marks in the SELECT clause.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EB5A621-7D01-46D2-9B1F-1A2E661DF010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Adding a Character Constant to 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 err="1" smtClean="0"/>
              <a:t>Proc</a:t>
            </a:r>
            <a:r>
              <a:rPr lang="en-US" dirty="0" smtClean="0"/>
              <a:t>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select player,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‘Average is:’,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hits/</a:t>
            </a:r>
            <a:r>
              <a:rPr lang="en-US" dirty="0" err="1" smtClean="0"/>
              <a:t>atbats</a:t>
            </a:r>
            <a:r>
              <a:rPr lang="en-US" dirty="0" smtClean="0"/>
              <a:t> as </a:t>
            </a:r>
            <a:r>
              <a:rPr lang="en-US" dirty="0" err="1" smtClean="0"/>
              <a:t>avg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from </a:t>
            </a:r>
            <a:r>
              <a:rPr lang="en-US" dirty="0" err="1" smtClean="0"/>
              <a:t>bbstats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1360475"/>
              </p:ext>
            </p:extLst>
          </p:nvPr>
        </p:nvGraphicFramePr>
        <p:xfrm>
          <a:off x="3962400" y="1905000"/>
          <a:ext cx="4800600" cy="4267200"/>
        </p:xfrm>
        <a:graphic>
          <a:graphicData uri="http://schemas.openxmlformats.org/drawingml/2006/table">
            <a:tbl>
              <a:tblPr/>
              <a:tblGrid>
                <a:gridCol w="2360295"/>
                <a:gridCol w="1480185"/>
                <a:gridCol w="960120"/>
              </a:tblGrid>
              <a:tr h="426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6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426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Wingo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AC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426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426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426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426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426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426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4267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91E5290-B0F0-45E0-A514-F36D56260EE5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Displaying all Fields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select player, position, </a:t>
            </a:r>
            <a:r>
              <a:rPr lang="en-US" dirty="0" err="1" smtClean="0"/>
              <a:t>atbats</a:t>
            </a:r>
            <a:r>
              <a:rPr lang="en-US" dirty="0" smtClean="0"/>
              <a:t>, hits, bb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from </a:t>
            </a:r>
            <a:r>
              <a:rPr lang="en-US" dirty="0" err="1" smtClean="0"/>
              <a:t>bbstats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* Both sets of code return the same result from the </a:t>
            </a:r>
            <a:r>
              <a:rPr lang="en-US" dirty="0" err="1" smtClean="0"/>
              <a:t>bbstats</a:t>
            </a:r>
            <a:r>
              <a:rPr lang="en-US" dirty="0" smtClean="0"/>
              <a:t> dataset.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*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from bbstats;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73EF71-9EE0-49D7-ACCA-0E42F95463E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Summarizing and Grouping Data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A summary function can be used in PROC SQL to produce a statistical summary of data in a table.</a:t>
            </a:r>
          </a:p>
          <a:p>
            <a:pPr lvl="1"/>
            <a:r>
              <a:rPr lang="en-US" smtClean="0"/>
              <a:t>Examples of summary functions</a:t>
            </a:r>
          </a:p>
          <a:p>
            <a:pPr lvl="2"/>
            <a:r>
              <a:rPr lang="en-US" smtClean="0"/>
              <a:t>avg – average of values</a:t>
            </a:r>
          </a:p>
          <a:p>
            <a:pPr lvl="2"/>
            <a:r>
              <a:rPr lang="en-US" smtClean="0"/>
              <a:t>count – number of nonmissing values</a:t>
            </a:r>
          </a:p>
          <a:p>
            <a:pPr lvl="2"/>
            <a:r>
              <a:rPr lang="en-US" smtClean="0"/>
              <a:t>min – smallest value</a:t>
            </a:r>
          </a:p>
          <a:p>
            <a:pPr lvl="2"/>
            <a:r>
              <a:rPr lang="en-US" smtClean="0"/>
              <a:t>std – standard deviation</a:t>
            </a:r>
          </a:p>
          <a:p>
            <a:pPr lvl="2"/>
            <a:r>
              <a:rPr lang="en-US" smtClean="0"/>
              <a:t>sum – sum of values</a:t>
            </a:r>
          </a:p>
          <a:p>
            <a:pPr lvl="2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573E33-D0B5-4693-A3A6-41884C883AC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Summarizing and Grouping Data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a GROUP BY clause is not present in the query, PROC SQL will apply the function to the entire table.</a:t>
            </a:r>
          </a:p>
          <a:p>
            <a:r>
              <a:rPr lang="en-US" smtClean="0"/>
              <a:t>If a GROUP BY clause is present in the query, PROC SQL will apply the function to each group specified in the GROUP BY clause.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BAC66C-1077-4CF8-9F12-348996FA5520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Summarizing and Grouping Data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8229600" cy="4520565"/>
        </p:xfrm>
        <a:graphic>
          <a:graphicData uri="http://schemas.openxmlformats.org/drawingml/2006/table">
            <a:tbl>
              <a:tblPr/>
              <a:tblGrid>
                <a:gridCol w="1646238"/>
                <a:gridCol w="1706562"/>
                <a:gridCol w="1584325"/>
                <a:gridCol w="1646238"/>
                <a:gridCol w="1646237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0AA593E-5E13-4C60-89E2-31780C8A58B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Summarizing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sum(</a:t>
            </a:r>
            <a:r>
              <a:rPr lang="en-US" dirty="0" err="1" smtClean="0">
                <a:ea typeface="+mn-ea"/>
              </a:rPr>
              <a:t>atbats</a:t>
            </a:r>
            <a:r>
              <a:rPr lang="en-US" dirty="0" smtClean="0">
                <a:ea typeface="+mn-ea"/>
              </a:rPr>
              <a:t>) as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totalatbats</a:t>
            </a:r>
            <a:r>
              <a:rPr lang="en-US" dirty="0" smtClean="0">
                <a:ea typeface="+mn-ea"/>
              </a:rPr>
              <a:t>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sum(hits) as </a:t>
            </a:r>
            <a:r>
              <a:rPr lang="en-US" dirty="0" err="1" smtClean="0">
                <a:ea typeface="+mn-ea"/>
              </a:rPr>
              <a:t>totalhits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5334000" y="1981200"/>
          <a:ext cx="2819400" cy="742950"/>
        </p:xfrm>
        <a:graphic>
          <a:graphicData uri="http://schemas.openxmlformats.org/drawingml/2006/table">
            <a:tbl>
              <a:tblPr/>
              <a:tblGrid>
                <a:gridCol w="1447800"/>
                <a:gridCol w="13716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2,047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188960C-0182-4715-BCC4-7601AAFD23B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Summarizing and Grouping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position,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sum(</a:t>
            </a:r>
            <a:r>
              <a:rPr lang="en-US" dirty="0" err="1" smtClean="0">
                <a:ea typeface="+mn-ea"/>
              </a:rPr>
              <a:t>atbats</a:t>
            </a:r>
            <a:r>
              <a:rPr lang="en-US" dirty="0" smtClean="0">
                <a:ea typeface="+mn-ea"/>
              </a:rPr>
              <a:t>) as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totalatbats</a:t>
            </a:r>
            <a:r>
              <a:rPr lang="en-US" dirty="0" smtClean="0">
                <a:ea typeface="+mn-ea"/>
              </a:rPr>
              <a:t>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sum(hits) as </a:t>
            </a:r>
            <a:r>
              <a:rPr lang="en-US" dirty="0" err="1" smtClean="0">
                <a:ea typeface="+mn-ea"/>
              </a:rPr>
              <a:t>totalhits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group by position;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0" y="2057400"/>
          <a:ext cx="3838575" cy="1114425"/>
        </p:xfrm>
        <a:graphic>
          <a:graphicData uri="http://schemas.openxmlformats.org/drawingml/2006/table">
            <a:tbl>
              <a:tblPr/>
              <a:tblGrid>
                <a:gridCol w="1171575"/>
                <a:gridCol w="1447800"/>
                <a:gridCol w="1219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1,456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6D755FC-89CF-4F0B-9A71-C60839AFBB8B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Counting Values Using the  Count Function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count (*) – counts the total number of rows in a group or in a table</a:t>
            </a:r>
          </a:p>
          <a:p>
            <a:r>
              <a:rPr lang="en-US" smtClean="0"/>
              <a:t>count (column) – counts the total number of rows in a group or in a table for which there is a nonmissing value in the selected column</a:t>
            </a:r>
          </a:p>
          <a:p>
            <a:r>
              <a:rPr lang="en-US" smtClean="0"/>
              <a:t>count (distinct column) – counts the total number of unique values in a  column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BAD532F-4E37-42FC-B333-54BDBAD92C8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Counting Values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count (*) as count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72200" y="1828800"/>
          <a:ext cx="1447800" cy="74295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FC94F30-0037-4D49-9A0E-E4D5C56A2E7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Counting Values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count (position) as  count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smtClean="0"/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*  Because there is no missing data, you get the same output with this query as you would by using count (*).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72200" y="1828800"/>
          <a:ext cx="1447800" cy="74295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C964835-F602-4737-A7DC-FACBC65A919A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Counting Values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count (distinct position) as  count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72200" y="1828800"/>
          <a:ext cx="1447800" cy="74295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86A2E8-2D77-4FCD-87BE-76A96C60DBC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Having Clause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 Unicode MS" panose="020B0604020202020204" pitchFamily="34" charset="-128"/>
              </a:rPr>
              <a:t>The HAVING clause follows the GROUP BY clause</a:t>
            </a:r>
          </a:p>
          <a:p>
            <a:r>
              <a:rPr lang="en-US" smtClean="0">
                <a:latin typeface="Arial Unicode MS" panose="020B0604020202020204" pitchFamily="34" charset="-128"/>
              </a:rPr>
              <a:t>Works with the GROUP BY clause to restrict groups that are displayed in the output, based on one or more conditions</a:t>
            </a:r>
          </a:p>
          <a:p>
            <a:r>
              <a:rPr lang="en-US" smtClean="0">
                <a:latin typeface="Arial Unicode MS" panose="020B0604020202020204" pitchFamily="34" charset="-128"/>
              </a:rPr>
              <a:t>You do not have to include the keyword CALCULATED in a HAVING clause; you do have to include in it a WHERE clause.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5FB8A46-1B6C-4AC1-90C4-1929802C9CE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Displaying all Fields</a:t>
            </a:r>
            <a:br>
              <a:rPr lang="en-US" smtClean="0"/>
            </a:br>
            <a:r>
              <a:rPr lang="en-US" smtClean="0"/>
              <a:t>Resulting Dataset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209800"/>
          <a:ext cx="8229600" cy="371475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CA8E4A-BD69-44EF-9ECD-3085235F6824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Having Clause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Proc </a:t>
            </a:r>
            <a:r>
              <a:rPr lang="en-US" sz="2600" dirty="0" err="1" smtClean="0">
                <a:ea typeface="+mn-ea"/>
              </a:rPr>
              <a:t>sql</a:t>
            </a:r>
            <a:r>
              <a:rPr lang="en-US" sz="2600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 select position,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 sum(</a:t>
            </a:r>
            <a:r>
              <a:rPr lang="en-US" sz="2600" dirty="0" err="1" smtClean="0">
                <a:ea typeface="+mn-ea"/>
              </a:rPr>
              <a:t>atbats</a:t>
            </a:r>
            <a:r>
              <a:rPr lang="en-US" sz="2600" dirty="0" smtClean="0">
                <a:ea typeface="+mn-ea"/>
              </a:rPr>
              <a:t>) as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 </a:t>
            </a:r>
            <a:r>
              <a:rPr lang="en-US" sz="2600" dirty="0" err="1" smtClean="0">
                <a:ea typeface="+mn-ea"/>
              </a:rPr>
              <a:t>totalatbats</a:t>
            </a:r>
            <a:r>
              <a:rPr lang="en-US" sz="2600" dirty="0" smtClean="0">
                <a:ea typeface="+mn-ea"/>
              </a:rPr>
              <a:t>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 sum(hits) as </a:t>
            </a:r>
            <a:r>
              <a:rPr lang="en-US" sz="2600" dirty="0" err="1" smtClean="0">
                <a:ea typeface="+mn-ea"/>
              </a:rPr>
              <a:t>totalhits</a:t>
            </a:r>
            <a:endParaRPr lang="en-US" sz="2600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 from </a:t>
            </a:r>
            <a:r>
              <a:rPr lang="en-US" sz="2600" dirty="0" err="1" smtClean="0">
                <a:ea typeface="+mn-ea"/>
              </a:rPr>
              <a:t>bbstats</a:t>
            </a:r>
            <a:endParaRPr lang="en-US" sz="2600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group by position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having </a:t>
            </a:r>
            <a:r>
              <a:rPr lang="en-US" sz="2600" dirty="0" err="1" smtClean="0">
                <a:ea typeface="+mn-ea"/>
              </a:rPr>
              <a:t>totalhits</a:t>
            </a:r>
            <a:r>
              <a:rPr lang="en-US" sz="2600" dirty="0" smtClean="0">
                <a:ea typeface="+mn-ea"/>
              </a:rPr>
              <a:t> &gt; 160;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953000" y="1981200"/>
          <a:ext cx="3838575" cy="742950"/>
        </p:xfrm>
        <a:graphic>
          <a:graphicData uri="http://schemas.openxmlformats.org/drawingml/2006/table">
            <a:tbl>
              <a:tblPr/>
              <a:tblGrid>
                <a:gridCol w="1171575"/>
                <a:gridCol w="1447800"/>
                <a:gridCol w="1219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1,456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28E56A5-5DC5-4C27-B9AA-78A9FCFFFEC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Subqueries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A subquery is a query that is nested in, and is part of, another query.</a:t>
            </a:r>
          </a:p>
          <a:p>
            <a:r>
              <a:rPr lang="en-US" smtClean="0"/>
              <a:t>Types of subqueries</a:t>
            </a:r>
          </a:p>
          <a:p>
            <a:pPr lvl="1"/>
            <a:r>
              <a:rPr lang="en-US" smtClean="0"/>
              <a:t>Noncorrelated – a self-contained subquery that executes independently of the outer query</a:t>
            </a:r>
          </a:p>
          <a:p>
            <a:pPr lvl="1"/>
            <a:r>
              <a:rPr lang="en-US" smtClean="0"/>
              <a:t>Correlated – a dependent subquery that requires one or more values to be passed to it by the outer query before the subquery can return a value to the outer query.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B22784-D311-4AAA-9E9F-D1DF29B05B37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Noncorrelated Subquery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select position,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sum(atbats) as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totalatbats,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sum(hits) as totalhits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group by position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having totalhits 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  (select sum(hits)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  from bbstats where position=‘Outfield’);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953000" y="1981200"/>
          <a:ext cx="3838575" cy="742950"/>
        </p:xfrm>
        <a:graphic>
          <a:graphicData uri="http://schemas.openxmlformats.org/drawingml/2006/table">
            <a:tbl>
              <a:tblPr/>
              <a:tblGrid>
                <a:gridCol w="1171575"/>
                <a:gridCol w="1447800"/>
                <a:gridCol w="1219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1,456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CF3F30-17EB-4B1F-B852-EF0AAD007A99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Correlated Subquery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362200"/>
          <a:ext cx="2286000" cy="3714750"/>
        </p:xfrm>
        <a:graphic>
          <a:graphicData uri="http://schemas.openxmlformats.org/drawingml/2006/table">
            <a:tbl>
              <a:tblPr/>
              <a:tblGrid>
                <a:gridCol w="1295400"/>
                <a:gridCol w="9906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256C1E-EC67-466B-8C5B-9E1915F896C3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/>
        </p:nvGraphicFramePr>
        <p:xfrm>
          <a:off x="4800600" y="2311400"/>
          <a:ext cx="3352800" cy="3714750"/>
        </p:xfrm>
        <a:graphic>
          <a:graphicData uri="http://schemas.openxmlformats.org/drawingml/2006/table">
            <a:tbl>
              <a:tblPr/>
              <a:tblGrid>
                <a:gridCol w="1646238"/>
                <a:gridCol w="1706562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18288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FFFFFF"/>
                </a:solidFill>
                <a:latin typeface="Tahoma" panose="020B0604030504040204" pitchFamily="34" charset="0"/>
              </a:rPr>
              <a:t>AtBats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1828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Playerposition</a:t>
            </a:r>
          </a:p>
        </p:txBody>
      </p:sp>
    </p:spTree>
  </p:cSld>
  <p:clrMapOvr>
    <a:masterClrMapping/>
  </p:clrMapOvr>
  <p:transition spd="med"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Example – Correlated Subquery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player, atbats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atbats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where ‘Infield’=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   (select position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     from playerposition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     where atbats.player=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               playerpositon.player);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6CE133-72B7-4FB8-8219-A0CD9BFE4796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Example Correlated Subquery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smtClean="0"/>
              <a:t>Step 1 – The outer query takes the first row in atbats table and finds the columns player and atbats.</a:t>
            </a:r>
          </a:p>
          <a:p>
            <a:r>
              <a:rPr lang="en-US" sz="2800" smtClean="0"/>
              <a:t>Step 2 – Match atbats.player (passed from table in outer query) with playerposition.player to find the qualifying row in the playerposition table.</a:t>
            </a:r>
          </a:p>
          <a:p>
            <a:r>
              <a:rPr lang="en-US" sz="2800" smtClean="0"/>
              <a:t>Step 3 – The inner query now passes the position of the selected row in playerposition back to the outer query via the = operator, where the position is matched for the selection in the outer query.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A482897-8522-4FEA-B4F9-5CB3B19D84E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Correlated Subquery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200400" y="2362200"/>
          <a:ext cx="2286000" cy="2600325"/>
        </p:xfrm>
        <a:graphic>
          <a:graphicData uri="http://schemas.openxmlformats.org/drawingml/2006/table">
            <a:tbl>
              <a:tblPr/>
              <a:tblGrid>
                <a:gridCol w="1295400"/>
                <a:gridCol w="9906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054E3CB-84CF-4304-A774-09EB1AB6B6C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Validating Query Syntax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To verify the syntax and existence of columns and tables referenced in your query without executing the query use the NOEXEC option or the VALIDATE keyword</a:t>
            </a:r>
          </a:p>
          <a:p>
            <a:r>
              <a:rPr lang="en-US" smtClean="0"/>
              <a:t>Use the NOEXEC option in the PROC SQL statement</a:t>
            </a:r>
          </a:p>
          <a:p>
            <a:r>
              <a:rPr lang="en-US" smtClean="0"/>
              <a:t>Use the VALIDATE keyword before a SELECT statement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15C8F7-6EEC-43C1-BA99-D165A85D3BBB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Example – NOEXEC Option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noexec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 select position, </a:t>
            </a:r>
            <a:r>
              <a:rPr lang="en-US" dirty="0" err="1" smtClean="0">
                <a:ea typeface="+mn-ea"/>
              </a:rPr>
              <a:t>atbats</a:t>
            </a:r>
            <a:r>
              <a:rPr lang="en-US" dirty="0" smtClean="0">
                <a:ea typeface="+mn-ea"/>
              </a:rPr>
              <a:t>, hits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quit;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If the query is valid and all columns and tables exist, the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SAS log will have the following message.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NOTE:  Statement not executed due to NOEXEC option.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607DE9-F253-496D-BE14-85C30A364244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Example – VALIDATE Keyword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 validate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 select position, </a:t>
            </a:r>
            <a:r>
              <a:rPr lang="en-US" dirty="0" err="1" smtClean="0">
                <a:ea typeface="+mn-ea"/>
              </a:rPr>
              <a:t>atbats</a:t>
            </a:r>
            <a:r>
              <a:rPr lang="en-US" dirty="0" smtClean="0">
                <a:ea typeface="+mn-ea"/>
              </a:rPr>
              <a:t>, hits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quit;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If the query is valid, the SAS log will have the following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message.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NOTE:  PROC SQL statement has valid syntax.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91E7BA-CF86-47F4-B25C-24F57BC9EF68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FEEDBACK OPTION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i="1" smtClean="0">
              <a:solidFill>
                <a:srgbClr val="FFFFFF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when select * is included in the select clause to see the list of columns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The list of columns will be written to the SAS log</a:t>
            </a:r>
          </a:p>
          <a:p>
            <a:pPr marL="1009650" lvl="1" indent="-609600"/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>
              <a:buFontTx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AF1577-FF59-4B6E-AE0D-B72AA49B051C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5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OUTOBS= Option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to limit the number of rows displayed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Similar to the obs= data set option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OUTOBS does not limit the number of rows that are read.  To restrict the number of rows read use the INOBS= option</a:t>
            </a:r>
          </a:p>
          <a:p>
            <a:pPr marL="1009650" lvl="1" indent="-609600"/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AC427A4-00E7-48FA-A7DE-2916D229C783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6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OUTOBS=Option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outobs</a:t>
            </a:r>
            <a:r>
              <a:rPr lang="en-US" dirty="0" smtClean="0">
                <a:ea typeface="+mn-ea"/>
              </a:rPr>
              <a:t>=5;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player, </a:t>
            </a:r>
            <a:r>
              <a:rPr lang="en-US" dirty="0" err="1" smtClean="0">
                <a:ea typeface="+mn-ea"/>
              </a:rPr>
              <a:t>atbats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2133600"/>
          <a:ext cx="4038600" cy="222885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DE5C9D7-EAA7-4A68-8B01-ACFF5431159F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Removing Rows That Contain Duplicate Values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the keyword DISTINCT in the select statement to eliminate rows with the same values</a:t>
            </a:r>
          </a:p>
          <a:p>
            <a:pPr marL="609600" indent="-609600"/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/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051940B-D3F0-4535-835E-B5DE8F251228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8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Eliminating Rows that Contain Duplicate Values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229600" cy="408622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2D8709-8F8E-4545-BFDC-88EF335DCDE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096000"/>
            <a:ext cx="4343400" cy="3048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t>* In the table above, Scott Wingo appears twice.</a:t>
            </a: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2701</Words>
  <Application>Microsoft Office PowerPoint</Application>
  <PresentationFormat>On-screen Show (4:3)</PresentationFormat>
  <Paragraphs>899</Paragraphs>
  <Slides>49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 Unicode MS</vt:lpstr>
      <vt:lpstr>ＭＳ Ｐゴシック</vt:lpstr>
      <vt:lpstr>Arial</vt:lpstr>
      <vt:lpstr>Calibri</vt:lpstr>
      <vt:lpstr>Tahoma</vt:lpstr>
      <vt:lpstr>Wingdings</vt:lpstr>
      <vt:lpstr>Slit</vt:lpstr>
      <vt:lpstr>Chapter 2</vt:lpstr>
      <vt:lpstr>Displaying All Columns</vt:lpstr>
      <vt:lpstr>Example – Displaying all Fields</vt:lpstr>
      <vt:lpstr>Example – Displaying all Fields Resulting Dataset</vt:lpstr>
      <vt:lpstr>FEEDBACK OPTION</vt:lpstr>
      <vt:lpstr>OUTOBS= Option</vt:lpstr>
      <vt:lpstr>Example – OUTOBS=Option</vt:lpstr>
      <vt:lpstr>Removing Rows That Contain Duplicate Values</vt:lpstr>
      <vt:lpstr>Example – Eliminating Rows that Contain Duplicate Values</vt:lpstr>
      <vt:lpstr>Example – Eliminating Rows that Contain Duplicate Values</vt:lpstr>
      <vt:lpstr>Example – Eliminating Rows that Contain Duplicate Values</vt:lpstr>
      <vt:lpstr>Conditional Operators</vt:lpstr>
      <vt:lpstr>Between-and Operator</vt:lpstr>
      <vt:lpstr>Example – Between-and Operator</vt:lpstr>
      <vt:lpstr>Example – not Between-and Operator</vt:lpstr>
      <vt:lpstr>Contains or Question Mark (?) Operator to Select a String</vt:lpstr>
      <vt:lpstr>Example – Contains or Questions Mark (?) Operator</vt:lpstr>
      <vt:lpstr>IN Operator to Select Values from a List</vt:lpstr>
      <vt:lpstr>Example – IN Operator</vt:lpstr>
      <vt:lpstr>Is Missing or Is NULL Operator</vt:lpstr>
      <vt:lpstr>Like Operator</vt:lpstr>
      <vt:lpstr>Example – Like Operator</vt:lpstr>
      <vt:lpstr>Sounds-Like (=*) Operator</vt:lpstr>
      <vt:lpstr>Subsetting Rows by Calculated Values </vt:lpstr>
      <vt:lpstr>Example – Using a Calculated Value in the Where Clause</vt:lpstr>
      <vt:lpstr>Column Labels, Column Formats Titles and Footnotes</vt:lpstr>
      <vt:lpstr>Example – Label, Format, and Title</vt:lpstr>
      <vt:lpstr> Adding a Character Constant to Output</vt:lpstr>
      <vt:lpstr>Example – Adding a Character Constant to Output</vt:lpstr>
      <vt:lpstr> Summarizing and Grouping Data</vt:lpstr>
      <vt:lpstr> Summarizing and Grouping Data</vt:lpstr>
      <vt:lpstr>Example – Summarizing and Grouping Data</vt:lpstr>
      <vt:lpstr>Example – Summarizing Data</vt:lpstr>
      <vt:lpstr>Example – Summarizing and Grouping Data</vt:lpstr>
      <vt:lpstr> Counting Values Using the  Count Function</vt:lpstr>
      <vt:lpstr>Example – Counting Values</vt:lpstr>
      <vt:lpstr>Example – Counting Values</vt:lpstr>
      <vt:lpstr>Example – Counting Values</vt:lpstr>
      <vt:lpstr> Having Clause</vt:lpstr>
      <vt:lpstr>Example – Having Clause</vt:lpstr>
      <vt:lpstr> Subqueries</vt:lpstr>
      <vt:lpstr>Example – Noncorrelated Subquery</vt:lpstr>
      <vt:lpstr>Example – Correlated Subquery</vt:lpstr>
      <vt:lpstr> Example – Correlated Subquery</vt:lpstr>
      <vt:lpstr> Example Correlated Subquery</vt:lpstr>
      <vt:lpstr>Example – Correlated Subquery</vt:lpstr>
      <vt:lpstr> Validating Query Syntax</vt:lpstr>
      <vt:lpstr> Example – NOEXEC Option</vt:lpstr>
      <vt:lpstr> Example – VALIDATE Keyword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Grego John</cp:lastModifiedBy>
  <cp:revision>240</cp:revision>
  <dcterms:created xsi:type="dcterms:W3CDTF">2012-01-17T16:11:48Z</dcterms:created>
  <dcterms:modified xsi:type="dcterms:W3CDTF">2017-01-27T17:12:04Z</dcterms:modified>
</cp:coreProperties>
</file>