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75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51" r:id="rId11"/>
    <p:sldId id="324" r:id="rId12"/>
    <p:sldId id="325" r:id="rId13"/>
    <p:sldId id="326" r:id="rId14"/>
    <p:sldId id="327" r:id="rId15"/>
    <p:sldId id="328" r:id="rId16"/>
    <p:sldId id="329" r:id="rId17"/>
    <p:sldId id="331" r:id="rId18"/>
    <p:sldId id="330" r:id="rId19"/>
    <p:sldId id="332" r:id="rId20"/>
    <p:sldId id="348" r:id="rId21"/>
    <p:sldId id="333" r:id="rId22"/>
    <p:sldId id="334" r:id="rId23"/>
    <p:sldId id="335" r:id="rId24"/>
    <p:sldId id="338" r:id="rId25"/>
    <p:sldId id="337" r:id="rId26"/>
    <p:sldId id="339" r:id="rId27"/>
    <p:sldId id="336" r:id="rId28"/>
    <p:sldId id="340" r:id="rId29"/>
    <p:sldId id="350" r:id="rId30"/>
    <p:sldId id="344" r:id="rId31"/>
    <p:sldId id="346" r:id="rId32"/>
    <p:sldId id="347" r:id="rId33"/>
    <p:sldId id="343" r:id="rId34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E7046E89-EFB0-435F-A9E9-0E61237E30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2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E287DF1B-F1C0-417B-AAD5-1545B45CFB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764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CBFE6E-3D18-4BFC-8494-C4189BCD58A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991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one Melissa is retained.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1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Residence is column header again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51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first Melissa is retained (not common to both</a:t>
            </a:r>
            <a:r>
              <a:rPr lang="en-US" baseline="0" dirty="0" smtClean="0"/>
              <a:t> tables)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49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you’d expect for the output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944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duplicate has to be common to BOTH tables (hence</a:t>
            </a:r>
            <a:r>
              <a:rPr lang="en-US" baseline="0" dirty="0" smtClean="0"/>
              <a:t> </a:t>
            </a:r>
            <a:r>
              <a:rPr lang="en-US" dirty="0" smtClean="0"/>
              <a:t>only one Melissa</a:t>
            </a:r>
            <a:r>
              <a:rPr lang="en-US" dirty="0" smtClean="0"/>
              <a:t>).  </a:t>
            </a:r>
            <a:r>
              <a:rPr lang="en-US" smtClean="0"/>
              <a:t>End of Day 5 (50 minutes)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728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UNION and ALL stacks tables.</a:t>
            </a:r>
            <a:r>
              <a:rPr lang="en-US" baseline="0" dirty="0" smtClean="0"/>
              <a:t>  </a:t>
            </a:r>
            <a:r>
              <a:rPr lang="en-US" dirty="0" smtClean="0"/>
              <a:t>Try</a:t>
            </a:r>
            <a:r>
              <a:rPr lang="en-US" baseline="0" dirty="0" smtClean="0"/>
              <a:t> SELECT NAME in place of SELECT *.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4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 is Columbia SC John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32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code will print ALL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6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You can’t use ALL with OUTER UNION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258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text has a handful of exercises combining these operations with earlier techniques.  And see </a:t>
            </a:r>
            <a:r>
              <a:rPr lang="en-US" smtClean="0"/>
              <a:t>Class Exercise 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1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Combining columns using classic</a:t>
            </a:r>
            <a:r>
              <a:rPr lang="en-US" baseline="0" dirty="0" smtClean="0"/>
              <a:t> set operation (union, intersection, exclusive 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19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Watch the duplicate record (Melissa) closely.  This search doesn’t really turn up individual names as it did</a:t>
            </a:r>
            <a:r>
              <a:rPr lang="en-US" baseline="0" dirty="0" smtClean="0"/>
              <a:t> when this course was first developed.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32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SELECT queries</a:t>
            </a:r>
            <a:r>
              <a:rPr lang="en-US" baseline="0" dirty="0" smtClean="0"/>
              <a:t> will simply be SELECT *.  Bullet two: The second Melissa in google would be dropped.  Bullet three: City would be replaced with Residence in Bing.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26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Bullet 1: Interesting to see what happens when columns are NOT the same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99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Emphasis on SELECT * is deceiving</a:t>
            </a:r>
            <a:r>
              <a:rPr lang="en-US" baseline="0" dirty="0" smtClean="0"/>
              <a:t> (see CE 4 to get a sense of the method’s flexibility).  Note that Residence is from Google.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9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EXCEPT All often requires only one pass through the data.  Bullet two: Second</a:t>
            </a:r>
            <a:r>
              <a:rPr lang="en-US" baseline="0" dirty="0" smtClean="0"/>
              <a:t> Melissa is saved since it doesn’t have a match.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58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Bullet one: All occurrences in first table were kept.  Bullet two: First occurrence</a:t>
            </a:r>
            <a:r>
              <a:rPr lang="en-US" baseline="0" dirty="0" smtClean="0"/>
              <a:t> of Melissa was eliminated.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1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to EXCEPT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7DF1B-F1C0-417B-AAD5-1545B45CFB2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7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0CE9D-78E1-4F3F-8A15-DCB8E3574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91CFC-3030-4E21-8AD9-9FF7ECAAC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CC298-EAED-491F-B670-08FD063F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078C0-6188-4C4C-B2AF-A146E397B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2A40D-4E04-4FD4-80AE-ED67AC00B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013A0-AAE1-444B-910D-B676EA0E7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12BB5-AB3A-4755-A842-29CDD57D6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64BC3-A6BB-4B6A-844D-FA37A8C0A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39282-08C5-4997-9F94-94867C982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3C079-571F-4C8E-8301-FB5DB136E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C1028-F897-4178-9C04-14F4874F7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19E05-05A7-4D50-B6C3-936BE8A6A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B11C3-BB77-4F65-A755-13D49C39E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FE3D6-8F4C-4C0F-BFC8-BD67354C8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F66EC-5DFB-486B-A027-42936FE00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9F474A82-E940-4BF3-90C6-A4A93132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Chapter 4: Combining Tables Vertically using PROC SQL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91722-B43A-4849-AD4D-6FCDC4FFF15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172200"/>
            <a:ext cx="6781800" cy="457200"/>
          </a:xfrm>
        </p:spPr>
        <p:txBody>
          <a:bodyPr/>
          <a:lstStyle/>
          <a:p>
            <a:pPr algn="l">
              <a:defRPr/>
            </a:pPr>
            <a:r>
              <a:rPr lang="en-US" dirty="0">
                <a:solidFill>
                  <a:srgbClr val="FFFF00"/>
                </a:solidFill>
              </a:rPr>
              <a:t>© Spring 2012 Imelda Go, John Grego, Jennifer </a:t>
            </a:r>
            <a:r>
              <a:rPr lang="en-US" dirty="0" err="1">
                <a:solidFill>
                  <a:srgbClr val="FFFF00"/>
                </a:solidFill>
              </a:rPr>
              <a:t>Lasecki</a:t>
            </a:r>
            <a:r>
              <a:rPr lang="en-US" dirty="0">
                <a:solidFill>
                  <a:srgbClr val="FFFF00"/>
                </a:solidFill>
              </a:rPr>
              <a:t> and the University of South Carolina 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81C6B-D30B-4D2C-ADA1-DC238DE16A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6867" name="Content Placeholder 7" descr="Intersec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1315" r="-413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897291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Use the keyword ALL after EXCEPT so that duplicate rows in the first table that do not occur in the second table are not eliminated.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The second Melissa does not have a match.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Data is sorted</a:t>
            </a:r>
          </a:p>
        </p:txBody>
      </p:sp>
      <p:graphicFrame>
        <p:nvGraphicFramePr>
          <p:cNvPr id="29727" name="Group 31"/>
          <p:cNvGraphicFramePr>
            <a:graphicFrameLocks noGrp="1"/>
          </p:cNvGraphicFramePr>
          <p:nvPr>
            <p:ph sz="half" idx="2"/>
          </p:nvPr>
        </p:nvGraphicFramePr>
        <p:xfrm>
          <a:off x="4724400" y="3276600"/>
          <a:ext cx="4038600" cy="185737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Residence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Columbia, 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Washington, DC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Laura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Cambridge, 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Melissa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Los Angeles, 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F69A4-2F2E-4BCB-AF61-135FEE955CA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We would have different results if either John from SC, Laura from MA or John from DC were listed more than once.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Or….if Melissa from CA was not listed in the second table</a:t>
            </a:r>
          </a:p>
          <a:p>
            <a:pPr>
              <a:buFont typeface="Wingdings" charset="2"/>
              <a:buChar char="n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BE2D6-46E7-47D2-841F-898F182915B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  CORR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The keyword CORR displays only columns with the same name in both tables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Columns are selected first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Unique rows are then extracted from the first table that do not appear in the second table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This ordering may generate sparser output than expected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6091C-9FC2-4D78-B411-4AD99B8A8AE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 CORR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except corr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quit;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Laura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22ABE-1575-4261-AFEF-70F14EDC3B4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 CORR and ALL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If both keywords ALL and CORR are used with EXCEPT</a:t>
            </a:r>
          </a:p>
          <a:p>
            <a:pPr lvl="1">
              <a:buClrTx/>
              <a:defRPr/>
            </a:pPr>
            <a:r>
              <a:rPr lang="en-US" dirty="0" smtClean="0"/>
              <a:t>Unique and duplicate rows from the first table will be saved, unless they have matches in the second table</a:t>
            </a:r>
          </a:p>
          <a:p>
            <a:pPr lvl="1">
              <a:buClrTx/>
              <a:defRPr/>
            </a:pPr>
            <a:r>
              <a:rPr lang="en-US" dirty="0" smtClean="0"/>
              <a:t>Only columns with the same name in both tables will be displayed</a:t>
            </a:r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770B7-DC97-4C0D-9D2F-4840F0B0CAD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 CORR and ALL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All occurrences of John are retained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The unmatched duplicate occurrence of Melissa is retained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The unmatched occurrence of Laura is retained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Data is sorted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5DFEC8-0215-43FA-AEAA-B197621A848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</p:nvPr>
        </p:nvGraphicFramePr>
        <p:xfrm>
          <a:off x="5715000" y="1981200"/>
          <a:ext cx="2209800" cy="19050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Laura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Melissa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INTERSECT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Selects </a:t>
            </a:r>
            <a:r>
              <a:rPr lang="en-US" i="1" dirty="0" smtClean="0"/>
              <a:t>unique </a:t>
            </a:r>
            <a:r>
              <a:rPr lang="en-US" dirty="0" smtClean="0"/>
              <a:t>rows common to both tables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Column labels are ignored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intersect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quit;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45848-269E-45A3-82D0-C5AE22CF828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INTERSECT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81C6B-D30B-4D2C-ADA1-DC238DE16A7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6867" name="Content Placeholder 7" descr="Intersec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1315" r="-41315"/>
          <a:stretch>
            <a:fillRect/>
          </a:stretch>
        </p:blipFill>
        <p:spPr/>
      </p:pic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INTERSECT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Melissa only appears once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The second column is labeled based on the first data set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Data is sorted</a:t>
            </a:r>
          </a:p>
        </p:txBody>
      </p:sp>
      <p:graphicFrame>
        <p:nvGraphicFramePr>
          <p:cNvPr id="37919" name="Group 31"/>
          <p:cNvGraphicFramePr>
            <a:graphicFrameLocks noGrp="1"/>
          </p:cNvGraphicFramePr>
          <p:nvPr>
            <p:ph sz="half" idx="2"/>
          </p:nvPr>
        </p:nvGraphicFramePr>
        <p:xfrm>
          <a:off x="4724400" y="2514600"/>
          <a:ext cx="4038600" cy="185737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Residence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Joseph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London England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Napierville, 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Melissa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Los Angeles, 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Michael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Orlando, FL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78ACA-95BC-4E1D-B043-2D464B5F143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Set Operations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Combining Columns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Keywords (CORR and ALL)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Except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Intersect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Union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Outer Union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ECE51-6BA7-4536-AE31-4C3DA3E34E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INTERSECT ALL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7543800" cy="2895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smtClean="0">
                <a:latin typeface="Arial Unicode MS" pitchFamily="34" charset="-128"/>
                <a:ea typeface="ＭＳ Ｐゴシック" pitchFamily="34" charset="-128"/>
              </a:rPr>
              <a:t>Selects </a:t>
            </a:r>
            <a:r>
              <a:rPr lang="en-US" sz="2800" i="1" smtClean="0">
                <a:latin typeface="Arial Unicode MS" pitchFamily="34" charset="-128"/>
                <a:ea typeface="ＭＳ Ｐゴシック" pitchFamily="34" charset="-128"/>
              </a:rPr>
              <a:t>unique and duplicate </a:t>
            </a:r>
            <a:r>
              <a:rPr lang="en-US" sz="2800" smtClean="0">
                <a:latin typeface="Arial Unicode MS" pitchFamily="34" charset="-128"/>
                <a:ea typeface="ＭＳ Ｐゴシック" pitchFamily="34" charset="-128"/>
              </a:rPr>
              <a:t>rows common to both tables</a:t>
            </a:r>
          </a:p>
          <a:p>
            <a:pPr>
              <a:buFont typeface="Wingdings" pitchFamily="2" charset="2"/>
              <a:buChar char="§"/>
            </a:pPr>
            <a:r>
              <a:rPr lang="en-US" sz="2800" smtClean="0">
                <a:latin typeface="Arial Unicode MS" pitchFamily="34" charset="-128"/>
                <a:ea typeface="ＭＳ Ｐゴシック" pitchFamily="34" charset="-128"/>
              </a:rPr>
              <a:t>Column labels are ignored</a:t>
            </a:r>
          </a:p>
          <a:p>
            <a:pPr>
              <a:buFont typeface="Wingdings" pitchFamily="2" charset="2"/>
              <a:buChar char="§"/>
            </a:pPr>
            <a:r>
              <a:rPr lang="en-US" sz="2800" smtClean="0">
                <a:latin typeface="Arial Unicode MS" pitchFamily="34" charset="-128"/>
                <a:ea typeface="ＭＳ Ｐゴシック" pitchFamily="34" charset="-128"/>
              </a:rPr>
              <a:t>Data is sorted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D78715F-1759-46FF-91E3-0CCCA6C76239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20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INTERSECT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intersect all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quit;</a:t>
            </a:r>
          </a:p>
        </p:txBody>
      </p:sp>
      <p:graphicFrame>
        <p:nvGraphicFramePr>
          <p:cNvPr id="38947" name="Group 35"/>
          <p:cNvGraphicFramePr>
            <a:graphicFrameLocks noGrp="1"/>
          </p:cNvGraphicFramePr>
          <p:nvPr>
            <p:ph sz="half" idx="2"/>
          </p:nvPr>
        </p:nvGraphicFramePr>
        <p:xfrm>
          <a:off x="4724400" y="2362200"/>
          <a:ext cx="4038600" cy="185737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Residence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Joseph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London England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Napierville, 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Melissa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Los Angeles, 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Michael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Orlando, FL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0154A-2634-4CD8-BE73-E676BA4487B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INTERSECT CORR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Selects </a:t>
            </a:r>
            <a:r>
              <a:rPr lang="en-US" i="1" smtClean="0">
                <a:latin typeface="Arial Unicode MS" pitchFamily="34" charset="-128"/>
                <a:ea typeface="ＭＳ Ｐゴシック" pitchFamily="34" charset="-128"/>
              </a:rPr>
              <a:t>unique</a:t>
            </a: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 rows common to both tables for matching column names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intersect corr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quit;</a:t>
            </a:r>
          </a:p>
          <a:p>
            <a:pPr>
              <a:buFont typeface="Wingdings" pitchFamily="2" charset="2"/>
              <a:buNone/>
            </a:pPr>
            <a:endParaRPr 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  <p:graphicFrame>
        <p:nvGraphicFramePr>
          <p:cNvPr id="39956" name="Group 20"/>
          <p:cNvGraphicFramePr>
            <a:graphicFrameLocks noGrp="1"/>
          </p:cNvGraphicFramePr>
          <p:nvPr>
            <p:ph sz="half" idx="2"/>
          </p:nvPr>
        </p:nvGraphicFramePr>
        <p:xfrm>
          <a:off x="5486400" y="2514600"/>
          <a:ext cx="2209800" cy="1857375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Joseph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Melissa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Michael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FFFAA-A35F-4088-B8BA-A110D3C31F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INTERSECT CORR and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038600" cy="4495800"/>
          </a:xfrm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* from </a:t>
            </a:r>
            <a:r>
              <a:rPr lang="en-US" dirty="0" err="1" smtClean="0"/>
              <a:t>google</a:t>
            </a: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intersect all </a:t>
            </a:r>
            <a:r>
              <a:rPr lang="en-US" dirty="0" err="1" smtClean="0"/>
              <a:t>corr</a:t>
            </a: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* from </a:t>
            </a:r>
            <a:r>
              <a:rPr lang="en-US" dirty="0" err="1" smtClean="0"/>
              <a:t>bing</a:t>
            </a:r>
            <a:r>
              <a:rPr lang="en-US" dirty="0" smtClean="0"/>
              <a:t>; 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run; </a:t>
            </a:r>
          </a:p>
          <a:p>
            <a:pPr>
              <a:buClrTx/>
              <a:buFont typeface="Wingdings" charset="2"/>
              <a:buChar char="§"/>
              <a:defRPr/>
            </a:pPr>
            <a:r>
              <a:rPr lang="en-US" sz="2000" dirty="0" smtClean="0"/>
              <a:t>Unique and duplicate rows that appear in </a:t>
            </a:r>
            <a:r>
              <a:rPr lang="en-US" sz="2000" i="1" dirty="0" smtClean="0"/>
              <a:t>both</a:t>
            </a:r>
            <a:r>
              <a:rPr lang="en-US" sz="2000" dirty="0" smtClean="0"/>
              <a:t> tables will be saved</a:t>
            </a:r>
          </a:p>
          <a:p>
            <a:pPr>
              <a:buClrTx/>
              <a:buFont typeface="Wingdings" charset="2"/>
              <a:buChar char="§"/>
              <a:defRPr/>
            </a:pPr>
            <a:r>
              <a:rPr lang="en-US" sz="2000" dirty="0" smtClean="0"/>
              <a:t>Only columns with the same name in both tables will be displayed</a:t>
            </a:r>
          </a:p>
          <a:p>
            <a:pPr>
              <a:buFont typeface="Wingdings" charset="2"/>
              <a:buChar char="§"/>
              <a:defRPr/>
            </a:pPr>
            <a:endParaRPr lang="en-US" sz="2000" dirty="0" smtClean="0"/>
          </a:p>
          <a:p>
            <a:pPr>
              <a:buFont typeface="Wingdings" charset="2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F1382-AF54-4302-9B26-DA38A716D2F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562600" y="2971800"/>
          <a:ext cx="2209800" cy="1857375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Joseph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Melissa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Michael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Selects </a:t>
            </a:r>
            <a:r>
              <a:rPr lang="en-US" i="1" dirty="0" smtClean="0"/>
              <a:t>unique </a:t>
            </a:r>
            <a:r>
              <a:rPr lang="en-US" dirty="0" smtClean="0"/>
              <a:t>rows in either table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Column labels are ignored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Rows are sorted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union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quit;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DBA15-2307-4AD0-A86D-67B03007812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UNION</a:t>
            </a:r>
            <a:endParaRPr lang="en-US" dirty="0"/>
          </a:p>
        </p:txBody>
      </p:sp>
      <p:pic>
        <p:nvPicPr>
          <p:cNvPr id="43010" name="Content Placeholder 6" descr="Unio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1315" r="-41315"/>
          <a:stretch>
            <a:fillRect/>
          </a:stretch>
        </p:blipFill>
        <p:spPr/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059D3-BF62-4F96-A654-74A6444C5A3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4FF16-032E-49BD-9D29-D173C820518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38400" y="1600200"/>
          <a:ext cx="403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Residence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Columbia, SC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Washington, DC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Joseph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London,</a:t>
                      </a:r>
                      <a:r>
                        <a:rPr lang="en-US" baseline="0" dirty="0" smtClean="0"/>
                        <a:t> England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Cambridge,</a:t>
                      </a:r>
                      <a:r>
                        <a:rPr lang="en-US" baseline="0" dirty="0" smtClean="0"/>
                        <a:t> MA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Napierville</a:t>
                      </a:r>
                      <a:r>
                        <a:rPr lang="en-US" dirty="0" smtClean="0"/>
                        <a:t>, 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Melissa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 Angeles, 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Michael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Orlando, FL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Armenia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UNION and ALL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Selects </a:t>
            </a:r>
            <a:r>
              <a:rPr lang="en-US" i="1" dirty="0" smtClean="0"/>
              <a:t>all </a:t>
            </a:r>
            <a:r>
              <a:rPr lang="en-US" dirty="0" smtClean="0"/>
              <a:t>rows in either table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Column labels are ignored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Not sorted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union all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quit;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B8AE6-62E3-4720-8E30-D4B95B4E8EB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UNION and CORR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Selects all unique rows in either table based on matching column names</a:t>
            </a:r>
          </a:p>
          <a:p>
            <a:pPr>
              <a:buFont typeface="Wingdings" charset="2"/>
              <a:buChar char="§"/>
              <a:defRPr/>
            </a:pP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union corr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run;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1ED2F-BE4A-4B89-AAF3-5767A362501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UNION and CORR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025FEFB-21F1-410D-9F3B-08ABA61C7A86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29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  <p:graphicFrame>
        <p:nvGraphicFramePr>
          <p:cNvPr id="70693" name="Group 37"/>
          <p:cNvGraphicFramePr>
            <a:graphicFrameLocks noGrp="1"/>
          </p:cNvGraphicFramePr>
          <p:nvPr/>
        </p:nvGraphicFramePr>
        <p:xfrm>
          <a:off x="3581400" y="1676400"/>
          <a:ext cx="2019300" cy="2971800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Joseph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Laura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Melissa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Michael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VG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Sample Tables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charset="2"/>
              <a:buNone/>
              <a:defRPr/>
            </a:pPr>
            <a:r>
              <a:rPr lang="en-US" dirty="0" smtClean="0"/>
              <a:t>Google Grego</a:t>
            </a:r>
          </a:p>
          <a:p>
            <a:pPr>
              <a:buFont typeface="Wingdings" charset="2"/>
              <a:buNone/>
              <a:defRPr/>
            </a:pP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2"/>
          </p:nvPr>
        </p:nvGraphicFramePr>
        <p:xfrm>
          <a:off x="457200" y="2174875"/>
          <a:ext cx="403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Residence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Columbia, SC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Cambridge,</a:t>
                      </a:r>
                      <a:r>
                        <a:rPr lang="en-US" baseline="0" dirty="0" smtClean="0"/>
                        <a:t> MA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Melissa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 Angeles, 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Michael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Orlando, FL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Joseph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London,</a:t>
                      </a:r>
                      <a:r>
                        <a:rPr lang="en-US" baseline="0" dirty="0" smtClean="0"/>
                        <a:t> England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Melissa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 Angeles, 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Napierville</a:t>
                      </a:r>
                      <a:r>
                        <a:rPr lang="en-US" dirty="0" smtClean="0"/>
                        <a:t>, 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Washington, DC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>
              <a:buFont typeface="Wingdings" charset="2"/>
              <a:buNone/>
              <a:defRPr/>
            </a:pPr>
            <a:r>
              <a:rPr lang="en-US" dirty="0" smtClean="0"/>
              <a:t>Bing Grego</a:t>
            </a:r>
          </a:p>
          <a:p>
            <a:pPr>
              <a:buFont typeface="Wingdings" charset="2"/>
              <a:buNone/>
              <a:defRPr/>
            </a:pP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3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Napierville</a:t>
                      </a:r>
                      <a:r>
                        <a:rPr lang="en-US" dirty="0" smtClean="0"/>
                        <a:t>, 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Joseph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London,</a:t>
                      </a:r>
                      <a:r>
                        <a:rPr lang="en-US" baseline="0" dirty="0" smtClean="0"/>
                        <a:t> England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Michael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Orlando, FL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Melissa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 Angeles, 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Yerevan, Armenia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FEA11-C8FA-4B99-9890-D9E4D81598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UNION CORR and ALL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Tx/>
              <a:buFont typeface="Wingdings" charset="2"/>
              <a:buChar char="§"/>
              <a:defRPr/>
            </a:pPr>
            <a:r>
              <a:rPr lang="en-US" dirty="0" smtClean="0"/>
              <a:t>Unique and duplicate rows that appear </a:t>
            </a:r>
            <a:r>
              <a:rPr lang="en-US" smtClean="0"/>
              <a:t>in </a:t>
            </a:r>
            <a:r>
              <a:rPr lang="en-US" i="1" smtClean="0"/>
              <a:t>either</a:t>
            </a:r>
            <a:r>
              <a:rPr lang="en-US" smtClean="0"/>
              <a:t> table </a:t>
            </a:r>
            <a:r>
              <a:rPr lang="en-US" dirty="0" smtClean="0"/>
              <a:t>will be saved</a:t>
            </a:r>
          </a:p>
          <a:p>
            <a:pPr>
              <a:buClrTx/>
              <a:buFont typeface="Wingdings" charset="2"/>
              <a:buChar char="§"/>
              <a:defRPr/>
            </a:pPr>
            <a:r>
              <a:rPr lang="en-US" dirty="0" smtClean="0"/>
              <a:t>Only columns with the same name in both tables will be displayed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Output is unsorted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union all corr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quit;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C4BC3-5433-4562-BC97-24464729D33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OUTER UNION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Selects all rows in both tables, but does not overlay any of the information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Output will have r</a:t>
            </a:r>
            <a:r>
              <a:rPr lang="en-US" baseline="-25000" dirty="0" smtClean="0"/>
              <a:t>1</a:t>
            </a:r>
            <a:r>
              <a:rPr lang="en-US" dirty="0" smtClean="0"/>
              <a:t>+r</a:t>
            </a:r>
            <a:r>
              <a:rPr lang="en-US" baseline="-25000" dirty="0" smtClean="0"/>
              <a:t>2</a:t>
            </a:r>
            <a:r>
              <a:rPr lang="en-US" dirty="0" smtClean="0"/>
              <a:t> rows and c</a:t>
            </a:r>
            <a:r>
              <a:rPr lang="en-US" baseline="-25000" dirty="0" smtClean="0"/>
              <a:t>1</a:t>
            </a:r>
            <a:r>
              <a:rPr lang="en-US" dirty="0" smtClean="0"/>
              <a:t>+c</a:t>
            </a:r>
            <a:r>
              <a:rPr lang="en-US" baseline="-25000" dirty="0" smtClean="0"/>
              <a:t>2</a:t>
            </a:r>
            <a:r>
              <a:rPr lang="en-US" dirty="0" smtClean="0"/>
              <a:t> columns</a:t>
            </a:r>
          </a:p>
          <a:p>
            <a:pPr>
              <a:buFont typeface="Wingdings" charset="2"/>
              <a:buChar char="§"/>
              <a:defRPr/>
            </a:pP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* from </a:t>
            </a:r>
            <a:r>
              <a:rPr lang="en-US" dirty="0" err="1" smtClean="0"/>
              <a:t>google</a:t>
            </a: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outer union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* from </a:t>
            </a:r>
            <a:r>
              <a:rPr lang="en-US" dirty="0" err="1" smtClean="0"/>
              <a:t>bing</a:t>
            </a:r>
            <a:r>
              <a:rPr lang="en-US" dirty="0" smtClean="0"/>
              <a:t>; 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quit;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355C5-87F5-4BF6-BF5F-B9BF2AA83C8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OUTER UNION and CORR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Using CORR overlays columns with the same name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More useful than OUTER UNION, but still does not </a:t>
            </a:r>
            <a:r>
              <a:rPr lang="en-US" i="1" dirty="0" smtClean="0"/>
              <a:t>merge</a:t>
            </a:r>
            <a:r>
              <a:rPr lang="en-US" dirty="0" smtClean="0"/>
              <a:t> data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* from </a:t>
            </a:r>
            <a:r>
              <a:rPr lang="en-US" dirty="0" err="1" smtClean="0"/>
              <a:t>google</a:t>
            </a: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outer union </a:t>
            </a:r>
            <a:r>
              <a:rPr lang="en-US" dirty="0" err="1" smtClean="0"/>
              <a:t>corr</a:t>
            </a: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* from </a:t>
            </a:r>
            <a:r>
              <a:rPr lang="en-US" dirty="0" err="1" smtClean="0"/>
              <a:t>bing</a:t>
            </a:r>
            <a:r>
              <a:rPr lang="en-US" dirty="0" smtClean="0"/>
              <a:t>; 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quit;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3241A-E42A-4842-B822-854B46E4AC2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OUTER UNION with CORR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3D0A7-BFBA-494D-926C-6CA2BE70073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33600" y="1295400"/>
          <a:ext cx="5027221" cy="4764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455"/>
                <a:gridCol w="1702130"/>
                <a:gridCol w="1939636"/>
              </a:tblGrid>
              <a:tr h="2997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Residence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</a:tr>
              <a:tr h="2997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John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Columbia, SC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997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Laura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Cambridge,</a:t>
                      </a:r>
                      <a:r>
                        <a:rPr lang="en-US" sz="1400" baseline="0" dirty="0" smtClean="0"/>
                        <a:t> 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997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Melissa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Los Angeles, 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997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Michael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Orlando,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994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Joseph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London,</a:t>
                      </a:r>
                      <a:r>
                        <a:rPr lang="en-US" sz="1400" baseline="0" dirty="0" smtClean="0"/>
                        <a:t> England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997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Melissa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Los Angeles, 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997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Napierville</a:t>
                      </a:r>
                      <a:r>
                        <a:rPr lang="en-US" sz="1400" dirty="0" smtClean="0"/>
                        <a:t>, 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997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John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Washington, DC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54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Napierville</a:t>
                      </a:r>
                      <a:r>
                        <a:rPr lang="en-US" sz="1400" dirty="0" smtClean="0"/>
                        <a:t>, IL</a:t>
                      </a:r>
                      <a:endParaRPr lang="en-US" sz="1400" dirty="0"/>
                    </a:p>
                  </a:txBody>
                  <a:tcPr/>
                </a:tc>
              </a:tr>
              <a:tr h="3154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Joseph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London,</a:t>
                      </a:r>
                      <a:r>
                        <a:rPr lang="en-US" sz="1400" baseline="0" dirty="0" smtClean="0"/>
                        <a:t> England</a:t>
                      </a:r>
                      <a:endParaRPr lang="en-US" sz="1400" dirty="0"/>
                    </a:p>
                  </a:txBody>
                  <a:tcPr/>
                </a:tc>
              </a:tr>
              <a:tr h="3154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Melissa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Orlando, FL</a:t>
                      </a:r>
                      <a:endParaRPr lang="en-US" sz="1400" dirty="0"/>
                    </a:p>
                  </a:txBody>
                  <a:tcPr/>
                </a:tc>
              </a:tr>
              <a:tr h="34091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Michael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Los Angeles, CA</a:t>
                      </a:r>
                      <a:endParaRPr lang="en-US" sz="1400" dirty="0"/>
                    </a:p>
                  </a:txBody>
                  <a:tcPr/>
                </a:tc>
              </a:tr>
              <a:tr h="5397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Yerevan, Armenia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Combining Tables Vertically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Standard syntax: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;  select *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from </a:t>
            </a:r>
            <a:r>
              <a:rPr lang="en-US" dirty="0" err="1" smtClean="0"/>
              <a:t>google</a:t>
            </a: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(except/intersect/union/outer union)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(</a:t>
            </a:r>
            <a:r>
              <a:rPr lang="en-US" dirty="0" err="1" smtClean="0"/>
              <a:t>corr</a:t>
            </a:r>
            <a:r>
              <a:rPr lang="en-US" dirty="0" smtClean="0"/>
              <a:t>/all)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* from </a:t>
            </a:r>
            <a:r>
              <a:rPr lang="en-US" dirty="0" err="1" smtClean="0"/>
              <a:t>bing</a:t>
            </a:r>
            <a:r>
              <a:rPr lang="en-US" dirty="0" smtClean="0"/>
              <a:t>;</a:t>
            </a:r>
          </a:p>
          <a:p>
            <a:pPr>
              <a:buFont typeface="Wingdings" charset="2"/>
              <a:buNone/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2FF4C-D925-4890-9468-85F4368D77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Combining Tables Vertically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Multiple SELECT queries processed separately, then combined using set operator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Set operators select unique rows by default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Set operators overlay columns by default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31F38-A3AD-448F-9305-347F47B9FE5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Combining Tables Vertically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Sequential columns in each query should be the same type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For three or more queries, set operators are evaluated sequentially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Keywords ALL and CORR modify the set operators</a:t>
            </a:r>
          </a:p>
          <a:p>
            <a:pPr>
              <a:buFont typeface="Wingdings" charset="2"/>
              <a:buChar char="n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64EA4-33E6-4B93-8B77-D5659EC510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Selects unique rows from first table that do not occur in the second table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Columns are simply overlaid (even if names are different)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Columns inherit names from the first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C0E76-8C30-4C59-873A-D1721A5D303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except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quit;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Residence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Columbia, SC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Washington, DC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Cambridge, MA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BDD69-A4A0-4A51-AAF8-876DFAE261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In first sweep, the second occurrence of Melissa in </a:t>
            </a:r>
            <a:r>
              <a:rPr lang="en-US" dirty="0" err="1" smtClean="0"/>
              <a:t>google</a:t>
            </a:r>
            <a:r>
              <a:rPr lang="en-US" dirty="0" smtClean="0"/>
              <a:t> would be removed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In second sweep, Mark, Joseph, Michael, and the first occurrence of Melissa would be removed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The second column is called Residence rather than City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Data is sorted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D8087-D917-419A-A122-E9C81CE004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27745</TotalTime>
  <Words>1414</Words>
  <Application>Microsoft Office PowerPoint</Application>
  <PresentationFormat>On-screen Show (4:3)</PresentationFormat>
  <Paragraphs>375</Paragraphs>
  <Slides>33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 Unicode MS</vt:lpstr>
      <vt:lpstr>ＭＳ Ｐゴシック</vt:lpstr>
      <vt:lpstr>Arial</vt:lpstr>
      <vt:lpstr>Arial Black</vt:lpstr>
      <vt:lpstr>Tahoma</vt:lpstr>
      <vt:lpstr>Times New Roman</vt:lpstr>
      <vt:lpstr>Wingdings</vt:lpstr>
      <vt:lpstr>Theme1</vt:lpstr>
      <vt:lpstr>Chapter 4: Combining Tables Vertically using PROC SQL</vt:lpstr>
      <vt:lpstr>Outline</vt:lpstr>
      <vt:lpstr>Sample Tables</vt:lpstr>
      <vt:lpstr>Combining Tables Vertically</vt:lpstr>
      <vt:lpstr>Combining Tables Vertically</vt:lpstr>
      <vt:lpstr>Combining Tables Vertically</vt:lpstr>
      <vt:lpstr>EXCEPT</vt:lpstr>
      <vt:lpstr>EXCEPT</vt:lpstr>
      <vt:lpstr>EXCEPT</vt:lpstr>
      <vt:lpstr>EXCEPT</vt:lpstr>
      <vt:lpstr>EXCEPT ALL</vt:lpstr>
      <vt:lpstr>EXCEPT ALL</vt:lpstr>
      <vt:lpstr>EXCEPT  CORR</vt:lpstr>
      <vt:lpstr>EXCEPT CORR</vt:lpstr>
      <vt:lpstr>EXCEPT CORR and ALL </vt:lpstr>
      <vt:lpstr>EXCEPT CORR and ALL </vt:lpstr>
      <vt:lpstr>INTERSECT</vt:lpstr>
      <vt:lpstr>INTERSECT</vt:lpstr>
      <vt:lpstr>INTERSECT</vt:lpstr>
      <vt:lpstr>INTERSECT ALL</vt:lpstr>
      <vt:lpstr>INTERSECT ALL</vt:lpstr>
      <vt:lpstr>INTERSECT CORR</vt:lpstr>
      <vt:lpstr>INTERSECT CORR and ALL</vt:lpstr>
      <vt:lpstr>UNION</vt:lpstr>
      <vt:lpstr>UNION</vt:lpstr>
      <vt:lpstr>UNION</vt:lpstr>
      <vt:lpstr>UNION and ALL</vt:lpstr>
      <vt:lpstr>UNION and CORR</vt:lpstr>
      <vt:lpstr>UNION and CORR</vt:lpstr>
      <vt:lpstr>UNION CORR and ALL</vt:lpstr>
      <vt:lpstr>OUTER UNION</vt:lpstr>
      <vt:lpstr>OUTER UNION and CORR</vt:lpstr>
      <vt:lpstr>OUTER UNION with CORR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 John</cp:lastModifiedBy>
  <cp:revision>193</cp:revision>
  <cp:lastPrinted>2012-01-23T13:53:21Z</cp:lastPrinted>
  <dcterms:created xsi:type="dcterms:W3CDTF">2012-01-26T15:42:09Z</dcterms:created>
  <dcterms:modified xsi:type="dcterms:W3CDTF">2017-01-27T17:13:24Z</dcterms:modified>
</cp:coreProperties>
</file>