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71" r:id="rId9"/>
    <p:sldId id="261" r:id="rId10"/>
    <p:sldId id="267" r:id="rId11"/>
    <p:sldId id="268" r:id="rId12"/>
    <p:sldId id="270" r:id="rId13"/>
    <p:sldId id="272" r:id="rId14"/>
    <p:sldId id="262" r:id="rId15"/>
    <p:sldId id="263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5" d="100"/>
          <a:sy n="65" d="100"/>
        </p:scale>
        <p:origin x="7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938A15F-DD20-4A92-8D18-C7082E055D0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C7-CCBB-4E96-A745-0399CDBCC1B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39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A15F-DD20-4A92-8D18-C7082E055D0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C7-CCBB-4E96-A745-0399CDBCC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5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A15F-DD20-4A92-8D18-C7082E055D0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C7-CCBB-4E96-A745-0399CDBCC1B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423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A15F-DD20-4A92-8D18-C7082E055D0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C7-CCBB-4E96-A745-0399CDBCC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8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A15F-DD20-4A92-8D18-C7082E055D0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C7-CCBB-4E96-A745-0399CDBCC1B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47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A15F-DD20-4A92-8D18-C7082E055D0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C7-CCBB-4E96-A745-0399CDBCC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61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A15F-DD20-4A92-8D18-C7082E055D0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C7-CCBB-4E96-A745-0399CDBCC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7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A15F-DD20-4A92-8D18-C7082E055D0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C7-CCBB-4E96-A745-0399CDBCC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4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A15F-DD20-4A92-8D18-C7082E055D0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C7-CCBB-4E96-A745-0399CDBCC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A15F-DD20-4A92-8D18-C7082E055D0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C7-CCBB-4E96-A745-0399CDBCC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8A15F-DD20-4A92-8D18-C7082E055D0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D4C7-CCBB-4E96-A745-0399CDBCC1B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73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938A15F-DD20-4A92-8D18-C7082E055D08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944D4C7-CCBB-4E96-A745-0399CDBCC1B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26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E018B-CF0C-4E45-87FE-0BB41C758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Improved grey prediction models for the trans‐pacific air passenger market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26AE48-768E-48EA-81DE-E3CB41FC75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Chaug</a:t>
            </a:r>
            <a:r>
              <a:rPr lang="en-US" dirty="0"/>
              <a:t>‐Ing Hsu &amp; </a:t>
            </a:r>
            <a:r>
              <a:rPr lang="en-US" dirty="0" err="1"/>
              <a:t>Yuh‐Horng</a:t>
            </a:r>
            <a:r>
              <a:rPr lang="en-US" dirty="0"/>
              <a:t> Wen (1998)</a:t>
            </a:r>
          </a:p>
          <a:p>
            <a:r>
              <a:rPr lang="en-US" dirty="0"/>
              <a:t>Transportation Planning and Technology</a:t>
            </a:r>
          </a:p>
        </p:txBody>
      </p:sp>
    </p:spTree>
    <p:extLst>
      <p:ext uri="{BB962C8B-B14F-4D97-AF65-F5344CB8AC3E}">
        <p14:creationId xmlns:p14="http://schemas.microsoft.com/office/powerpoint/2010/main" val="220034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A11B3-815F-412F-8299-032095EAA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52D8-4A88-412D-B6FC-B1793B9CF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model is constructed using a first order differential equation:</a:t>
            </a:r>
          </a:p>
          <a:p>
            <a:pPr marL="0" indent="0">
              <a:buNone/>
            </a:pPr>
            <a:r>
              <a:rPr lang="en-US" dirty="0"/>
              <a:t>                                         </a:t>
            </a:r>
            <a:r>
              <a:rPr lang="en-US" sz="1800" dirty="0"/>
              <a:t>The difference equations vary with time rather than being general  </a:t>
            </a:r>
            <a:endParaRPr lang="en-US" dirty="0"/>
          </a:p>
          <a:p>
            <a:r>
              <a:rPr lang="en-US" dirty="0"/>
              <a:t>Using the Least Squares Method we plug in:</a:t>
            </a:r>
          </a:p>
          <a:p>
            <a:r>
              <a:rPr lang="en-US" dirty="0"/>
              <a:t>Where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944A5A-EA49-4100-9B5A-0A0CDAE5C1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84" y="2658209"/>
            <a:ext cx="2378347" cy="6326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51526E-80FD-4F4C-ADFA-BE40BA77A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765" y="3169584"/>
            <a:ext cx="4029229" cy="7538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56805C-B3BA-460D-8391-F1C7EA03A0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946" y="3688417"/>
            <a:ext cx="3516048" cy="6811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BCFE24-1086-4BEB-9A35-A1B2106B77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6445" y="4066495"/>
            <a:ext cx="3974336" cy="24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5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A3AE4-B0F1-4411-A926-AB31F38EB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EAF28-4679-4054-9D73-9FB0B06CA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Plugging in we get our fitted values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Where: </a:t>
            </a:r>
          </a:p>
          <a:p>
            <a:r>
              <a:rPr lang="en-US" dirty="0"/>
              <a:t>Finally, applying the inverse accumulated generating function we get: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E13E79-B7DB-428A-80B0-55C106E0F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89" y="4726948"/>
            <a:ext cx="10475666" cy="1065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B945A6-4AEB-4752-A139-2039D72F3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89" y="2830748"/>
            <a:ext cx="5206711" cy="775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05732E-24A7-44E2-8BA9-F23361B8B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794" y="3639274"/>
            <a:ext cx="2537012" cy="59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66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01CCB-A71C-4D37-A152-56D195E78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B52A2-690A-428C-BB50-348182A15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Fitted values:</a:t>
            </a:r>
          </a:p>
          <a:p>
            <a:r>
              <a:rPr lang="en-US" dirty="0"/>
              <a:t>Forecast values:</a:t>
            </a:r>
          </a:p>
          <a:p>
            <a:r>
              <a:rPr lang="en-US" dirty="0"/>
              <a:t>  Final Model: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forecast values are:</a:t>
            </a:r>
          </a:p>
          <a:p>
            <a:pPr lvl="1"/>
            <a:r>
              <a:rPr lang="en-US" dirty="0"/>
              <a:t>1974 (k=2), 1975 (k=3), ….</a:t>
            </a:r>
          </a:p>
          <a:p>
            <a:r>
              <a:rPr lang="en-US" dirty="0"/>
              <a:t>The original value is:</a:t>
            </a:r>
          </a:p>
          <a:p>
            <a:pPr lvl="1"/>
            <a:r>
              <a:rPr lang="en-US" dirty="0"/>
              <a:t>Year = 1974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6CE882-B30C-459F-9B10-59F930772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989" y="2289038"/>
            <a:ext cx="3490938" cy="383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142040-9EEC-4FA1-8117-BE7AAD369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951" y="2802078"/>
            <a:ext cx="4007454" cy="5048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CAD13F-4075-4E4F-A717-4F3BB01E5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984" y="3288195"/>
            <a:ext cx="8657321" cy="9544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D5D3E3-141A-46CC-A8CD-0714929F82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2972" y="4735230"/>
            <a:ext cx="3532705" cy="409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051D40-F8C5-43DA-8A01-9A82B4E4BC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4004" y="5539846"/>
            <a:ext cx="836647" cy="37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249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3F7C8-167D-4388-B4EC-8E4B77710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23DFC-F0B9-4F3D-AE90-88F8A4914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Updating the model using Markov Chains</a:t>
            </a:r>
          </a:p>
          <a:p>
            <a:r>
              <a:rPr lang="en-US" dirty="0"/>
              <a:t>Similar techniques are used to create the model for residuals</a:t>
            </a:r>
          </a:p>
          <a:p>
            <a:pPr lvl="1"/>
            <a:r>
              <a:rPr lang="en-US" dirty="0"/>
              <a:t>AGO- accumulated generating function is created</a:t>
            </a:r>
          </a:p>
          <a:p>
            <a:pPr lvl="1"/>
            <a:r>
              <a:rPr lang="en-US" dirty="0"/>
              <a:t>Difference equations are calculated</a:t>
            </a:r>
          </a:p>
          <a:p>
            <a:pPr lvl="1"/>
            <a:r>
              <a:rPr lang="en-US" dirty="0"/>
              <a:t>Model is created using the values of k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Improved model: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F97B81-8E9E-4222-9ED0-4B2494860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28" y="4029113"/>
            <a:ext cx="6096000" cy="878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EA39C3-5A8F-42E6-B760-99FFB46AF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423" y="5008438"/>
            <a:ext cx="6743089" cy="154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01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C400-6CA0-4113-B35E-9244B5637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7081" y="18255"/>
            <a:ext cx="10515600" cy="1325563"/>
          </a:xfrm>
        </p:spPr>
        <p:txBody>
          <a:bodyPr/>
          <a:lstStyle/>
          <a:p>
            <a:r>
              <a:rPr lang="en-US" dirty="0"/>
              <a:t>Data Analysis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613EDE-7266-4BC6-8B74-FC21716DC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55537-9E62-4F82-848A-6FE609DF6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229" y="-303170"/>
            <a:ext cx="5492771" cy="4300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FE5350-AE65-4C57-B997-2A178671C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3163"/>
            <a:ext cx="6996700" cy="523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67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B632D-64F0-40E8-8D56-4622A383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2DCAF-6FF9-4AB9-9147-7D82E5193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053"/>
            <a:ext cx="10515600" cy="4758910"/>
          </a:xfrm>
        </p:spPr>
        <p:txBody>
          <a:bodyPr>
            <a:normAutofit/>
          </a:bodyPr>
          <a:lstStyle/>
          <a:p>
            <a:r>
              <a:rPr lang="en-US" dirty="0"/>
              <a:t>The model created in this paper is more precise than the current existing models</a:t>
            </a:r>
          </a:p>
          <a:p>
            <a:pPr lvl="1"/>
            <a:r>
              <a:rPr lang="en-US" dirty="0"/>
              <a:t>Adding the residuals to the grey model increases accuracy</a:t>
            </a:r>
          </a:p>
          <a:p>
            <a:r>
              <a:rPr lang="en-US" dirty="0"/>
              <a:t>The model created is not suitable for use overtime due to problems with convergence</a:t>
            </a:r>
          </a:p>
          <a:p>
            <a:pPr lvl="1"/>
            <a:r>
              <a:rPr lang="en-US" dirty="0"/>
              <a:t>It can continually be updated with new data</a:t>
            </a:r>
          </a:p>
          <a:p>
            <a:r>
              <a:rPr lang="en-US" dirty="0"/>
              <a:t>Models were compared with Boeing 1995 forecasts for predictive accuracy</a:t>
            </a:r>
          </a:p>
          <a:p>
            <a:r>
              <a:rPr lang="en-US" dirty="0"/>
              <a:t>Airline traffic in the trans-Pacific market was expected to increase by 11% annually through 2000</a:t>
            </a:r>
          </a:p>
          <a:p>
            <a:pPr lvl="1"/>
            <a:r>
              <a:rPr lang="en-US" dirty="0"/>
              <a:t>China was expected to be higher at 12%</a:t>
            </a:r>
          </a:p>
          <a:p>
            <a:r>
              <a:rPr lang="en-US" dirty="0"/>
              <a:t>Further analysis of specific country pairs can be conducted</a:t>
            </a:r>
          </a:p>
        </p:txBody>
      </p:sp>
    </p:spTree>
    <p:extLst>
      <p:ext uri="{BB962C8B-B14F-4D97-AF65-F5344CB8AC3E}">
        <p14:creationId xmlns:p14="http://schemas.microsoft.com/office/powerpoint/2010/main" val="513472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CB6C0-E6A8-453E-82C5-932E5D8FE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19470" y="4098909"/>
            <a:ext cx="3419628" cy="23876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CEC8A-021F-4BD5-89D4-EBCAB909C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294" y="5425947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34112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F82C8-CDCE-469D-994B-CB4399BE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EC9EA-F3D2-4B23-8FFF-971F9DC06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322" y="2249424"/>
            <a:ext cx="9720073" cy="4023360"/>
          </a:xfrm>
        </p:spPr>
        <p:txBody>
          <a:bodyPr/>
          <a:lstStyle/>
          <a:p>
            <a:r>
              <a:rPr lang="en-US" sz="2800" dirty="0"/>
              <a:t>Boeing Intern</a:t>
            </a:r>
          </a:p>
          <a:p>
            <a:pPr lvl="1"/>
            <a:r>
              <a:rPr lang="en-US" sz="2400" dirty="0"/>
              <a:t>787 Finance Operations (summer 2018)</a:t>
            </a:r>
          </a:p>
          <a:p>
            <a:pPr lvl="2"/>
            <a:r>
              <a:rPr lang="en-US" sz="1800" dirty="0"/>
              <a:t>Forecasting production costs and completion dates</a:t>
            </a:r>
          </a:p>
          <a:p>
            <a:pPr lvl="2"/>
            <a:r>
              <a:rPr lang="en-US" sz="1800" dirty="0"/>
              <a:t>Short term, day-to-day cost reduction</a:t>
            </a:r>
          </a:p>
          <a:p>
            <a:pPr lvl="1"/>
            <a:r>
              <a:rPr lang="en-US" sz="2400" dirty="0"/>
              <a:t>Engineering Mathematics group (summer 2019)</a:t>
            </a:r>
          </a:p>
          <a:p>
            <a:pPr lvl="2"/>
            <a:r>
              <a:rPr lang="en-US" sz="1800" dirty="0"/>
              <a:t>Statistical consulting among Boeing subsidiaries</a:t>
            </a:r>
          </a:p>
          <a:p>
            <a:pPr lvl="2"/>
            <a:r>
              <a:rPr lang="en-US" sz="1800" dirty="0"/>
              <a:t>Join team after graduation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Boeing Charleston">
            <a:extLst>
              <a:ext uri="{FF2B5EF4-FFF2-40B4-BE49-F238E27FC236}">
                <a16:creationId xmlns:a16="http://schemas.microsoft.com/office/drawing/2014/main" id="{365C066E-A08E-4445-B761-D1DA4DB9D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878" y="219075"/>
            <a:ext cx="571500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08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A93D2-54EB-44AE-BE54-AE9C7BF01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26BA4-0800-4805-AAA3-574982E0A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paper is from 1998</a:t>
            </a:r>
          </a:p>
          <a:p>
            <a:pPr lvl="1"/>
            <a:r>
              <a:rPr lang="en-US" dirty="0"/>
              <a:t>Air traffic in the region has grown since then, this unique model continues to be relevant</a:t>
            </a:r>
          </a:p>
          <a:p>
            <a:r>
              <a:rPr lang="en-US" dirty="0"/>
              <a:t>Economic growth of Asian-Pacific countries has increased the amount of air traffic to the region</a:t>
            </a:r>
          </a:p>
          <a:p>
            <a:r>
              <a:rPr lang="en-US" dirty="0"/>
              <a:t>A model is needed to better predict the amount of air travel passengers to the region</a:t>
            </a:r>
          </a:p>
          <a:p>
            <a:r>
              <a:rPr lang="en-US" dirty="0"/>
              <a:t>Many different uses and needs for forecasting in the commercial airline industry</a:t>
            </a:r>
          </a:p>
          <a:p>
            <a:pPr lvl="1"/>
            <a:r>
              <a:rPr lang="en-US" dirty="0"/>
              <a:t>Short-term: daily operations</a:t>
            </a:r>
          </a:p>
          <a:p>
            <a:pPr lvl="1"/>
            <a:r>
              <a:rPr lang="en-US" dirty="0"/>
              <a:t>Medium-term: market planning </a:t>
            </a:r>
          </a:p>
          <a:p>
            <a:pPr lvl="1"/>
            <a:r>
              <a:rPr lang="en-US" dirty="0"/>
              <a:t>Long-term: route and fleet planning</a:t>
            </a:r>
          </a:p>
        </p:txBody>
      </p:sp>
    </p:spTree>
    <p:extLst>
      <p:ext uri="{BB962C8B-B14F-4D97-AF65-F5344CB8AC3E}">
        <p14:creationId xmlns:p14="http://schemas.microsoft.com/office/powerpoint/2010/main" val="328342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B4C2A-20EB-48D8-8E65-4E659C6FE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C8500-32BC-42B9-988F-398CD7CAA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Models before this paper use:</a:t>
            </a:r>
          </a:p>
          <a:p>
            <a:pPr lvl="1"/>
            <a:r>
              <a:rPr lang="en-US" dirty="0"/>
              <a:t>Time series</a:t>
            </a:r>
          </a:p>
          <a:p>
            <a:pPr lvl="1"/>
            <a:r>
              <a:rPr lang="en-US" dirty="0"/>
              <a:t>Causal Methods e.g. regression and econometric techniques</a:t>
            </a:r>
          </a:p>
          <a:p>
            <a:r>
              <a:rPr lang="en-US" dirty="0"/>
              <a:t>This paper will attempt to use Grey Theory to create a prediction model for international air traffic.</a:t>
            </a:r>
          </a:p>
          <a:p>
            <a:pPr lvl="1"/>
            <a:r>
              <a:rPr lang="en-US" dirty="0"/>
              <a:t>Introduce ideas for residual modification residual Markov-chain sign estimation to increase accuracy of the model</a:t>
            </a:r>
          </a:p>
          <a:p>
            <a:pPr lvl="1"/>
            <a:r>
              <a:rPr lang="en-US" dirty="0"/>
              <a:t>Compared to multiple regression models and autoregressive integrated moving-average models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87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C1DD9-A46A-45AD-A5F1-B18F3F35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Grey Theory: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70684-1CD1-4049-9177-979436EB0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Grey System- a system in which part of the information is known and part is unknown. This uncertainty forms a “grey area”</a:t>
            </a:r>
          </a:p>
          <a:p>
            <a:r>
              <a:rPr lang="en-US" dirty="0"/>
              <a:t>Developed by Deng (Huazhong University of Science and Technology) in 1982</a:t>
            </a:r>
          </a:p>
          <a:p>
            <a:r>
              <a:rPr lang="en-US" dirty="0"/>
              <a:t>Much of the literature is in Chinese due to its origin</a:t>
            </a:r>
          </a:p>
          <a:p>
            <a:r>
              <a:rPr lang="en-US" dirty="0"/>
              <a:t>Multidisciplinary and generic</a:t>
            </a:r>
          </a:p>
          <a:p>
            <a:pPr lvl="1"/>
            <a:r>
              <a:rPr lang="en-US" dirty="0"/>
              <a:t>Deals with systems that have lacking or poor information</a:t>
            </a:r>
          </a:p>
          <a:p>
            <a:pPr lvl="1"/>
            <a:r>
              <a:rPr lang="en-US" dirty="0"/>
              <a:t>Many fields and applications including:</a:t>
            </a:r>
          </a:p>
          <a:p>
            <a:pPr lvl="2"/>
            <a:r>
              <a:rPr lang="en-US" dirty="0"/>
              <a:t>Systems analysis, data processing, prediction, modelling</a:t>
            </a:r>
          </a:p>
          <a:p>
            <a:r>
              <a:rPr lang="en-US" dirty="0"/>
              <a:t>Accumulated generating operation (AGO)- one of the most important characteristics of grey theory, </a:t>
            </a:r>
          </a:p>
          <a:p>
            <a:pPr lvl="1"/>
            <a:r>
              <a:rPr lang="en-US" dirty="0"/>
              <a:t>Main purpose is to reduce the randomness of data.</a:t>
            </a:r>
          </a:p>
          <a:p>
            <a:pPr lvl="1"/>
            <a:r>
              <a:rPr lang="en-US" dirty="0"/>
              <a:t>Well fitted to exponential distributions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92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720F8-2BC5-415D-A48D-448A36450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Grey Theory: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2D42B-5AA0-4C52-AC40-5BFD026BD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Grey Forecasting Model GM(1,1) is a time-series prediction model encompassing a group of differential equations adapted for parameter variance</a:t>
            </a:r>
          </a:p>
          <a:p>
            <a:r>
              <a:rPr lang="en-US" dirty="0"/>
              <a:t>data must be taken at equal intervals and in consecutive order without bypassing any data </a:t>
            </a:r>
          </a:p>
          <a:p>
            <a:r>
              <a:rPr lang="en-US" dirty="0"/>
              <a:t>Assumptions of statistical distribution of the data are not necessary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1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C6E9D-30A8-4DC6-8F5D-E9586696F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Data/ Design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12E4-AB6B-423A-BA47-9B1DC2FA3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is defined as all passengers travelling on scheduled and charter flights between the United States and most countries in Asia.</a:t>
            </a:r>
          </a:p>
          <a:p>
            <a:r>
              <a:rPr lang="en-US" dirty="0"/>
              <a:t>The growth of airline traffic in Asia parallels the growing importance of the area in political, social, and economic sectors</a:t>
            </a:r>
          </a:p>
          <a:p>
            <a:pPr lvl="1"/>
            <a:r>
              <a:rPr lang="en-US" dirty="0"/>
              <a:t>The number of observations is small, growth has occurred in years close to the article</a:t>
            </a:r>
          </a:p>
          <a:p>
            <a:pPr lvl="1"/>
            <a:r>
              <a:rPr lang="en-US" dirty="0"/>
              <a:t>It is difficult to collect enough data to use traditional statistical methods</a:t>
            </a:r>
          </a:p>
          <a:p>
            <a:pPr lvl="1"/>
            <a:r>
              <a:rPr lang="en-US" dirty="0"/>
              <a:t>Grey theory is used because of the sparseness of the data</a:t>
            </a:r>
          </a:p>
          <a:p>
            <a:r>
              <a:rPr lang="en-US" dirty="0"/>
              <a:t>data must be taken at equal intervals and in consecutive order without bypassing any data </a:t>
            </a:r>
          </a:p>
        </p:txBody>
      </p:sp>
    </p:spTree>
    <p:extLst>
      <p:ext uri="{BB962C8B-B14F-4D97-AF65-F5344CB8AC3E}">
        <p14:creationId xmlns:p14="http://schemas.microsoft.com/office/powerpoint/2010/main" val="2938641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A05F0-2577-4BE2-989E-7A8BF1B3A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Data/Design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BC633-B676-40DF-9AF7-8AF006333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1974-1993 data</a:t>
            </a:r>
          </a:p>
          <a:p>
            <a:pPr lvl="1"/>
            <a:r>
              <a:rPr lang="en-US" dirty="0"/>
              <a:t>1974: k=1, 1993: k=20</a:t>
            </a:r>
          </a:p>
          <a:p>
            <a:r>
              <a:rPr lang="en-US" dirty="0"/>
              <a:t>Reported by Boeing in 1993</a:t>
            </a:r>
          </a:p>
          <a:p>
            <a:r>
              <a:rPr lang="en-US" dirty="0"/>
              <a:t>18 of the 20 observations are used for model fitting</a:t>
            </a:r>
          </a:p>
          <a:p>
            <a:pPr lvl="1"/>
            <a:r>
              <a:rPr lang="en-US" dirty="0"/>
              <a:t>Remaining 2 used for post-sample result comparisons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09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A11B3-815F-412F-8299-032095EAA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52D8-4A88-412D-B6FC-B1793B9CF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37C3C-D13C-4B69-BAC7-2936ECE95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9277"/>
            <a:ext cx="9657433" cy="523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237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114</TotalTime>
  <Words>745</Words>
  <Application>Microsoft Office PowerPoint</Application>
  <PresentationFormat>Widescreen</PresentationFormat>
  <Paragraphs>102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Tw Cen MT</vt:lpstr>
      <vt:lpstr>Tw Cen MT Condensed</vt:lpstr>
      <vt:lpstr>Wingdings 3</vt:lpstr>
      <vt:lpstr>Integral</vt:lpstr>
      <vt:lpstr>Improved grey prediction models for the trans‐pacific air passenger market</vt:lpstr>
      <vt:lpstr>My Background</vt:lpstr>
      <vt:lpstr>Introduction</vt:lpstr>
      <vt:lpstr>Introduction</vt:lpstr>
      <vt:lpstr>Grey Theory: Background</vt:lpstr>
      <vt:lpstr>Grey Theory: Background</vt:lpstr>
      <vt:lpstr>Data/ Design Choices</vt:lpstr>
      <vt:lpstr>Data/Design Choices</vt:lpstr>
      <vt:lpstr>Statistical Models</vt:lpstr>
      <vt:lpstr>Statistical Models</vt:lpstr>
      <vt:lpstr>Statistical Models</vt:lpstr>
      <vt:lpstr>Statistical Models</vt:lpstr>
      <vt:lpstr>Statistical Models</vt:lpstr>
      <vt:lpstr>Data Analysis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Improved grey prediction models for the trans‐pacific air passenger market</dc:title>
  <dc:creator>Caroline Kerfonta</dc:creator>
  <cp:lastModifiedBy>Caroline Kerfonta</cp:lastModifiedBy>
  <cp:revision>29</cp:revision>
  <dcterms:created xsi:type="dcterms:W3CDTF">2019-04-23T23:01:51Z</dcterms:created>
  <dcterms:modified xsi:type="dcterms:W3CDTF">2019-04-24T15:40:28Z</dcterms:modified>
</cp:coreProperties>
</file>