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9" r:id="rId4"/>
    <p:sldId id="260" r:id="rId5"/>
    <p:sldId id="288" r:id="rId6"/>
    <p:sldId id="380" r:id="rId7"/>
    <p:sldId id="382" r:id="rId8"/>
    <p:sldId id="383" r:id="rId9"/>
    <p:sldId id="384" r:id="rId10"/>
    <p:sldId id="386" r:id="rId11"/>
    <p:sldId id="317" r:id="rId12"/>
    <p:sldId id="385" r:id="rId13"/>
    <p:sldId id="387" r:id="rId14"/>
    <p:sldId id="376"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5" autoAdjust="0"/>
    <p:restoredTop sz="94660"/>
  </p:normalViewPr>
  <p:slideViewPr>
    <p:cSldViewPr snapToGrid="0">
      <p:cViewPr varScale="1">
        <p:scale>
          <a:sx n="66" d="100"/>
          <a:sy n="66" d="100"/>
        </p:scale>
        <p:origin x="694" y="3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3EF1656-4CCB-4F07-AA59-AE0DFD866EB0}" type="datetimeFigureOut">
              <a:rPr lang="en-US" smtClean="0"/>
              <a:pPr/>
              <a:t>4/18/2019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CA692C3-DA31-4475-B48F-8B4BD216EF04}" type="slidenum">
              <a:rPr lang="en-US" smtClean="0"/>
              <a:pPr/>
              <a:t>‹#›</a:t>
            </a:fld>
            <a:endParaRPr lang="en-US"/>
          </a:p>
        </p:txBody>
      </p:sp>
    </p:spTree>
    <p:extLst>
      <p:ext uri="{BB962C8B-B14F-4D97-AF65-F5344CB8AC3E}">
        <p14:creationId xmlns:p14="http://schemas.microsoft.com/office/powerpoint/2010/main" val="19848351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1504634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332704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654157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358012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357831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38753802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10705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304104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156123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E020D0-D1F3-41F0-B9AB-EFA336227E43}" type="datetimeFigureOut">
              <a:rPr lang="en-US" smtClean="0"/>
              <a:pPr/>
              <a:t>4/18/2019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36921449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4E020D0-D1F3-41F0-B9AB-EFA336227E43}"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1777435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4E020D0-D1F3-41F0-B9AB-EFA336227E43}" type="datetimeFigureOut">
              <a:rPr lang="en-US" smtClean="0"/>
              <a:pPr/>
              <a:t>4/18/2019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2672632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4E020D0-D1F3-41F0-B9AB-EFA336227E43}" type="datetimeFigureOut">
              <a:rPr lang="en-US" smtClean="0"/>
              <a:pPr/>
              <a:t>4/18/2019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35524739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E020D0-D1F3-41F0-B9AB-EFA336227E43}" type="datetimeFigureOut">
              <a:rPr lang="en-US" smtClean="0"/>
              <a:pPr/>
              <a:t>4/18/2019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20886123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020D0-D1F3-41F0-B9AB-EFA336227E43}"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1927953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E020D0-D1F3-41F0-B9AB-EFA336227E43}" type="datetimeFigureOut">
              <a:rPr lang="en-US" smtClean="0"/>
              <a:pPr/>
              <a:t>4/18/2019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046036-7B99-4697-A3EB-F0886403EED1}" type="slidenum">
              <a:rPr lang="en-US" smtClean="0"/>
              <a:pPr/>
              <a:t>‹#›</a:t>
            </a:fld>
            <a:endParaRPr lang="en-US"/>
          </a:p>
        </p:txBody>
      </p:sp>
    </p:spTree>
    <p:extLst>
      <p:ext uri="{BB962C8B-B14F-4D97-AF65-F5344CB8AC3E}">
        <p14:creationId xmlns:p14="http://schemas.microsoft.com/office/powerpoint/2010/main" val="1916907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4E020D0-D1F3-41F0-B9AB-EFA336227E43}" type="datetimeFigureOut">
              <a:rPr lang="en-US" smtClean="0"/>
              <a:pPr/>
              <a:t>4/18/2019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8046036-7B99-4697-A3EB-F0886403EED1}" type="slidenum">
              <a:rPr lang="en-US" smtClean="0"/>
              <a:pPr/>
              <a:t>‹#›</a:t>
            </a:fld>
            <a:endParaRPr lang="en-US"/>
          </a:p>
        </p:txBody>
      </p:sp>
    </p:spTree>
    <p:extLst>
      <p:ext uri="{BB962C8B-B14F-4D97-AF65-F5344CB8AC3E}">
        <p14:creationId xmlns:p14="http://schemas.microsoft.com/office/powerpoint/2010/main" val="11788285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916655"/>
            <a:ext cx="10140286" cy="970179"/>
          </a:xfrm>
        </p:spPr>
        <p:txBody>
          <a:bodyPr/>
          <a:lstStyle/>
          <a:p>
            <a:pPr algn="ct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
            </a:r>
            <a:br>
              <a:rPr lang="en-US" sz="2800" dirty="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
            </a:r>
            <a:br>
              <a:rPr lang="en-US" sz="2400" b="1" dirty="0">
                <a:latin typeface="Times New Roman" panose="02020603050405020304" pitchFamily="18" charset="0"/>
                <a:cs typeface="Times New Roman" panose="02020603050405020304" pitchFamily="18" charset="0"/>
              </a:rPr>
            </a:br>
            <a:r>
              <a:rPr lang="en-US" sz="2600" b="1" dirty="0" smtClean="0">
                <a:solidFill>
                  <a:schemeClr val="tx1"/>
                </a:solidFill>
                <a:latin typeface="Times New Roman" panose="02020603050405020304" pitchFamily="18" charset="0"/>
                <a:cs typeface="Times New Roman" panose="02020603050405020304" pitchFamily="18" charset="0"/>
              </a:rPr>
              <a:t>The association between physical activity and social isolation</a:t>
            </a:r>
            <a:br>
              <a:rPr lang="en-US" sz="2600" b="1" dirty="0" smtClean="0">
                <a:solidFill>
                  <a:schemeClr val="tx1"/>
                </a:solidFill>
                <a:latin typeface="Times New Roman" panose="02020603050405020304" pitchFamily="18" charset="0"/>
                <a:cs typeface="Times New Roman" panose="02020603050405020304" pitchFamily="18" charset="0"/>
              </a:rPr>
            </a:br>
            <a:r>
              <a:rPr lang="en-US" sz="2600" b="1" dirty="0" smtClean="0">
                <a:solidFill>
                  <a:schemeClr val="tx1"/>
                </a:solidFill>
                <a:latin typeface="Times New Roman" panose="02020603050405020304" pitchFamily="18" charset="0"/>
                <a:cs typeface="Times New Roman" panose="02020603050405020304" pitchFamily="18" charset="0"/>
              </a:rPr>
              <a:t>in </a:t>
            </a:r>
            <a:r>
              <a:rPr lang="en-US" sz="2600" b="1" dirty="0" smtClean="0">
                <a:solidFill>
                  <a:schemeClr val="tx1"/>
                </a:solidFill>
                <a:latin typeface="Times New Roman" panose="02020603050405020304" pitchFamily="18" charset="0"/>
                <a:cs typeface="Times New Roman" panose="02020603050405020304" pitchFamily="18" charset="0"/>
              </a:rPr>
              <a:t>community-dwelling </a:t>
            </a:r>
            <a:r>
              <a:rPr lang="en-US" sz="2600" b="1" dirty="0" smtClean="0">
                <a:solidFill>
                  <a:schemeClr val="tx1"/>
                </a:solidFill>
                <a:latin typeface="Times New Roman" panose="02020603050405020304" pitchFamily="18" charset="0"/>
                <a:cs typeface="Times New Roman" panose="02020603050405020304" pitchFamily="18" charset="0"/>
              </a:rPr>
              <a:t>older adults</a:t>
            </a:r>
            <a:r>
              <a:rPr lang="en-US" sz="2400" b="1" dirty="0" smtClean="0">
                <a:solidFill>
                  <a:schemeClr val="tx1"/>
                </a:solidFill>
                <a:latin typeface="Times New Roman" panose="02020603050405020304" pitchFamily="18" charset="0"/>
                <a:cs typeface="Times New Roman" panose="02020603050405020304" pitchFamily="18" charset="0"/>
              </a:rPr>
              <a:t/>
            </a:r>
            <a:br>
              <a:rPr lang="en-US" sz="2400" b="1" dirty="0" smtClean="0">
                <a:solidFill>
                  <a:schemeClr val="tx1"/>
                </a:solidFill>
                <a:latin typeface="Times New Roman" panose="02020603050405020304" pitchFamily="18" charset="0"/>
                <a:cs typeface="Times New Roman" panose="02020603050405020304" pitchFamily="18" charset="0"/>
              </a:rPr>
            </a:br>
            <a:r>
              <a:rPr lang="en-US" sz="2000" b="1" dirty="0" smtClean="0">
                <a:solidFill>
                  <a:schemeClr val="tx1"/>
                </a:solidFill>
                <a:latin typeface="Times New Roman" panose="02020603050405020304" pitchFamily="18" charset="0"/>
                <a:cs typeface="Times New Roman" panose="02020603050405020304" pitchFamily="18" charset="0"/>
              </a:rPr>
              <a:t/>
            </a:r>
            <a:br>
              <a:rPr lang="en-US" sz="2000" b="1" dirty="0" smtClean="0">
                <a:solidFill>
                  <a:schemeClr val="tx1"/>
                </a:solidFill>
                <a:latin typeface="Times New Roman" panose="02020603050405020304" pitchFamily="18" charset="0"/>
                <a:cs typeface="Times New Roman" panose="02020603050405020304" pitchFamily="18" charset="0"/>
              </a:rPr>
            </a:br>
            <a:r>
              <a:rPr lang="en-US" sz="2000" b="1" dirty="0" smtClean="0">
                <a:solidFill>
                  <a:schemeClr val="tx1"/>
                </a:solidFill>
                <a:latin typeface="Times New Roman" panose="02020603050405020304" pitchFamily="18" charset="0"/>
                <a:cs typeface="Times New Roman" panose="02020603050405020304" pitchFamily="18" charset="0"/>
              </a:rPr>
              <a:t>by </a:t>
            </a:r>
            <a:r>
              <a:rPr lang="en-US" sz="2000" b="1" dirty="0" smtClean="0">
                <a:solidFill>
                  <a:schemeClr val="tx1"/>
                </a:solidFill>
                <a:latin typeface="Times New Roman" panose="02020603050405020304" pitchFamily="18" charset="0"/>
                <a:cs typeface="Times New Roman" panose="02020603050405020304" pitchFamily="18" charset="0"/>
              </a:rPr>
              <a:t>Robins, L. M., et al.</a:t>
            </a:r>
            <a:br>
              <a:rPr lang="en-US" sz="2000" b="1" dirty="0" smtClean="0">
                <a:solidFill>
                  <a:schemeClr val="tx1"/>
                </a:solidFill>
                <a:latin typeface="Times New Roman" panose="02020603050405020304" pitchFamily="18" charset="0"/>
                <a:cs typeface="Times New Roman" panose="02020603050405020304" pitchFamily="18" charset="0"/>
              </a:rPr>
            </a:br>
            <a:r>
              <a:rPr lang="en-US" sz="2000" b="1" dirty="0" smtClean="0">
                <a:solidFill>
                  <a:schemeClr val="tx1"/>
                </a:solidFill>
                <a:latin typeface="Times New Roman" panose="02020603050405020304" pitchFamily="18" charset="0"/>
                <a:cs typeface="Times New Roman" panose="02020603050405020304" pitchFamily="18" charset="0"/>
              </a:rPr>
              <a:t>in Aging &amp; Mental Health, 2018</a:t>
            </a:r>
            <a:endParaRPr lang="en-US" sz="2000" b="1" dirty="0">
              <a:solidFill>
                <a:schemeClr val="tx1"/>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024299" y="4541892"/>
            <a:ext cx="7766936" cy="750627"/>
          </a:xfrm>
        </p:spPr>
        <p:txBody>
          <a:bodyPr>
            <a:normAutofit/>
          </a:bodyPr>
          <a:lstStyle/>
          <a:p>
            <a:pPr algn="ctr"/>
            <a:r>
              <a:rPr lang="en-US" sz="2400" dirty="0" err="1" smtClean="0">
                <a:solidFill>
                  <a:schemeClr val="tx1"/>
                </a:solidFill>
                <a:latin typeface="Times New Roman" panose="02020603050405020304" pitchFamily="18" charset="0"/>
                <a:cs typeface="Times New Roman" panose="02020603050405020304" pitchFamily="18" charset="0"/>
              </a:rPr>
              <a:t>Yuchen</a:t>
            </a:r>
            <a:r>
              <a:rPr lang="en-US" sz="2400" dirty="0" smtClean="0">
                <a:solidFill>
                  <a:schemeClr val="tx1"/>
                </a:solidFill>
                <a:latin typeface="Times New Roman" panose="02020603050405020304" pitchFamily="18" charset="0"/>
                <a:cs typeface="Times New Roman" panose="02020603050405020304" pitchFamily="18" charset="0"/>
              </a:rPr>
              <a:t> Mao</a:t>
            </a:r>
          </a:p>
          <a:p>
            <a:pPr algn="ct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4" name="Rectangle 3"/>
          <p:cNvSpPr/>
          <p:nvPr/>
        </p:nvSpPr>
        <p:spPr>
          <a:xfrm>
            <a:off x="2373414" y="3343730"/>
            <a:ext cx="4977255" cy="400110"/>
          </a:xfrm>
          <a:prstGeom prst="rect">
            <a:avLst/>
          </a:prstGeom>
        </p:spPr>
        <p:txBody>
          <a:bodyPr wrap="square">
            <a:spAutoFit/>
          </a:bodyPr>
          <a:lstStyle/>
          <a:p>
            <a:pPr algn="ctr"/>
            <a:r>
              <a:rPr lang="en-US" sz="2000" b="1" dirty="0" smtClean="0">
                <a:latin typeface="Times New Roman" panose="02020603050405020304" pitchFamily="18" charset="0"/>
                <a:cs typeface="Times New Roman" panose="02020603050405020304" pitchFamily="18" charset="0"/>
              </a:rPr>
              <a:t>Stat 705  Presentation</a:t>
            </a:r>
            <a:endParaRPr lang="en-US" sz="2000" b="1" dirty="0">
              <a:latin typeface="Times New Roman" panose="02020603050405020304" pitchFamily="18" charset="0"/>
              <a:cs typeface="Times New Roman" panose="02020603050405020304" pitchFamily="18" charset="0"/>
            </a:endParaRPr>
          </a:p>
        </p:txBody>
      </p:sp>
      <p:sp>
        <p:nvSpPr>
          <p:cNvPr id="8" name="Rectangle 7"/>
          <p:cNvSpPr/>
          <p:nvPr/>
        </p:nvSpPr>
        <p:spPr>
          <a:xfrm>
            <a:off x="4288421" y="5214232"/>
            <a:ext cx="5313700" cy="369332"/>
          </a:xfrm>
          <a:prstGeom prst="rect">
            <a:avLst/>
          </a:prstGeom>
        </p:spPr>
        <p:txBody>
          <a:bodyPr wrap="square">
            <a:spAutoFit/>
          </a:bodyPr>
          <a:lstStyle/>
          <a:p>
            <a:r>
              <a:rPr lang="en-US" dirty="0" smtClean="0">
                <a:latin typeface="Times New Roman" panose="02020603050405020304" pitchFamily="18" charset="0"/>
                <a:cs typeface="Times New Roman" panose="02020603050405020304" pitchFamily="18" charset="0"/>
              </a:rPr>
              <a:t>04/19/2019</a:t>
            </a:r>
          </a:p>
        </p:txBody>
      </p:sp>
    </p:spTree>
    <p:extLst>
      <p:ext uri="{BB962C8B-B14F-4D97-AF65-F5344CB8AC3E}">
        <p14:creationId xmlns:p14="http://schemas.microsoft.com/office/powerpoint/2010/main" val="227096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237" y="495724"/>
            <a:ext cx="8596668" cy="394080"/>
          </a:xfrm>
        </p:spPr>
        <p:txBody>
          <a:bodyPr>
            <a:normAutofit fontScale="90000"/>
          </a:bodyPr>
          <a:lstStyle/>
          <a:p>
            <a:pPr algn="ctr"/>
            <a:r>
              <a:rPr lang="en-US" sz="2400" b="1" dirty="0" smtClean="0">
                <a:solidFill>
                  <a:schemeClr val="tx1"/>
                </a:solidFill>
                <a:latin typeface="Times New Roman" panose="02020603050405020304" pitchFamily="18" charset="0"/>
                <a:cs typeface="Times New Roman" panose="02020603050405020304" pitchFamily="18" charset="0"/>
              </a:rPr>
              <a:t>Results</a:t>
            </a:r>
            <a:endParaRPr lang="en-US" sz="2400" b="1" dirty="0"/>
          </a:p>
        </p:txBody>
      </p:sp>
      <p:sp>
        <p:nvSpPr>
          <p:cNvPr id="3" name="Content Placeholder 2"/>
          <p:cNvSpPr>
            <a:spLocks noGrp="1"/>
          </p:cNvSpPr>
          <p:nvPr>
            <p:ph idx="1"/>
          </p:nvPr>
        </p:nvSpPr>
        <p:spPr>
          <a:xfrm>
            <a:off x="404150" y="1103395"/>
            <a:ext cx="9110239" cy="4367652"/>
          </a:xfrm>
        </p:spPr>
        <p:txBody>
          <a:bodyPr>
            <a:noAutofit/>
          </a:bodyPr>
          <a:lstStyle/>
          <a:p>
            <a:pPr>
              <a:spcBef>
                <a:spcPts val="1500"/>
              </a:spcBef>
              <a:buNone/>
            </a:pP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Univariate ordinal logistic regression analyses indicated that social isolation was associated with diagnosis of congestive heart failure, depression, living alone, living with partner/spouse, general health, feeling downhearted and depressed, physical/emotional health interfering with social activity, both types of physical activity, and total score of physical activity.</a:t>
            </a: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Multiple ordinal logistic regression analysis indicated that respondents who reported being less downhearted, living with a partner or spouse, and higher levels of household physical activity participation were less likely to be socially isolated, while those who reported experiencing more symptoms of depression, worse general health, and having a diagnosis of congestive heart disease were more likely to be socially isolated.</a:t>
            </a:r>
          </a:p>
          <a:p>
            <a:pPr>
              <a:spcBef>
                <a:spcPts val="1500"/>
              </a:spcBef>
            </a:pP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87770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8027" y="177421"/>
            <a:ext cx="8596668" cy="454925"/>
          </a:xfrm>
        </p:spPr>
        <p:txBody>
          <a:bodyPr>
            <a:normAutofit/>
          </a:bodyPr>
          <a:lstStyle/>
          <a:p>
            <a:pPr algn="ctr"/>
            <a:r>
              <a:rPr lang="en-US" altLang="zh-CN" sz="2200" b="1" dirty="0">
                <a:solidFill>
                  <a:schemeClr val="tx1"/>
                </a:solidFill>
                <a:latin typeface="Times New Roman" panose="02020603050405020304" pitchFamily="18" charset="0"/>
                <a:cs typeface="Times New Roman" panose="02020603050405020304" pitchFamily="18" charset="0"/>
              </a:rPr>
              <a:t>Univariate ordinal logical </a:t>
            </a:r>
            <a:r>
              <a:rPr lang="en-US" altLang="zh-CN" sz="2200" b="1" dirty="0" smtClean="0">
                <a:solidFill>
                  <a:schemeClr val="tx1"/>
                </a:solidFill>
                <a:latin typeface="Times New Roman" panose="02020603050405020304" pitchFamily="18" charset="0"/>
                <a:cs typeface="Times New Roman" panose="02020603050405020304" pitchFamily="18" charset="0"/>
              </a:rPr>
              <a:t>regression (partial results)</a:t>
            </a:r>
            <a:endParaRPr lang="zh-CN" altLang="en-US" sz="2200" b="1" dirty="0">
              <a:solidFill>
                <a:schemeClr val="tx1"/>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266214" y="987043"/>
            <a:ext cx="8596668" cy="4991281"/>
          </a:xfrm>
        </p:spPr>
        <p:txBody>
          <a:bodyPr>
            <a:normAutofit/>
          </a:bodyPr>
          <a:lstStyle/>
          <a:p>
            <a:pPr marL="0" indent="0">
              <a:buNone/>
            </a:pP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a:buNone/>
            </a:pPr>
            <a:r>
              <a:rPr lang="en-US" altLang="zh-CN" sz="1500" dirty="0" smtClean="0">
                <a:latin typeface="Times New Roman" pitchFamily="18" charset="0"/>
                <a:cs typeface="Times New Roman" pitchFamily="18" charset="0"/>
              </a:rPr>
              <a:t>Notes</a:t>
            </a:r>
            <a:r>
              <a:rPr lang="en-US" altLang="zh-CN" sz="1500" dirty="0" smtClean="0">
                <a:latin typeface="Times New Roman" pitchFamily="18" charset="0"/>
                <a:cs typeface="Times New Roman" pitchFamily="18" charset="0"/>
              </a:rPr>
              <a:t>: </a:t>
            </a:r>
            <a:r>
              <a:rPr lang="en-US" altLang="zh-CN" sz="1500" dirty="0" err="1" smtClean="0">
                <a:latin typeface="Times New Roman" pitchFamily="18" charset="0"/>
                <a:cs typeface="Times New Roman" pitchFamily="18" charset="0"/>
              </a:rPr>
              <a:t>cOR</a:t>
            </a:r>
            <a:r>
              <a:rPr lang="en-US" altLang="zh-CN" sz="1500" dirty="0">
                <a:latin typeface="Times New Roman" pitchFamily="18" charset="0"/>
                <a:cs typeface="Times New Roman" pitchFamily="18" charset="0"/>
              </a:rPr>
              <a:t> </a:t>
            </a:r>
            <a:r>
              <a:rPr lang="en-US" altLang="zh-CN" sz="1500" dirty="0" smtClean="0">
                <a:latin typeface="Times New Roman" pitchFamily="18" charset="0"/>
                <a:cs typeface="Times New Roman" pitchFamily="18" charset="0"/>
              </a:rPr>
              <a:t>= crude odds ratio; CI = confidence interval; </a:t>
            </a:r>
            <a:r>
              <a:rPr lang="en-US" altLang="zh-CN" sz="1500" dirty="0" smtClean="0">
                <a:latin typeface="Times New Roman" pitchFamily="18" charset="0"/>
                <a:cs typeface="Times New Roman" pitchFamily="18" charset="0"/>
              </a:rPr>
              <a:t>* statistically </a:t>
            </a:r>
            <a:r>
              <a:rPr lang="en-US" altLang="zh-CN" sz="1500" dirty="0" smtClean="0">
                <a:latin typeface="Times New Roman" pitchFamily="18" charset="0"/>
                <a:cs typeface="Times New Roman" pitchFamily="18" charset="0"/>
              </a:rPr>
              <a:t>significant at </a:t>
            </a:r>
            <a:r>
              <a:rPr lang="en-US" altLang="zh-CN" sz="1500" dirty="0" smtClean="0">
                <a:latin typeface="Times New Roman" pitchFamily="18" charset="0"/>
                <a:cs typeface="Times New Roman" pitchFamily="18" charset="0"/>
              </a:rPr>
              <a:t>p-value &lt; 0.0</a:t>
            </a:r>
            <a:r>
              <a:rPr lang="en-US" altLang="zh-CN" sz="1500" dirty="0" smtClean="0">
                <a:latin typeface="Times New Roman" pitchFamily="18" charset="0"/>
                <a:cs typeface="Times New Roman" pitchFamily="18" charset="0"/>
              </a:rPr>
              <a:t>5.</a:t>
            </a:r>
            <a:endParaRPr lang="en-US" altLang="zh-CN" sz="1500" dirty="0" smtClean="0">
              <a:latin typeface="Times New Roman" pitchFamily="18" charset="0"/>
              <a:cs typeface="Times New Roman" pitchFamily="18" charset="0"/>
            </a:endParaRPr>
          </a:p>
          <a:p>
            <a:endParaRPr lang="en-US" altLang="zh-CN" dirty="0" smtClean="0"/>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2910221970"/>
              </p:ext>
            </p:extLst>
          </p:nvPr>
        </p:nvGraphicFramePr>
        <p:xfrm>
          <a:off x="266214" y="680315"/>
          <a:ext cx="9520181" cy="4719854"/>
        </p:xfrm>
        <a:graphic>
          <a:graphicData uri="http://schemas.openxmlformats.org/drawingml/2006/table">
            <a:tbl>
              <a:tblPr firstRow="1" bandRow="1">
                <a:tableStyleId>{5C22544A-7EE6-4342-B048-85BDC9FD1C3A}</a:tableStyleId>
              </a:tblPr>
              <a:tblGrid>
                <a:gridCol w="5544277"/>
                <a:gridCol w="1689223"/>
                <a:gridCol w="1384648"/>
                <a:gridCol w="902033"/>
              </a:tblGrid>
              <a:tr h="289464">
                <a:tc>
                  <a:txBody>
                    <a:bodyPr/>
                    <a:lstStyle/>
                    <a:p>
                      <a:pPr algn="ctr"/>
                      <a:r>
                        <a:rPr lang="en-US" altLang="zh-CN" sz="1400" dirty="0" smtClean="0">
                          <a:latin typeface="Times New Roman" pitchFamily="18" charset="0"/>
                          <a:cs typeface="Times New Roman" pitchFamily="18" charset="0"/>
                        </a:rPr>
                        <a:t>Variable</a:t>
                      </a:r>
                      <a:endParaRPr lang="zh-CN" altLang="en-US" sz="1400" dirty="0">
                        <a:latin typeface="Times New Roman" pitchFamily="18" charset="0"/>
                        <a:cs typeface="Times New Roman" pitchFamily="18" charset="0"/>
                      </a:endParaRPr>
                    </a:p>
                  </a:txBody>
                  <a:tcPr/>
                </a:tc>
                <a:tc>
                  <a:txBody>
                    <a:bodyPr/>
                    <a:lstStyle/>
                    <a:p>
                      <a:pPr algn="ctr"/>
                      <a:r>
                        <a:rPr lang="en-US" altLang="zh-CN" sz="1400" dirty="0" smtClean="0">
                          <a:latin typeface="Times New Roman" pitchFamily="18" charset="0"/>
                          <a:cs typeface="Times New Roman" pitchFamily="18" charset="0"/>
                        </a:rPr>
                        <a:t>Variable</a:t>
                      </a:r>
                      <a:r>
                        <a:rPr lang="en-US" altLang="zh-CN" sz="1400" baseline="0" dirty="0" smtClean="0">
                          <a:latin typeface="Times New Roman" pitchFamily="18" charset="0"/>
                          <a:cs typeface="Times New Roman" pitchFamily="18" charset="0"/>
                        </a:rPr>
                        <a:t> summary</a:t>
                      </a:r>
                      <a:endParaRPr lang="zh-CN" altLang="en-US" sz="1400" dirty="0">
                        <a:latin typeface="Times New Roman" pitchFamily="18" charset="0"/>
                        <a:cs typeface="Times New Roman" pitchFamily="18" charset="0"/>
                      </a:endParaRPr>
                    </a:p>
                  </a:txBody>
                  <a:tcPr/>
                </a:tc>
                <a:tc>
                  <a:txBody>
                    <a:bodyPr/>
                    <a:lstStyle/>
                    <a:p>
                      <a:pPr algn="ctr"/>
                      <a:r>
                        <a:rPr lang="en-US" altLang="zh-CN" sz="1400" dirty="0" err="1" smtClean="0">
                          <a:latin typeface="Times New Roman" pitchFamily="18" charset="0"/>
                          <a:cs typeface="Times New Roman" pitchFamily="18" charset="0"/>
                        </a:rPr>
                        <a:t>cOR</a:t>
                      </a:r>
                      <a:r>
                        <a:rPr lang="en-US" altLang="zh-CN" sz="1400" baseline="0" dirty="0" smtClean="0">
                          <a:latin typeface="Times New Roman" pitchFamily="18" charset="0"/>
                          <a:cs typeface="Times New Roman" pitchFamily="18" charset="0"/>
                        </a:rPr>
                        <a:t> (95% CI)</a:t>
                      </a:r>
                      <a:endParaRPr lang="zh-CN" altLang="en-US" sz="1400" dirty="0">
                        <a:latin typeface="Times New Roman" pitchFamily="18" charset="0"/>
                        <a:cs typeface="Times New Roman" pitchFamily="18" charset="0"/>
                      </a:endParaRPr>
                    </a:p>
                  </a:txBody>
                  <a:tcPr/>
                </a:tc>
                <a:tc>
                  <a:txBody>
                    <a:bodyPr/>
                    <a:lstStyle/>
                    <a:p>
                      <a:pPr algn="ctr"/>
                      <a:r>
                        <a:rPr lang="en-US" altLang="zh-CN" sz="1400" dirty="0" smtClean="0">
                          <a:latin typeface="Times New Roman" pitchFamily="18" charset="0"/>
                          <a:cs typeface="Times New Roman" pitchFamily="18" charset="0"/>
                        </a:rPr>
                        <a:t>p-value</a:t>
                      </a:r>
                      <a:endParaRPr lang="zh-CN" altLang="en-US" sz="14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Friendship</a:t>
                      </a:r>
                      <a:r>
                        <a:rPr lang="en-US" altLang="zh-CN" sz="1300" baseline="0" dirty="0" smtClean="0">
                          <a:latin typeface="Times New Roman" pitchFamily="18" charset="0"/>
                          <a:cs typeface="Times New Roman" pitchFamily="18" charset="0"/>
                        </a:rPr>
                        <a:t> Scale – mean (SD)</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20</a:t>
                      </a:r>
                      <a:r>
                        <a:rPr lang="en-US" altLang="zh-CN" sz="1300" baseline="0" dirty="0" smtClean="0">
                          <a:latin typeface="Times New Roman" pitchFamily="18" charset="0"/>
                          <a:cs typeface="Times New Roman" pitchFamily="18" charset="0"/>
                        </a:rPr>
                        <a:t> (3)</a:t>
                      </a:r>
                      <a:endParaRPr lang="zh-CN" altLang="en-US" sz="1300" dirty="0">
                        <a:latin typeface="Times New Roman" pitchFamily="18" charset="0"/>
                        <a:cs typeface="Times New Roman" pitchFamily="18" charset="0"/>
                      </a:endParaRPr>
                    </a:p>
                  </a:txBody>
                  <a:tcPr/>
                </a:tc>
                <a:tc>
                  <a:txBody>
                    <a:bodyPr/>
                    <a:lstStyle/>
                    <a:p>
                      <a:pPr algn="ctr"/>
                      <a:endParaRPr lang="zh-CN" altLang="en-US" sz="1300" dirty="0">
                        <a:latin typeface="Times New Roman" pitchFamily="18" charset="0"/>
                        <a:cs typeface="Times New Roman" pitchFamily="18" charset="0"/>
                      </a:endParaRPr>
                    </a:p>
                  </a:txBody>
                  <a:tcPr/>
                </a:tc>
                <a:tc>
                  <a:txBody>
                    <a:bodyPr/>
                    <a:lstStyle/>
                    <a:p>
                      <a:pPr algn="ct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Age</a:t>
                      </a:r>
                      <a:r>
                        <a:rPr lang="en-US" altLang="zh-CN" sz="1300" baseline="0" dirty="0" smtClean="0">
                          <a:latin typeface="Times New Roman" pitchFamily="18" charset="0"/>
                          <a:cs typeface="Times New Roman" pitchFamily="18" charset="0"/>
                        </a:rPr>
                        <a:t> (years) – mean (SD)</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77</a:t>
                      </a:r>
                      <a:r>
                        <a:rPr lang="en-US" altLang="zh-CN" sz="1300" baseline="0" dirty="0" smtClean="0">
                          <a:latin typeface="Times New Roman" pitchFamily="18" charset="0"/>
                          <a:cs typeface="Times New Roman" pitchFamily="18" charset="0"/>
                        </a:rPr>
                        <a:t> (6)</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0.98</a:t>
                      </a:r>
                      <a:r>
                        <a:rPr lang="en-US" altLang="zh-CN" sz="1300" baseline="0" dirty="0" smtClean="0">
                          <a:latin typeface="Times New Roman" pitchFamily="18" charset="0"/>
                          <a:cs typeface="Times New Roman" pitchFamily="18" charset="0"/>
                        </a:rPr>
                        <a:t> (0.94, 1.02)</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0.34</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Gender</a:t>
                      </a:r>
                      <a:r>
                        <a:rPr lang="en-US" altLang="zh-CN" sz="1300" baseline="0" dirty="0" smtClean="0">
                          <a:latin typeface="Times New Roman" pitchFamily="18" charset="0"/>
                          <a:cs typeface="Times New Roman" pitchFamily="18" charset="0"/>
                        </a:rPr>
                        <a:t> (female) – n (%)</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148</a:t>
                      </a:r>
                      <a:r>
                        <a:rPr lang="en-US" altLang="zh-CN" sz="1300" baseline="0" dirty="0" smtClean="0">
                          <a:latin typeface="Times New Roman" pitchFamily="18" charset="0"/>
                          <a:cs typeface="Times New Roman" pitchFamily="18" charset="0"/>
                        </a:rPr>
                        <a:t> (60%)</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0.96</a:t>
                      </a:r>
                      <a:r>
                        <a:rPr lang="en-US" altLang="zh-CN" sz="1300" baseline="0" dirty="0" smtClean="0">
                          <a:latin typeface="Times New Roman" pitchFamily="18" charset="0"/>
                          <a:cs typeface="Times New Roman" pitchFamily="18" charset="0"/>
                        </a:rPr>
                        <a:t> (0.61, 1.51)</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0.88</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Born</a:t>
                      </a:r>
                      <a:r>
                        <a:rPr lang="en-US" altLang="zh-CN" sz="1300" baseline="0" dirty="0" smtClean="0">
                          <a:latin typeface="Times New Roman" pitchFamily="18" charset="0"/>
                          <a:cs typeface="Times New Roman" pitchFamily="18" charset="0"/>
                        </a:rPr>
                        <a:t> in Australia – n (%)</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182</a:t>
                      </a:r>
                      <a:r>
                        <a:rPr lang="en-US" altLang="zh-CN" sz="1300" baseline="0" dirty="0" smtClean="0">
                          <a:latin typeface="Times New Roman" pitchFamily="18" charset="0"/>
                          <a:cs typeface="Times New Roman" pitchFamily="18" charset="0"/>
                        </a:rPr>
                        <a:t> (82%)</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1.25</a:t>
                      </a:r>
                      <a:r>
                        <a:rPr lang="en-US" altLang="zh-CN" sz="1300" baseline="0" dirty="0" smtClean="0">
                          <a:latin typeface="Times New Roman" pitchFamily="18" charset="0"/>
                          <a:cs typeface="Times New Roman" pitchFamily="18" charset="0"/>
                        </a:rPr>
                        <a:t> (0.70, 2.23)</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0.46</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Diagnosis</a:t>
                      </a:r>
                      <a:r>
                        <a:rPr lang="en-US" altLang="zh-CN" sz="1300" baseline="0" dirty="0" smtClean="0">
                          <a:latin typeface="Times New Roman" pitchFamily="18" charset="0"/>
                          <a:cs typeface="Times New Roman" pitchFamily="18" charset="0"/>
                        </a:rPr>
                        <a:t> of congestive heart failure</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10</a:t>
                      </a:r>
                      <a:r>
                        <a:rPr lang="en-US" altLang="zh-CN" sz="1300" baseline="0" dirty="0" smtClean="0">
                          <a:latin typeface="Times New Roman" pitchFamily="18" charset="0"/>
                          <a:cs typeface="Times New Roman" pitchFamily="18" charset="0"/>
                        </a:rPr>
                        <a:t> (4%)</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0.19</a:t>
                      </a:r>
                      <a:r>
                        <a:rPr lang="en-US" altLang="zh-CN" sz="1300" baseline="0" dirty="0" smtClean="0">
                          <a:latin typeface="Times New Roman" pitchFamily="18" charset="0"/>
                          <a:cs typeface="Times New Roman" pitchFamily="18" charset="0"/>
                        </a:rPr>
                        <a:t> (0.06, 0.65)</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0.01*</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Faller</a:t>
                      </a:r>
                      <a:r>
                        <a:rPr lang="en-US" altLang="zh-CN" sz="1300" baseline="0" dirty="0" smtClean="0">
                          <a:latin typeface="Times New Roman" pitchFamily="18" charset="0"/>
                          <a:cs typeface="Times New Roman" pitchFamily="18" charset="0"/>
                        </a:rPr>
                        <a:t> – n (%)</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93</a:t>
                      </a:r>
                      <a:r>
                        <a:rPr lang="en-US" altLang="zh-CN" sz="1300" baseline="0" dirty="0" smtClean="0">
                          <a:latin typeface="Times New Roman" pitchFamily="18" charset="0"/>
                          <a:cs typeface="Times New Roman" pitchFamily="18" charset="0"/>
                        </a:rPr>
                        <a:t> (38%)</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1.03</a:t>
                      </a:r>
                      <a:r>
                        <a:rPr lang="en-US" altLang="zh-CN" sz="1300" baseline="0" dirty="0" smtClean="0">
                          <a:latin typeface="Times New Roman" pitchFamily="18" charset="0"/>
                          <a:cs typeface="Times New Roman" pitchFamily="18" charset="0"/>
                        </a:rPr>
                        <a:t> (0.66, 1.62)</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0.90</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Geriatric</a:t>
                      </a:r>
                      <a:r>
                        <a:rPr lang="en-US" altLang="zh-CN" sz="1300" baseline="0" dirty="0" smtClean="0">
                          <a:latin typeface="Times New Roman" pitchFamily="18" charset="0"/>
                          <a:cs typeface="Times New Roman" pitchFamily="18" charset="0"/>
                        </a:rPr>
                        <a:t> Depression Scale (scale 0-30 – mean (SD)</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2</a:t>
                      </a:r>
                      <a:r>
                        <a:rPr lang="en-US" altLang="zh-CN" sz="1300" baseline="0" dirty="0" smtClean="0">
                          <a:latin typeface="Times New Roman" pitchFamily="18" charset="0"/>
                          <a:cs typeface="Times New Roman" pitchFamily="18" charset="0"/>
                        </a:rPr>
                        <a:t> (2)</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0.61</a:t>
                      </a:r>
                      <a:r>
                        <a:rPr lang="en-US" altLang="zh-CN" sz="1300" baseline="0" dirty="0" smtClean="0">
                          <a:latin typeface="Times New Roman" pitchFamily="18" charset="0"/>
                          <a:cs typeface="Times New Roman" pitchFamily="18" charset="0"/>
                        </a:rPr>
                        <a:t> (0.53, 0.71)</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a:t>
                      </a:r>
                      <a:r>
                        <a:rPr lang="en-US" altLang="zh-CN" sz="1300" baseline="0" dirty="0" smtClean="0">
                          <a:latin typeface="Times New Roman" pitchFamily="18" charset="0"/>
                          <a:cs typeface="Times New Roman" pitchFamily="18" charset="0"/>
                        </a:rPr>
                        <a:t> .001*</a:t>
                      </a:r>
                      <a:endParaRPr lang="zh-CN" altLang="en-US" sz="1300" dirty="0">
                        <a:latin typeface="Times New Roman" pitchFamily="18" charset="0"/>
                        <a:cs typeface="Times New Roman" pitchFamily="18" charset="0"/>
                      </a:endParaRPr>
                    </a:p>
                  </a:txBody>
                  <a:tcPr/>
                </a:tc>
              </a:tr>
              <a:tr h="286750">
                <a:tc>
                  <a:txBody>
                    <a:bodyPr/>
                    <a:lstStyle/>
                    <a:p>
                      <a:r>
                        <a:rPr lang="en-US" altLang="zh-CN" sz="1300" dirty="0" smtClean="0">
                          <a:latin typeface="Times New Roman" pitchFamily="18" charset="0"/>
                          <a:cs typeface="Times New Roman" pitchFamily="18" charset="0"/>
                        </a:rPr>
                        <a:t>Living</a:t>
                      </a:r>
                      <a:r>
                        <a:rPr lang="en-US" altLang="zh-CN" sz="1300" baseline="0" dirty="0" smtClean="0">
                          <a:latin typeface="Times New Roman" pitchFamily="18" charset="0"/>
                          <a:cs typeface="Times New Roman" pitchFamily="18" charset="0"/>
                        </a:rPr>
                        <a:t> alone – n (%)</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121</a:t>
                      </a:r>
                      <a:r>
                        <a:rPr lang="en-US" altLang="zh-CN" sz="1300" baseline="0" dirty="0" smtClean="0">
                          <a:latin typeface="Times New Roman" pitchFamily="18" charset="0"/>
                          <a:cs typeface="Times New Roman" pitchFamily="18" charset="0"/>
                        </a:rPr>
                        <a:t> (49%)</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0.30</a:t>
                      </a:r>
                      <a:r>
                        <a:rPr lang="en-US" altLang="zh-CN" sz="1300" baseline="0" dirty="0" smtClean="0">
                          <a:latin typeface="Times New Roman" pitchFamily="18" charset="0"/>
                          <a:cs typeface="Times New Roman" pitchFamily="18" charset="0"/>
                        </a:rPr>
                        <a:t> (0.19, 0.48)</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a:t>
                      </a:r>
                      <a:r>
                        <a:rPr lang="en-US" altLang="zh-CN" sz="1300" baseline="0" dirty="0" smtClean="0">
                          <a:latin typeface="Times New Roman" pitchFamily="18" charset="0"/>
                          <a:cs typeface="Times New Roman" pitchFamily="18" charset="0"/>
                        </a:rPr>
                        <a:t> .001*</a:t>
                      </a:r>
                      <a:endParaRPr lang="zh-CN" altLang="en-US" sz="1300" dirty="0">
                        <a:latin typeface="Times New Roman" pitchFamily="18" charset="0"/>
                        <a:cs typeface="Times New Roman" pitchFamily="18" charset="0"/>
                      </a:endParaRPr>
                    </a:p>
                  </a:txBody>
                  <a:tcPr/>
                </a:tc>
              </a:tr>
              <a:tr h="327068">
                <a:tc>
                  <a:txBody>
                    <a:bodyPr/>
                    <a:lstStyle/>
                    <a:p>
                      <a:r>
                        <a:rPr lang="en-US" altLang="zh-CN" sz="1300" dirty="0" smtClean="0">
                          <a:latin typeface="Times New Roman" pitchFamily="18" charset="0"/>
                          <a:cs typeface="Times New Roman" pitchFamily="18" charset="0"/>
                        </a:rPr>
                        <a:t>Living</a:t>
                      </a:r>
                      <a:r>
                        <a:rPr lang="en-US" altLang="zh-CN" sz="1300" baseline="0" dirty="0" smtClean="0">
                          <a:latin typeface="Times New Roman" pitchFamily="18" charset="0"/>
                          <a:cs typeface="Times New Roman" pitchFamily="18" charset="0"/>
                        </a:rPr>
                        <a:t> with partner/spouse – n (%)</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105</a:t>
                      </a:r>
                      <a:r>
                        <a:rPr lang="en-US" altLang="zh-CN" sz="1300" baseline="0" dirty="0" smtClean="0">
                          <a:latin typeface="Times New Roman" pitchFamily="18" charset="0"/>
                          <a:cs typeface="Times New Roman" pitchFamily="18" charset="0"/>
                        </a:rPr>
                        <a:t> (43%)</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3.71</a:t>
                      </a:r>
                      <a:r>
                        <a:rPr lang="en-US" altLang="zh-CN" sz="1300" baseline="0" dirty="0" smtClean="0">
                          <a:latin typeface="Times New Roman" pitchFamily="18" charset="0"/>
                          <a:cs typeface="Times New Roman" pitchFamily="18" charset="0"/>
                        </a:rPr>
                        <a:t> </a:t>
                      </a:r>
                      <a:r>
                        <a:rPr lang="zh-CN" altLang="en-US" sz="1300" baseline="0" dirty="0" smtClean="0">
                          <a:latin typeface="Times New Roman" pitchFamily="18" charset="0"/>
                          <a:cs typeface="Times New Roman" pitchFamily="18" charset="0"/>
                        </a:rPr>
                        <a:t>（</a:t>
                      </a:r>
                      <a:r>
                        <a:rPr lang="en-US" altLang="zh-CN" sz="1300" baseline="0" dirty="0" smtClean="0">
                          <a:latin typeface="Times New Roman" pitchFamily="18" charset="0"/>
                          <a:cs typeface="Times New Roman" pitchFamily="18" charset="0"/>
                        </a:rPr>
                        <a:t>2.33, 5.92)</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a:t>
                      </a:r>
                      <a:r>
                        <a:rPr lang="en-US" altLang="zh-CN" sz="1300" baseline="0" dirty="0" smtClean="0">
                          <a:latin typeface="Times New Roman" pitchFamily="18" charset="0"/>
                          <a:cs typeface="Times New Roman" pitchFamily="18" charset="0"/>
                        </a:rPr>
                        <a:t> .001*</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General</a:t>
                      </a:r>
                      <a:r>
                        <a:rPr lang="en-US" altLang="zh-CN" sz="1300" baseline="0" dirty="0" smtClean="0">
                          <a:latin typeface="Times New Roman" pitchFamily="18" charset="0"/>
                          <a:cs typeface="Times New Roman" pitchFamily="18" charset="0"/>
                        </a:rPr>
                        <a:t> health (scale of 1-5) – mean(SD)</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2</a:t>
                      </a:r>
                      <a:r>
                        <a:rPr lang="en-US" altLang="zh-CN" sz="1300" baseline="0" dirty="0" smtClean="0">
                          <a:latin typeface="Times New Roman" pitchFamily="18" charset="0"/>
                          <a:cs typeface="Times New Roman" pitchFamily="18" charset="0"/>
                        </a:rPr>
                        <a:t> (0.8)</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0.45</a:t>
                      </a:r>
                      <a:r>
                        <a:rPr lang="en-US" altLang="zh-CN" sz="1300" baseline="0" dirty="0" smtClean="0">
                          <a:latin typeface="Times New Roman" pitchFamily="18" charset="0"/>
                          <a:cs typeface="Times New Roman" pitchFamily="18" charset="0"/>
                        </a:rPr>
                        <a:t> (0.34, 0.61)</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a:t>
                      </a:r>
                      <a:r>
                        <a:rPr lang="en-US" altLang="zh-CN" sz="1300" baseline="0" dirty="0" smtClean="0">
                          <a:latin typeface="Times New Roman" pitchFamily="18" charset="0"/>
                          <a:cs typeface="Times New Roman" pitchFamily="18" charset="0"/>
                        </a:rPr>
                        <a:t> .001*</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Felt</a:t>
                      </a:r>
                      <a:r>
                        <a:rPr lang="en-US" altLang="zh-CN" sz="1300" baseline="0" dirty="0" smtClean="0">
                          <a:latin typeface="Times New Roman" pitchFamily="18" charset="0"/>
                          <a:cs typeface="Times New Roman" pitchFamily="18" charset="0"/>
                        </a:rPr>
                        <a:t> downhearted and depressed (scale 1-5) – mean (SD)</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4</a:t>
                      </a:r>
                      <a:r>
                        <a:rPr lang="en-US" altLang="zh-CN" sz="1300" baseline="0" dirty="0" smtClean="0">
                          <a:latin typeface="Times New Roman" pitchFamily="18" charset="0"/>
                          <a:cs typeface="Times New Roman" pitchFamily="18" charset="0"/>
                        </a:rPr>
                        <a:t> (0.8)</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2.89</a:t>
                      </a:r>
                      <a:r>
                        <a:rPr lang="en-US" altLang="zh-CN" sz="1300" baseline="0" dirty="0" smtClean="0">
                          <a:latin typeface="Times New Roman" pitchFamily="18" charset="0"/>
                          <a:cs typeface="Times New Roman" pitchFamily="18" charset="0"/>
                        </a:rPr>
                        <a:t> (2.11, 3.96)</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a:t>
                      </a:r>
                      <a:r>
                        <a:rPr lang="en-US" altLang="zh-CN" sz="1300" baseline="0" dirty="0" smtClean="0">
                          <a:latin typeface="Times New Roman" pitchFamily="18" charset="0"/>
                          <a:cs typeface="Times New Roman" pitchFamily="18" charset="0"/>
                        </a:rPr>
                        <a:t> .001*</a:t>
                      </a:r>
                      <a:endParaRPr lang="zh-CN" altLang="en-US" sz="1300" dirty="0">
                        <a:latin typeface="Times New Roman" pitchFamily="18" charset="0"/>
                        <a:cs typeface="Times New Roman" pitchFamily="18" charset="0"/>
                      </a:endParaRPr>
                    </a:p>
                  </a:txBody>
                  <a:tcPr/>
                </a:tc>
              </a:tr>
              <a:tr h="323706">
                <a:tc>
                  <a:txBody>
                    <a:bodyPr/>
                    <a:lstStyle/>
                    <a:p>
                      <a:r>
                        <a:rPr lang="en-US" altLang="zh-CN" sz="1300" dirty="0" smtClean="0">
                          <a:latin typeface="Times New Roman" pitchFamily="18" charset="0"/>
                          <a:cs typeface="Times New Roman" pitchFamily="18" charset="0"/>
                        </a:rPr>
                        <a:t>Physical/emotional health interfered with social activity (scale 1-5)</a:t>
                      </a:r>
                      <a:r>
                        <a:rPr lang="en-US" altLang="zh-CN" sz="1300" baseline="0" dirty="0" smtClean="0">
                          <a:latin typeface="Times New Roman" pitchFamily="18" charset="0"/>
                          <a:cs typeface="Times New Roman" pitchFamily="18" charset="0"/>
                        </a:rPr>
                        <a:t> – mean (SD)</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5</a:t>
                      </a:r>
                      <a:r>
                        <a:rPr lang="en-US" altLang="zh-CN" sz="1300" baseline="0" dirty="0" smtClean="0">
                          <a:latin typeface="Times New Roman" pitchFamily="18" charset="0"/>
                          <a:cs typeface="Times New Roman" pitchFamily="18" charset="0"/>
                        </a:rPr>
                        <a:t> (0.8)</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1.49</a:t>
                      </a:r>
                      <a:r>
                        <a:rPr lang="en-US" altLang="zh-CN" sz="1300" baseline="0" dirty="0" smtClean="0">
                          <a:latin typeface="Times New Roman" pitchFamily="18" charset="0"/>
                          <a:cs typeface="Times New Roman" pitchFamily="18" charset="0"/>
                        </a:rPr>
                        <a:t> (1.14, 1.95)</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0.003*</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Household</a:t>
                      </a:r>
                      <a:r>
                        <a:rPr lang="en-US" altLang="zh-CN" sz="1300" baseline="0" dirty="0" smtClean="0">
                          <a:latin typeface="Times New Roman" pitchFamily="18" charset="0"/>
                          <a:cs typeface="Times New Roman" pitchFamily="18" charset="0"/>
                        </a:rPr>
                        <a:t> physical activity – mean (SD)</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36</a:t>
                      </a:r>
                      <a:r>
                        <a:rPr lang="en-US" altLang="zh-CN" sz="1300" baseline="0" dirty="0" smtClean="0">
                          <a:latin typeface="Times New Roman" pitchFamily="18" charset="0"/>
                          <a:cs typeface="Times New Roman" pitchFamily="18" charset="0"/>
                        </a:rPr>
                        <a:t> (14)</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1.04</a:t>
                      </a:r>
                      <a:r>
                        <a:rPr lang="en-US" altLang="zh-CN" sz="1300" baseline="0" dirty="0" smtClean="0">
                          <a:latin typeface="Times New Roman" pitchFamily="18" charset="0"/>
                          <a:cs typeface="Times New Roman" pitchFamily="18" charset="0"/>
                        </a:rPr>
                        <a:t> (1.02, 1.06)</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a:t>
                      </a:r>
                      <a:r>
                        <a:rPr lang="en-US" altLang="zh-CN" sz="1300" baseline="0" dirty="0" smtClean="0">
                          <a:latin typeface="Times New Roman" pitchFamily="18" charset="0"/>
                          <a:cs typeface="Times New Roman" pitchFamily="18" charset="0"/>
                        </a:rPr>
                        <a:t> .001*</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Recreational</a:t>
                      </a:r>
                      <a:r>
                        <a:rPr lang="en-US" altLang="zh-CN" sz="1300" baseline="0" dirty="0" smtClean="0">
                          <a:latin typeface="Times New Roman" pitchFamily="18" charset="0"/>
                          <a:cs typeface="Times New Roman" pitchFamily="18" charset="0"/>
                        </a:rPr>
                        <a:t> physical activity – mean (SD)</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17</a:t>
                      </a:r>
                      <a:r>
                        <a:rPr lang="en-US" altLang="zh-CN" sz="1300" baseline="0" dirty="0" smtClean="0">
                          <a:latin typeface="Times New Roman" pitchFamily="18" charset="0"/>
                          <a:cs typeface="Times New Roman" pitchFamily="18" charset="0"/>
                        </a:rPr>
                        <a:t> (11)</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1.04</a:t>
                      </a:r>
                      <a:r>
                        <a:rPr lang="en-US" altLang="zh-CN" sz="1300" baseline="0" dirty="0" smtClean="0">
                          <a:latin typeface="Times New Roman" pitchFamily="18" charset="0"/>
                          <a:cs typeface="Times New Roman" pitchFamily="18" charset="0"/>
                        </a:rPr>
                        <a:t> (1.02, 1.06)</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a:t>
                      </a:r>
                      <a:r>
                        <a:rPr lang="en-US" altLang="zh-CN" sz="1300" baseline="0" dirty="0" smtClean="0">
                          <a:latin typeface="Times New Roman" pitchFamily="18" charset="0"/>
                          <a:cs typeface="Times New Roman" pitchFamily="18" charset="0"/>
                        </a:rPr>
                        <a:t> .001*</a:t>
                      </a:r>
                      <a:endParaRPr lang="zh-CN" altLang="en-US" sz="1300" dirty="0">
                        <a:latin typeface="Times New Roman" pitchFamily="18" charset="0"/>
                        <a:cs typeface="Times New Roman" pitchFamily="18" charset="0"/>
                      </a:endParaRPr>
                    </a:p>
                  </a:txBody>
                  <a:tcPr/>
                </a:tc>
              </a:tr>
              <a:tr h="289464">
                <a:tc>
                  <a:txBody>
                    <a:bodyPr/>
                    <a:lstStyle/>
                    <a:p>
                      <a:r>
                        <a:rPr lang="en-US" altLang="zh-CN" sz="1300" dirty="0" smtClean="0">
                          <a:latin typeface="Times New Roman" pitchFamily="18" charset="0"/>
                          <a:cs typeface="Times New Roman" pitchFamily="18" charset="0"/>
                        </a:rPr>
                        <a:t>Total</a:t>
                      </a:r>
                      <a:r>
                        <a:rPr lang="en-US" altLang="zh-CN" sz="1300" baseline="0" dirty="0" smtClean="0">
                          <a:latin typeface="Times New Roman" pitchFamily="18" charset="0"/>
                          <a:cs typeface="Times New Roman" pitchFamily="18" charset="0"/>
                        </a:rPr>
                        <a:t> physical activity – mean (SD)</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53</a:t>
                      </a:r>
                      <a:r>
                        <a:rPr lang="en-US" altLang="zh-CN" sz="1300" baseline="0" dirty="0" smtClean="0">
                          <a:latin typeface="Times New Roman" pitchFamily="18" charset="0"/>
                          <a:cs typeface="Times New Roman" pitchFamily="18" charset="0"/>
                        </a:rPr>
                        <a:t> (20)</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1.03</a:t>
                      </a:r>
                      <a:r>
                        <a:rPr lang="en-US" altLang="zh-CN" sz="1300" baseline="0" dirty="0" smtClean="0">
                          <a:latin typeface="Times New Roman" pitchFamily="18" charset="0"/>
                          <a:cs typeface="Times New Roman" pitchFamily="18" charset="0"/>
                        </a:rPr>
                        <a:t> (1.02, 1.05)</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a:t>
                      </a:r>
                      <a:r>
                        <a:rPr lang="en-US" altLang="zh-CN" sz="1300" baseline="0" dirty="0" smtClean="0">
                          <a:latin typeface="Times New Roman" pitchFamily="18" charset="0"/>
                          <a:cs typeface="Times New Roman" pitchFamily="18" charset="0"/>
                        </a:rPr>
                        <a:t> .001*</a:t>
                      </a:r>
                      <a:endParaRPr lang="zh-CN" altLang="en-US" sz="13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41176" y="1425126"/>
            <a:ext cx="8596668" cy="454925"/>
          </a:xfrm>
        </p:spPr>
        <p:txBody>
          <a:bodyPr>
            <a:normAutofit/>
          </a:bodyPr>
          <a:lstStyle/>
          <a:p>
            <a:pPr algn="ctr"/>
            <a:r>
              <a:rPr lang="en-US" altLang="zh-CN" sz="2200" b="1" dirty="0" smtClean="0">
                <a:solidFill>
                  <a:schemeClr val="tx1"/>
                </a:solidFill>
                <a:latin typeface="Times New Roman" panose="02020603050405020304" pitchFamily="18" charset="0"/>
                <a:cs typeface="Times New Roman" panose="02020603050405020304" pitchFamily="18" charset="0"/>
              </a:rPr>
              <a:t>Multiple </a:t>
            </a:r>
            <a:r>
              <a:rPr lang="en-US" altLang="zh-CN" sz="2200" b="1" dirty="0">
                <a:solidFill>
                  <a:schemeClr val="tx1"/>
                </a:solidFill>
                <a:latin typeface="Times New Roman" panose="02020603050405020304" pitchFamily="18" charset="0"/>
                <a:cs typeface="Times New Roman" panose="02020603050405020304" pitchFamily="18" charset="0"/>
              </a:rPr>
              <a:t>ordinal logical </a:t>
            </a:r>
            <a:r>
              <a:rPr lang="en-US" altLang="zh-CN" sz="2200" b="1" dirty="0" smtClean="0">
                <a:solidFill>
                  <a:schemeClr val="tx1"/>
                </a:solidFill>
                <a:latin typeface="Times New Roman" panose="02020603050405020304" pitchFamily="18" charset="0"/>
                <a:cs typeface="Times New Roman" panose="02020603050405020304" pitchFamily="18" charset="0"/>
              </a:rPr>
              <a:t>regression using backwards elimination</a:t>
            </a:r>
            <a:endParaRPr lang="zh-CN" altLang="en-US" sz="2200" b="1" dirty="0">
              <a:solidFill>
                <a:schemeClr val="tx1"/>
              </a:solidFill>
              <a:latin typeface="Times New Roman" panose="02020603050405020304" pitchFamily="18" charset="0"/>
              <a:cs typeface="Times New Roman" panose="02020603050405020304" pitchFamily="18" charset="0"/>
            </a:endParaRPr>
          </a:p>
        </p:txBody>
      </p:sp>
      <p:sp>
        <p:nvSpPr>
          <p:cNvPr id="3" name="内容占位符 2"/>
          <p:cNvSpPr>
            <a:spLocks noGrp="1"/>
          </p:cNvSpPr>
          <p:nvPr>
            <p:ph idx="1"/>
          </p:nvPr>
        </p:nvSpPr>
        <p:spPr>
          <a:xfrm>
            <a:off x="1249741" y="987043"/>
            <a:ext cx="7613140" cy="4991281"/>
          </a:xfrm>
        </p:spPr>
        <p:txBody>
          <a:bodyPr>
            <a:normAutofit/>
          </a:bodyPr>
          <a:lstStyle/>
          <a:p>
            <a:pPr marL="0" indent="0">
              <a:buNone/>
            </a:pPr>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endParaRPr lang="en-US" altLang="zh-CN" dirty="0" smtClean="0"/>
          </a:p>
          <a:p>
            <a:pPr>
              <a:buNone/>
            </a:pPr>
            <a:r>
              <a:rPr lang="en-US" altLang="zh-CN" sz="1500" dirty="0" smtClean="0">
                <a:latin typeface="Times New Roman" pitchFamily="18" charset="0"/>
                <a:cs typeface="Times New Roman" pitchFamily="18" charset="0"/>
              </a:rPr>
              <a:t>Notes</a:t>
            </a:r>
            <a:r>
              <a:rPr lang="en-US" altLang="zh-CN" sz="1500" dirty="0" smtClean="0">
                <a:latin typeface="Times New Roman" pitchFamily="18" charset="0"/>
                <a:cs typeface="Times New Roman" pitchFamily="18" charset="0"/>
              </a:rPr>
              <a:t>: </a:t>
            </a:r>
            <a:r>
              <a:rPr lang="en-US" altLang="zh-CN" sz="1500" dirty="0" err="1">
                <a:latin typeface="Times New Roman" pitchFamily="18" charset="0"/>
                <a:cs typeface="Times New Roman" pitchFamily="18" charset="0"/>
              </a:rPr>
              <a:t>a</a:t>
            </a:r>
            <a:r>
              <a:rPr lang="en-US" altLang="zh-CN" sz="1500" dirty="0" err="1" smtClean="0">
                <a:latin typeface="Times New Roman" pitchFamily="18" charset="0"/>
                <a:cs typeface="Times New Roman" pitchFamily="18" charset="0"/>
              </a:rPr>
              <a:t>OR</a:t>
            </a:r>
            <a:r>
              <a:rPr lang="en-US" altLang="zh-CN" sz="1500" dirty="0" smtClean="0">
                <a:latin typeface="Times New Roman" pitchFamily="18" charset="0"/>
                <a:cs typeface="Times New Roman" pitchFamily="18" charset="0"/>
              </a:rPr>
              <a:t> = adjusted odds ratio; CI = confidence interval</a:t>
            </a:r>
            <a:r>
              <a:rPr lang="en-US" altLang="zh-CN" sz="1500" dirty="0" smtClean="0">
                <a:latin typeface="Times New Roman" pitchFamily="18" charset="0"/>
                <a:cs typeface="Times New Roman" pitchFamily="18" charset="0"/>
              </a:rPr>
              <a:t>.</a:t>
            </a:r>
            <a:endParaRPr lang="en-US" altLang="zh-CN" sz="1500" dirty="0" smtClean="0">
              <a:latin typeface="Times New Roman" pitchFamily="18" charset="0"/>
              <a:cs typeface="Times New Roman" pitchFamily="18" charset="0"/>
            </a:endParaRPr>
          </a:p>
          <a:p>
            <a:endParaRPr lang="en-US" altLang="zh-CN" dirty="0" smtClean="0"/>
          </a:p>
          <a:p>
            <a:endParaRPr lang="zh-CN" altLang="en-US" dirty="0"/>
          </a:p>
        </p:txBody>
      </p:sp>
      <p:graphicFrame>
        <p:nvGraphicFramePr>
          <p:cNvPr id="4" name="表格 3"/>
          <p:cNvGraphicFramePr>
            <a:graphicFrameLocks noGrp="1"/>
          </p:cNvGraphicFramePr>
          <p:nvPr>
            <p:extLst>
              <p:ext uri="{D42A27DB-BD31-4B8C-83A1-F6EECF244321}">
                <p14:modId xmlns:p14="http://schemas.microsoft.com/office/powerpoint/2010/main" val="1814535560"/>
              </p:ext>
            </p:extLst>
          </p:nvPr>
        </p:nvGraphicFramePr>
        <p:xfrm>
          <a:off x="1249741" y="2095016"/>
          <a:ext cx="6979538" cy="2899463"/>
        </p:xfrm>
        <a:graphic>
          <a:graphicData uri="http://schemas.openxmlformats.org/drawingml/2006/table">
            <a:tbl>
              <a:tblPr firstRow="1" bandRow="1">
                <a:tableStyleId>{5C22544A-7EE6-4342-B048-85BDC9FD1C3A}</a:tableStyleId>
              </a:tblPr>
              <a:tblGrid>
                <a:gridCol w="4039568"/>
                <a:gridCol w="1904036"/>
                <a:gridCol w="1035934"/>
              </a:tblGrid>
              <a:tr h="432755">
                <a:tc>
                  <a:txBody>
                    <a:bodyPr/>
                    <a:lstStyle/>
                    <a:p>
                      <a:pPr algn="ctr"/>
                      <a:r>
                        <a:rPr lang="en-US" altLang="zh-CN" sz="1400" dirty="0" smtClean="0">
                          <a:latin typeface="Times New Roman" pitchFamily="18" charset="0"/>
                          <a:cs typeface="Times New Roman" pitchFamily="18" charset="0"/>
                        </a:rPr>
                        <a:t>Variable</a:t>
                      </a:r>
                      <a:endParaRPr lang="zh-CN" altLang="en-US" sz="1400" dirty="0">
                        <a:latin typeface="Times New Roman" pitchFamily="18" charset="0"/>
                        <a:cs typeface="Times New Roman" pitchFamily="18" charset="0"/>
                      </a:endParaRPr>
                    </a:p>
                  </a:txBody>
                  <a:tcPr/>
                </a:tc>
                <a:tc>
                  <a:txBody>
                    <a:bodyPr/>
                    <a:lstStyle/>
                    <a:p>
                      <a:pPr algn="ctr"/>
                      <a:r>
                        <a:rPr lang="en-US" altLang="zh-CN" sz="1400" dirty="0" err="1" smtClean="0">
                          <a:latin typeface="Times New Roman" pitchFamily="18" charset="0"/>
                          <a:cs typeface="Times New Roman" pitchFamily="18" charset="0"/>
                        </a:rPr>
                        <a:t>aOR</a:t>
                      </a:r>
                      <a:r>
                        <a:rPr lang="en-US" altLang="zh-CN" sz="1400" baseline="0" dirty="0" smtClean="0">
                          <a:latin typeface="Times New Roman" pitchFamily="18" charset="0"/>
                          <a:cs typeface="Times New Roman" pitchFamily="18" charset="0"/>
                        </a:rPr>
                        <a:t> (95% CI)</a:t>
                      </a:r>
                      <a:endParaRPr lang="zh-CN" altLang="en-US" sz="1400" dirty="0">
                        <a:latin typeface="Times New Roman" pitchFamily="18" charset="0"/>
                        <a:cs typeface="Times New Roman" pitchFamily="18" charset="0"/>
                      </a:endParaRPr>
                    </a:p>
                  </a:txBody>
                  <a:tcPr/>
                </a:tc>
                <a:tc>
                  <a:txBody>
                    <a:bodyPr/>
                    <a:lstStyle/>
                    <a:p>
                      <a:pPr algn="ctr"/>
                      <a:r>
                        <a:rPr lang="en-US" altLang="zh-CN" sz="1400" dirty="0" smtClean="0">
                          <a:latin typeface="Times New Roman" pitchFamily="18" charset="0"/>
                          <a:cs typeface="Times New Roman" pitchFamily="18" charset="0"/>
                        </a:rPr>
                        <a:t>p-value</a:t>
                      </a:r>
                      <a:endParaRPr lang="zh-CN" altLang="en-US" sz="1400" dirty="0">
                        <a:latin typeface="Times New Roman" pitchFamily="18" charset="0"/>
                        <a:cs typeface="Times New Roman" pitchFamily="18" charset="0"/>
                      </a:endParaRPr>
                    </a:p>
                  </a:txBody>
                  <a:tcPr/>
                </a:tc>
              </a:tr>
              <a:tr h="411118">
                <a:tc>
                  <a:txBody>
                    <a:bodyPr/>
                    <a:lstStyle/>
                    <a:p>
                      <a:r>
                        <a:rPr lang="en-US" altLang="zh-CN" sz="1300" dirty="0" smtClean="0">
                          <a:latin typeface="Times New Roman" pitchFamily="18" charset="0"/>
                          <a:cs typeface="Times New Roman" pitchFamily="18" charset="0"/>
                        </a:rPr>
                        <a:t>Felt downhearted and depressed (SF</a:t>
                      </a:r>
                      <a:r>
                        <a:rPr lang="en-US" altLang="zh-CN" sz="1300" baseline="0" dirty="0" smtClean="0">
                          <a:latin typeface="Times New Roman" pitchFamily="18" charset="0"/>
                          <a:cs typeface="Times New Roman" pitchFamily="18" charset="0"/>
                        </a:rPr>
                        <a:t>-12 item, scale 1-5)</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2.38 (1.65, 3.42)</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 .001</a:t>
                      </a:r>
                      <a:endParaRPr lang="zh-CN" altLang="en-US" sz="1300" dirty="0">
                        <a:latin typeface="Times New Roman" pitchFamily="18" charset="0"/>
                        <a:cs typeface="Times New Roman" pitchFamily="18" charset="0"/>
                      </a:endParaRPr>
                    </a:p>
                  </a:txBody>
                  <a:tcPr/>
                </a:tc>
              </a:tr>
              <a:tr h="411118">
                <a:tc>
                  <a:txBody>
                    <a:bodyPr/>
                    <a:lstStyle/>
                    <a:p>
                      <a:r>
                        <a:rPr lang="en-US" altLang="zh-CN" sz="1300" dirty="0" smtClean="0">
                          <a:latin typeface="Times New Roman" pitchFamily="18" charset="0"/>
                          <a:cs typeface="Times New Roman" pitchFamily="18" charset="0"/>
                        </a:rPr>
                        <a:t>Live with partner/spouse</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0.98</a:t>
                      </a:r>
                      <a:r>
                        <a:rPr lang="en-US" altLang="zh-CN" sz="1300" baseline="0" dirty="0" smtClean="0">
                          <a:latin typeface="Times New Roman" pitchFamily="18" charset="0"/>
                          <a:cs typeface="Times New Roman" pitchFamily="18" charset="0"/>
                        </a:rPr>
                        <a:t> (0.94, 1.02)</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&lt;</a:t>
                      </a:r>
                      <a:r>
                        <a:rPr lang="en-US" altLang="zh-CN" sz="1300" baseline="0" dirty="0" smtClean="0">
                          <a:latin typeface="Times New Roman" pitchFamily="18" charset="0"/>
                          <a:cs typeface="Times New Roman" pitchFamily="18" charset="0"/>
                        </a:rPr>
                        <a:t> .001</a:t>
                      </a:r>
                      <a:endParaRPr lang="zh-CN" altLang="en-US" sz="1300" dirty="0">
                        <a:latin typeface="Times New Roman" pitchFamily="18" charset="0"/>
                        <a:cs typeface="Times New Roman" pitchFamily="18" charset="0"/>
                      </a:endParaRPr>
                    </a:p>
                  </a:txBody>
                  <a:tcPr/>
                </a:tc>
              </a:tr>
              <a:tr h="411118">
                <a:tc>
                  <a:txBody>
                    <a:bodyPr/>
                    <a:lstStyle/>
                    <a:p>
                      <a:r>
                        <a:rPr lang="en-US" altLang="zh-CN" sz="1300" dirty="0" smtClean="0">
                          <a:latin typeface="Times New Roman" pitchFamily="18" charset="0"/>
                          <a:cs typeface="Times New Roman" pitchFamily="18" charset="0"/>
                        </a:rPr>
                        <a:t>Household-based physical activity</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0.96</a:t>
                      </a:r>
                      <a:r>
                        <a:rPr lang="en-US" altLang="zh-CN" sz="1300" baseline="0" dirty="0" smtClean="0">
                          <a:latin typeface="Times New Roman" pitchFamily="18" charset="0"/>
                          <a:cs typeface="Times New Roman" pitchFamily="18" charset="0"/>
                        </a:rPr>
                        <a:t> (0.61, 1.51)</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0.001</a:t>
                      </a:r>
                      <a:endParaRPr lang="zh-CN" altLang="en-US" sz="1300" dirty="0">
                        <a:latin typeface="Times New Roman" pitchFamily="18" charset="0"/>
                        <a:cs typeface="Times New Roman" pitchFamily="18" charset="0"/>
                      </a:endParaRPr>
                    </a:p>
                  </a:txBody>
                  <a:tcPr/>
                </a:tc>
              </a:tr>
              <a:tr h="411118">
                <a:tc>
                  <a:txBody>
                    <a:bodyPr/>
                    <a:lstStyle/>
                    <a:p>
                      <a:r>
                        <a:rPr lang="en-US" altLang="zh-CN" sz="1300" dirty="0" smtClean="0">
                          <a:latin typeface="Times New Roman" pitchFamily="18" charset="0"/>
                          <a:cs typeface="Times New Roman" pitchFamily="18" charset="0"/>
                        </a:rPr>
                        <a:t>Symptoms</a:t>
                      </a:r>
                      <a:r>
                        <a:rPr lang="en-US" altLang="zh-CN" sz="1300" baseline="0" dirty="0" smtClean="0">
                          <a:latin typeface="Times New Roman" pitchFamily="18" charset="0"/>
                          <a:cs typeface="Times New Roman" pitchFamily="18" charset="0"/>
                        </a:rPr>
                        <a:t> of depression (GDS, scale 0-30)</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1.25</a:t>
                      </a:r>
                      <a:r>
                        <a:rPr lang="en-US" altLang="zh-CN" sz="1300" baseline="0" dirty="0" smtClean="0">
                          <a:latin typeface="Times New Roman" pitchFamily="18" charset="0"/>
                          <a:cs typeface="Times New Roman" pitchFamily="18" charset="0"/>
                        </a:rPr>
                        <a:t> (0.70, 2.23)</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0.003</a:t>
                      </a:r>
                      <a:endParaRPr lang="zh-CN" altLang="en-US" sz="1300" dirty="0">
                        <a:latin typeface="Times New Roman" pitchFamily="18" charset="0"/>
                        <a:cs typeface="Times New Roman" pitchFamily="18" charset="0"/>
                      </a:endParaRPr>
                    </a:p>
                  </a:txBody>
                  <a:tcPr/>
                </a:tc>
              </a:tr>
              <a:tr h="411118">
                <a:tc>
                  <a:txBody>
                    <a:bodyPr/>
                    <a:lstStyle/>
                    <a:p>
                      <a:r>
                        <a:rPr lang="en-US" altLang="zh-CN" sz="1300" dirty="0" smtClean="0">
                          <a:latin typeface="Times New Roman" pitchFamily="18" charset="0"/>
                          <a:cs typeface="Times New Roman" pitchFamily="18" charset="0"/>
                        </a:rPr>
                        <a:t>General</a:t>
                      </a:r>
                      <a:r>
                        <a:rPr lang="en-US" altLang="zh-CN" sz="1300" baseline="0" dirty="0" smtClean="0">
                          <a:latin typeface="Times New Roman" pitchFamily="18" charset="0"/>
                          <a:cs typeface="Times New Roman" pitchFamily="18" charset="0"/>
                        </a:rPr>
                        <a:t> health (SF-12 item, scale 1-5)</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0.19</a:t>
                      </a:r>
                      <a:r>
                        <a:rPr lang="en-US" altLang="zh-CN" sz="1300" baseline="0" dirty="0" smtClean="0">
                          <a:latin typeface="Times New Roman" pitchFamily="18" charset="0"/>
                          <a:cs typeface="Times New Roman" pitchFamily="18" charset="0"/>
                        </a:rPr>
                        <a:t> (0.06, 0.65)</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0.006</a:t>
                      </a:r>
                      <a:endParaRPr lang="zh-CN" altLang="en-US" sz="1300" dirty="0">
                        <a:latin typeface="Times New Roman" pitchFamily="18" charset="0"/>
                        <a:cs typeface="Times New Roman" pitchFamily="18" charset="0"/>
                      </a:endParaRPr>
                    </a:p>
                  </a:txBody>
                  <a:tcPr/>
                </a:tc>
              </a:tr>
              <a:tr h="411118">
                <a:tc>
                  <a:txBody>
                    <a:bodyPr/>
                    <a:lstStyle/>
                    <a:p>
                      <a:r>
                        <a:rPr lang="en-US" altLang="zh-CN" sz="1300" dirty="0" smtClean="0">
                          <a:latin typeface="Times New Roman" pitchFamily="18" charset="0"/>
                          <a:cs typeface="Times New Roman" pitchFamily="18" charset="0"/>
                        </a:rPr>
                        <a:t>Congestive</a:t>
                      </a:r>
                      <a:r>
                        <a:rPr lang="en-US" altLang="zh-CN" sz="1300" baseline="0" dirty="0" smtClean="0">
                          <a:latin typeface="Times New Roman" pitchFamily="18" charset="0"/>
                          <a:cs typeface="Times New Roman" pitchFamily="18" charset="0"/>
                        </a:rPr>
                        <a:t> heart failure</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1.03</a:t>
                      </a:r>
                      <a:r>
                        <a:rPr lang="en-US" altLang="zh-CN" sz="1300" baseline="0" dirty="0" smtClean="0">
                          <a:latin typeface="Times New Roman" pitchFamily="18" charset="0"/>
                          <a:cs typeface="Times New Roman" pitchFamily="18" charset="0"/>
                        </a:rPr>
                        <a:t> (0.66, 1.62)</a:t>
                      </a:r>
                      <a:endParaRPr lang="zh-CN" altLang="en-US" sz="1300" dirty="0">
                        <a:latin typeface="Times New Roman" pitchFamily="18" charset="0"/>
                        <a:cs typeface="Times New Roman" pitchFamily="18" charset="0"/>
                      </a:endParaRPr>
                    </a:p>
                  </a:txBody>
                  <a:tcPr/>
                </a:tc>
                <a:tc>
                  <a:txBody>
                    <a:bodyPr/>
                    <a:lstStyle/>
                    <a:p>
                      <a:pPr algn="ctr"/>
                      <a:r>
                        <a:rPr lang="en-US" altLang="zh-CN" sz="1300" dirty="0" smtClean="0">
                          <a:latin typeface="Times New Roman" pitchFamily="18" charset="0"/>
                          <a:cs typeface="Times New Roman" pitchFamily="18" charset="0"/>
                        </a:rPr>
                        <a:t>0.046</a:t>
                      </a:r>
                      <a:endParaRPr lang="zh-CN" altLang="en-US" sz="13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40470025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73" y="1097607"/>
            <a:ext cx="8596668" cy="394080"/>
          </a:xfrm>
        </p:spPr>
        <p:txBody>
          <a:bodyPr>
            <a:normAutofit fontScale="90000"/>
          </a:bodyPr>
          <a:lstStyle/>
          <a:p>
            <a:pPr algn="ctr"/>
            <a:r>
              <a:rPr lang="en-US" sz="2400" b="1" dirty="0" smtClean="0">
                <a:solidFill>
                  <a:schemeClr val="tx1"/>
                </a:solidFill>
                <a:latin typeface="Times New Roman" panose="02020603050405020304" pitchFamily="18" charset="0"/>
                <a:cs typeface="Times New Roman" panose="02020603050405020304" pitchFamily="18" charset="0"/>
              </a:rPr>
              <a:t>Conclusion</a:t>
            </a:r>
            <a:endParaRPr lang="en-US" sz="2400" b="1" dirty="0"/>
          </a:p>
        </p:txBody>
      </p:sp>
      <p:sp>
        <p:nvSpPr>
          <p:cNvPr id="3" name="Content Placeholder 2"/>
          <p:cNvSpPr>
            <a:spLocks noGrp="1"/>
          </p:cNvSpPr>
          <p:nvPr>
            <p:ph idx="1"/>
          </p:nvPr>
        </p:nvSpPr>
        <p:spPr>
          <a:xfrm>
            <a:off x="317340" y="1643605"/>
            <a:ext cx="9097196" cy="4186257"/>
          </a:xfrm>
        </p:spPr>
        <p:txBody>
          <a:bodyPr>
            <a:noAutofit/>
          </a:bodyPr>
          <a:lstStyle/>
          <a:p>
            <a:pPr>
              <a:spcBef>
                <a:spcPts val="1500"/>
              </a:spcBef>
              <a:buNone/>
            </a:pP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Household physical activity as opposed to recreational was associated with social isolation among older people. Further research is needed to clarify whether a direct relationship exists or whether this relationship is mediated by other factors.</a:t>
            </a: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Study findings reflect the need for future research investigating the impact of group physical activity interventions on social isolation. Older people with congestive heart disease and those reporting worse general health could be targeted as they were more likely to be socially isolated.</a:t>
            </a:r>
            <a:endParaRPr lang="en-US" sz="20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09258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p:txBody>
          <a:bodyPr>
            <a:normAutofit/>
          </a:bodyPr>
          <a:lstStyle/>
          <a:p>
            <a:pPr>
              <a:buNone/>
            </a:pPr>
            <a:r>
              <a:rPr lang="en-US" altLang="zh-CN" sz="9600" dirty="0" smtClean="0">
                <a:latin typeface="Times New Roman" pitchFamily="18" charset="0"/>
                <a:cs typeface="Times New Roman" pitchFamily="18" charset="0"/>
              </a:rPr>
              <a:t>     Thank you!</a:t>
            </a:r>
            <a:endParaRPr lang="zh-CN" altLang="en-US" sz="9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594" y="427571"/>
            <a:ext cx="8596668" cy="1081758"/>
          </a:xfrm>
        </p:spPr>
        <p:txBody>
          <a:bodyPr/>
          <a:lstStyle/>
          <a:p>
            <a:pPr algn="ctr"/>
            <a:r>
              <a:rPr lang="en-US" b="1" dirty="0" smtClean="0">
                <a:solidFill>
                  <a:schemeClr val="tx1"/>
                </a:solidFill>
                <a:latin typeface="Times New Roman" panose="02020603050405020304" pitchFamily="18" charset="0"/>
                <a:cs typeface="Times New Roman" panose="02020603050405020304" pitchFamily="18" charset="0"/>
              </a:rPr>
              <a:t>Introduction</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006997"/>
            <a:ext cx="8596668" cy="5637039"/>
          </a:xfrm>
        </p:spPr>
        <p:txBody>
          <a:bodyPr>
            <a:normAutofit/>
          </a:bodyPr>
          <a:lstStyle/>
          <a:p>
            <a:pPr>
              <a:spcBef>
                <a:spcPts val="1500"/>
              </a:spcBef>
            </a:pPr>
            <a:r>
              <a:rPr lang="en-US" sz="2400" dirty="0" smtClean="0">
                <a:solidFill>
                  <a:schemeClr val="tx1"/>
                </a:solidFill>
                <a:latin typeface="Times New Roman" panose="02020603050405020304" pitchFamily="18" charset="0"/>
                <a:cs typeface="Times New Roman" panose="02020603050405020304" pitchFamily="18" charset="0"/>
              </a:rPr>
              <a:t>Definition of social isolation: living without companionship, having low levels of social contact, little social support, feeling separated from others, being an outsider, isolated and suffering loneliness (Hawthorne, 2006)</a:t>
            </a:r>
          </a:p>
          <a:p>
            <a:pPr>
              <a:spcBef>
                <a:spcPts val="1500"/>
              </a:spcBef>
            </a:pPr>
            <a:r>
              <a:rPr lang="en-US" sz="2400" dirty="0" smtClean="0">
                <a:solidFill>
                  <a:schemeClr val="tx1"/>
                </a:solidFill>
                <a:latin typeface="Times New Roman" panose="02020603050405020304" pitchFamily="18" charset="0"/>
                <a:cs typeface="Times New Roman" panose="02020603050405020304" pitchFamily="18" charset="0"/>
              </a:rPr>
              <a:t>Negative outcomes of social isolation: mortality (stronger than smoking 15 cigarettes or drinking &gt; 6  alcoholic beverages per day) (Holt-</a:t>
            </a:r>
            <a:r>
              <a:rPr lang="en-US" sz="2400" dirty="0" err="1" smtClean="0">
                <a:solidFill>
                  <a:schemeClr val="tx1"/>
                </a:solidFill>
                <a:latin typeface="Times New Roman" panose="02020603050405020304" pitchFamily="18" charset="0"/>
                <a:cs typeface="Times New Roman" panose="02020603050405020304" pitchFamily="18" charset="0"/>
              </a:rPr>
              <a:t>Lunstad</a:t>
            </a:r>
            <a:r>
              <a:rPr lang="en-US" sz="2400" dirty="0" smtClean="0">
                <a:solidFill>
                  <a:schemeClr val="tx1"/>
                </a:solidFill>
                <a:latin typeface="Times New Roman" panose="02020603050405020304" pitchFamily="18" charset="0"/>
                <a:cs typeface="Times New Roman" panose="02020603050405020304" pitchFamily="18" charset="0"/>
              </a:rPr>
              <a:t>, Smith, &amp; Layton, 2010); increased risk for poor mental and physical health, dementia, falls, and </a:t>
            </a:r>
            <a:r>
              <a:rPr lang="en-US" sz="2400" dirty="0" err="1" smtClean="0">
                <a:solidFill>
                  <a:schemeClr val="tx1"/>
                </a:solidFill>
                <a:latin typeface="Times New Roman" panose="02020603050405020304" pitchFamily="18" charset="0"/>
                <a:cs typeface="Times New Roman" panose="02020603050405020304" pitchFamily="18" charset="0"/>
              </a:rPr>
              <a:t>rehospitalisation</a:t>
            </a:r>
            <a:r>
              <a:rPr lang="en-US" sz="2400" dirty="0" smtClean="0">
                <a:solidFill>
                  <a:schemeClr val="tx1"/>
                </a:solidFill>
                <a:latin typeface="Times New Roman" panose="02020603050405020304" pitchFamily="18" charset="0"/>
                <a:cs typeface="Times New Roman" panose="02020603050405020304" pitchFamily="18" charset="0"/>
              </a:rPr>
              <a:t> (Cornwell &amp; Waite, 2009; Mistry, </a:t>
            </a:r>
            <a:r>
              <a:rPr lang="en-US" sz="2400" dirty="0" err="1" smtClean="0">
                <a:solidFill>
                  <a:schemeClr val="tx1"/>
                </a:solidFill>
                <a:latin typeface="Times New Roman" panose="02020603050405020304" pitchFamily="18" charset="0"/>
                <a:cs typeface="Times New Roman" panose="02020603050405020304" pitchFamily="18" charset="0"/>
              </a:rPr>
              <a:t>Rosansky</a:t>
            </a:r>
            <a:r>
              <a:rPr lang="en-US" sz="2400" dirty="0" smtClean="0">
                <a:solidFill>
                  <a:schemeClr val="tx1"/>
                </a:solidFill>
                <a:latin typeface="Times New Roman" panose="02020603050405020304" pitchFamily="18" charset="0"/>
                <a:cs typeface="Times New Roman" panose="02020603050405020304" pitchFamily="18" charset="0"/>
              </a:rPr>
              <a:t>, McGuire, McDermott, &amp; </a:t>
            </a:r>
            <a:r>
              <a:rPr lang="en-US" sz="2400" dirty="0" err="1" smtClean="0">
                <a:solidFill>
                  <a:schemeClr val="tx1"/>
                </a:solidFill>
                <a:latin typeface="Times New Roman" panose="02020603050405020304" pitchFamily="18" charset="0"/>
                <a:cs typeface="Times New Roman" panose="02020603050405020304" pitchFamily="18" charset="0"/>
              </a:rPr>
              <a:t>Jarvik</a:t>
            </a:r>
            <a:r>
              <a:rPr lang="en-US" sz="2400" dirty="0" smtClean="0">
                <a:solidFill>
                  <a:schemeClr val="tx1"/>
                </a:solidFill>
                <a:latin typeface="Times New Roman" panose="02020603050405020304" pitchFamily="18" charset="0"/>
                <a:cs typeface="Times New Roman" panose="02020603050405020304" pitchFamily="18" charset="0"/>
              </a:rPr>
              <a:t>, 2001…)</a:t>
            </a:r>
          </a:p>
          <a:p>
            <a:pPr>
              <a:spcBef>
                <a:spcPts val="1500"/>
              </a:spcBef>
            </a:pPr>
            <a:r>
              <a:rPr lang="en-US" sz="2400" dirty="0" smtClean="0">
                <a:solidFill>
                  <a:schemeClr val="tx1"/>
                </a:solidFill>
                <a:latin typeface="Times New Roman" panose="02020603050405020304" pitchFamily="18" charset="0"/>
                <a:cs typeface="Times New Roman" panose="02020603050405020304" pitchFamily="18" charset="0"/>
              </a:rPr>
              <a:t>Prevalence of social isolation among older people: 15% in London, 16% in Australia, 25% in Japan, and 49% in Malaysia (Shimada et al., 2014…)</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9192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024" y="451413"/>
            <a:ext cx="9635710" cy="5891514"/>
          </a:xfrm>
        </p:spPr>
        <p:txBody>
          <a:bodyPr>
            <a:normAutofit fontScale="47500" lnSpcReduction="20000"/>
          </a:bodyPr>
          <a:lstStyle/>
          <a:p>
            <a:pPr marL="347472">
              <a:spcBef>
                <a:spcPts val="1500"/>
              </a:spcBef>
            </a:pPr>
            <a:r>
              <a:rPr lang="en-US" sz="4200" dirty="0" smtClean="0">
                <a:solidFill>
                  <a:schemeClr val="tx1"/>
                </a:solidFill>
                <a:latin typeface="Times New Roman" panose="02020603050405020304" pitchFamily="18" charset="0"/>
                <a:cs typeface="Times New Roman" panose="02020603050405020304" pitchFamily="18" charset="0"/>
              </a:rPr>
              <a:t>Risk factors for social isolation among older people: increasing age, living alone, living in a rural location, ethnicity, poor health, comorbidities, restricted mobility, history of falls, depression, impaired memory, low social class, decreased access to transport, no telephone, death or loss of friends or </a:t>
            </a:r>
            <a:r>
              <a:rPr lang="en-US" sz="4200" dirty="0" smtClean="0">
                <a:solidFill>
                  <a:schemeClr val="tx1"/>
                </a:solidFill>
                <a:latin typeface="Times New Roman" panose="02020603050405020304" pitchFamily="18" charset="0"/>
                <a:cs typeface="Times New Roman" panose="02020603050405020304" pitchFamily="18" charset="0"/>
              </a:rPr>
              <a:t>family members, </a:t>
            </a:r>
            <a:r>
              <a:rPr lang="en-US" sz="4200" dirty="0" smtClean="0">
                <a:solidFill>
                  <a:schemeClr val="tx1"/>
                </a:solidFill>
                <a:latin typeface="Times New Roman" panose="02020603050405020304" pitchFamily="18" charset="0"/>
                <a:cs typeface="Times New Roman" panose="02020603050405020304" pitchFamily="18" charset="0"/>
              </a:rPr>
              <a:t>and retirement (Barnes, </a:t>
            </a:r>
            <a:r>
              <a:rPr lang="en-US" sz="4200" dirty="0" err="1" smtClean="0">
                <a:solidFill>
                  <a:schemeClr val="tx1"/>
                </a:solidFill>
                <a:latin typeface="Times New Roman" panose="02020603050405020304" pitchFamily="18" charset="0"/>
                <a:cs typeface="Times New Roman" panose="02020603050405020304" pitchFamily="18" charset="0"/>
              </a:rPr>
              <a:t>Blom</a:t>
            </a:r>
            <a:r>
              <a:rPr lang="en-US" sz="4200" dirty="0" smtClean="0">
                <a:solidFill>
                  <a:schemeClr val="tx1"/>
                </a:solidFill>
                <a:latin typeface="Times New Roman" panose="02020603050405020304" pitchFamily="18" charset="0"/>
                <a:cs typeface="Times New Roman" panose="02020603050405020304" pitchFamily="18" charset="0"/>
              </a:rPr>
              <a:t>, Cox, &amp; </a:t>
            </a:r>
            <a:r>
              <a:rPr lang="en-US" sz="4200" dirty="0" err="1" smtClean="0">
                <a:solidFill>
                  <a:schemeClr val="tx1"/>
                </a:solidFill>
                <a:latin typeface="Times New Roman" panose="02020603050405020304" pitchFamily="18" charset="0"/>
                <a:cs typeface="Times New Roman" panose="02020603050405020304" pitchFamily="18" charset="0"/>
              </a:rPr>
              <a:t>Lessof</a:t>
            </a:r>
            <a:r>
              <a:rPr lang="en-US" sz="4200" dirty="0" smtClean="0">
                <a:solidFill>
                  <a:schemeClr val="tx1"/>
                </a:solidFill>
                <a:latin typeface="Times New Roman" panose="02020603050405020304" pitchFamily="18" charset="0"/>
                <a:cs typeface="Times New Roman" panose="02020603050405020304" pitchFamily="18" charset="0"/>
              </a:rPr>
              <a:t>, 2006; Jang et al., 2015…); contradicting evidence in terms of gender (Barnes et al., 2006; </a:t>
            </a:r>
            <a:r>
              <a:rPr lang="en-US" sz="4200" dirty="0" err="1" smtClean="0">
                <a:solidFill>
                  <a:schemeClr val="tx1"/>
                </a:solidFill>
                <a:latin typeface="Times New Roman" panose="02020603050405020304" pitchFamily="18" charset="0"/>
                <a:cs typeface="Times New Roman" panose="02020603050405020304" pitchFamily="18" charset="0"/>
              </a:rPr>
              <a:t>Guili</a:t>
            </a:r>
            <a:r>
              <a:rPr lang="en-US" sz="4200" dirty="0" smtClean="0">
                <a:solidFill>
                  <a:schemeClr val="tx1"/>
                </a:solidFill>
                <a:latin typeface="Times New Roman" panose="02020603050405020304" pitchFamily="18" charset="0"/>
                <a:cs typeface="Times New Roman" panose="02020603050405020304" pitchFamily="18" charset="0"/>
              </a:rPr>
              <a:t> et al., 2012; </a:t>
            </a:r>
            <a:r>
              <a:rPr lang="en-US" sz="4200" dirty="0" err="1" smtClean="0">
                <a:solidFill>
                  <a:schemeClr val="tx1"/>
                </a:solidFill>
                <a:latin typeface="Times New Roman" panose="02020603050405020304" pitchFamily="18" charset="0"/>
                <a:cs typeface="Times New Roman" panose="02020603050405020304" pitchFamily="18" charset="0"/>
              </a:rPr>
              <a:t>lbrahim</a:t>
            </a:r>
            <a:r>
              <a:rPr lang="en-US" sz="4200" dirty="0" smtClean="0">
                <a:solidFill>
                  <a:schemeClr val="tx1"/>
                </a:solidFill>
                <a:latin typeface="Times New Roman" panose="02020603050405020304" pitchFamily="18" charset="0"/>
                <a:cs typeface="Times New Roman" panose="02020603050405020304" pitchFamily="18" charset="0"/>
              </a:rPr>
              <a:t> et al., 2013)</a:t>
            </a:r>
          </a:p>
          <a:p>
            <a:pPr marL="347472">
              <a:spcBef>
                <a:spcPts val="1500"/>
              </a:spcBef>
            </a:pPr>
            <a:r>
              <a:rPr lang="en-US" sz="4200" dirty="0" smtClean="0">
                <a:solidFill>
                  <a:schemeClr val="tx1"/>
                </a:solidFill>
                <a:latin typeface="Times New Roman" panose="02020603050405020304" pitchFamily="18" charset="0"/>
                <a:cs typeface="Times New Roman" panose="02020603050405020304" pitchFamily="18" charset="0"/>
              </a:rPr>
              <a:t>Bi-directional association between social isolation and health: poor health conditions limit an older adult’s ability to be involved in social activities outside their own home, and hence reduce opportunities for social interaction; those who were perhaps already socially isolated, without support and advice of friends and family, had neglected health concerns or poor health behavior that might otherwise have been recognized and treated earlier in order to prevent the development of chronic conditions.</a:t>
            </a:r>
          </a:p>
          <a:p>
            <a:pPr marL="347472">
              <a:spcBef>
                <a:spcPts val="1500"/>
              </a:spcBef>
            </a:pPr>
            <a:r>
              <a:rPr lang="en-US" sz="4200" dirty="0" smtClean="0">
                <a:solidFill>
                  <a:schemeClr val="tx1"/>
                </a:solidFill>
                <a:latin typeface="Times New Roman" panose="02020603050405020304" pitchFamily="18" charset="0"/>
                <a:cs typeface="Times New Roman" panose="02020603050405020304" pitchFamily="18" charset="0"/>
              </a:rPr>
              <a:t>Increased physical activity related to reduced social isolation: engage older people in physical activity programs (</a:t>
            </a:r>
            <a:r>
              <a:rPr lang="en-US" sz="4200" dirty="0" err="1" smtClean="0">
                <a:solidFill>
                  <a:schemeClr val="tx1"/>
                </a:solidFill>
                <a:latin typeface="Times New Roman" panose="02020603050405020304" pitchFamily="18" charset="0"/>
                <a:cs typeface="Times New Roman" panose="02020603050405020304" pitchFamily="18" charset="0"/>
              </a:rPr>
              <a:t>Vagetti</a:t>
            </a:r>
            <a:r>
              <a:rPr lang="en-US" sz="4200" dirty="0" smtClean="0">
                <a:solidFill>
                  <a:schemeClr val="tx1"/>
                </a:solidFill>
                <a:latin typeface="Times New Roman" panose="02020603050405020304" pitchFamily="18" charset="0"/>
                <a:cs typeface="Times New Roman" panose="02020603050405020304" pitchFamily="18" charset="0"/>
              </a:rPr>
              <a:t> et al., 2014)</a:t>
            </a:r>
          </a:p>
          <a:p>
            <a:pPr marL="347472">
              <a:spcBef>
                <a:spcPts val="1500"/>
              </a:spcBef>
            </a:pPr>
            <a:r>
              <a:rPr lang="en-US" sz="4200" dirty="0" smtClean="0">
                <a:solidFill>
                  <a:schemeClr val="tx1"/>
                </a:solidFill>
                <a:latin typeface="Times New Roman" panose="02020603050405020304" pitchFamily="18" charset="0"/>
                <a:cs typeface="Times New Roman" panose="02020603050405020304" pitchFamily="18" charset="0"/>
              </a:rPr>
              <a:t>Recreational physical activity and household-based physical activity with social isolation: diminishing participation in recreational physical activity – no added benefits of meeting others with shared interests, broadening social networks, and improved ability to access services outside the home – social isolation; increasing difficulty in maintaining home – a sense of shame and reluctance to invite people – reduced opportunities for social interaction (</a:t>
            </a:r>
            <a:r>
              <a:rPr lang="en-US" sz="4200" dirty="0" err="1" smtClean="0">
                <a:solidFill>
                  <a:schemeClr val="tx1"/>
                </a:solidFill>
                <a:latin typeface="Times New Roman" panose="02020603050405020304" pitchFamily="18" charset="0"/>
                <a:cs typeface="Times New Roman" panose="02020603050405020304" pitchFamily="18" charset="0"/>
              </a:rPr>
              <a:t>Benzinger</a:t>
            </a:r>
            <a:r>
              <a:rPr lang="en-US" sz="4200" dirty="0" smtClean="0">
                <a:solidFill>
                  <a:schemeClr val="tx1"/>
                </a:solidFill>
                <a:latin typeface="Times New Roman" panose="02020603050405020304" pitchFamily="18" charset="0"/>
                <a:cs typeface="Times New Roman" panose="02020603050405020304" pitchFamily="18" charset="0"/>
              </a:rPr>
              <a:t> et al., 2014)</a:t>
            </a:r>
            <a:endParaRPr lang="en-US" sz="24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84526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3911" y="1218991"/>
            <a:ext cx="7865919" cy="760411"/>
          </a:xfrm>
        </p:spPr>
        <p:txBody>
          <a:bodyPr>
            <a:normAutofit/>
          </a:bodyPr>
          <a:lstStyle/>
          <a:p>
            <a:pPr algn="ctr"/>
            <a:r>
              <a:rPr lang="en-US" sz="2400" b="1" dirty="0" smtClean="0">
                <a:solidFill>
                  <a:schemeClr val="tx1"/>
                </a:solidFill>
                <a:latin typeface="Times New Roman" panose="02020603050405020304" pitchFamily="18" charset="0"/>
                <a:cs typeface="Times New Roman" panose="02020603050405020304" pitchFamily="18" charset="0"/>
              </a:rPr>
              <a:t>The </a:t>
            </a:r>
            <a:r>
              <a:rPr lang="en-US" sz="2400" b="1" dirty="0" smtClean="0">
                <a:solidFill>
                  <a:schemeClr val="tx1"/>
                </a:solidFill>
                <a:latin typeface="Times New Roman" panose="02020603050405020304" pitchFamily="18" charset="0"/>
                <a:cs typeface="Times New Roman" panose="02020603050405020304" pitchFamily="18" charset="0"/>
              </a:rPr>
              <a:t>objective</a:t>
            </a:r>
            <a:r>
              <a:rPr lang="en-US" sz="2400" b="1" dirty="0" smtClean="0">
                <a:solidFill>
                  <a:schemeClr val="tx1"/>
                </a:solidFill>
                <a:latin typeface="Times New Roman" panose="02020603050405020304" pitchFamily="18" charset="0"/>
                <a:cs typeface="Times New Roman" panose="02020603050405020304" pitchFamily="18" charset="0"/>
              </a:rPr>
              <a:t> </a:t>
            </a:r>
            <a:r>
              <a:rPr lang="en-US" sz="2400" b="1" dirty="0" smtClean="0">
                <a:solidFill>
                  <a:schemeClr val="tx1"/>
                </a:solidFill>
                <a:latin typeface="Times New Roman" panose="02020603050405020304" pitchFamily="18" charset="0"/>
                <a:cs typeface="Times New Roman" panose="02020603050405020304" pitchFamily="18" charset="0"/>
              </a:rPr>
              <a:t>of the study</a:t>
            </a:r>
            <a:endParaRPr lang="en-US"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62929" y="2367549"/>
            <a:ext cx="8905009" cy="3639712"/>
          </a:xfrm>
        </p:spPr>
        <p:txBody>
          <a:bodyPr>
            <a:noAutofit/>
          </a:bodyPr>
          <a:lstStyle/>
          <a:p>
            <a:pPr>
              <a:spcBef>
                <a:spcPts val="1500"/>
              </a:spcBef>
            </a:pPr>
            <a:r>
              <a:rPr lang="en-US" sz="2500" dirty="0" smtClean="0">
                <a:solidFill>
                  <a:schemeClr val="tx1"/>
                </a:solidFill>
                <a:latin typeface="Times New Roman" panose="02020603050405020304" pitchFamily="18" charset="0"/>
                <a:cs typeface="Times New Roman" panose="02020603050405020304" pitchFamily="18" charset="0"/>
              </a:rPr>
              <a:t>To determine whether social isolation is associated with physical activity among </a:t>
            </a:r>
            <a:r>
              <a:rPr lang="en-US" sz="2500" dirty="0" smtClean="0">
                <a:solidFill>
                  <a:schemeClr val="tx1"/>
                </a:solidFill>
                <a:latin typeface="Times New Roman" panose="02020603050405020304" pitchFamily="18" charset="0"/>
                <a:cs typeface="Times New Roman" panose="02020603050405020304" pitchFamily="18" charset="0"/>
              </a:rPr>
              <a:t>community-dwelling older adults</a:t>
            </a:r>
            <a:r>
              <a:rPr lang="en-US" sz="2500" dirty="0" smtClean="0">
                <a:solidFill>
                  <a:schemeClr val="tx1"/>
                </a:solidFill>
                <a:latin typeface="Times New Roman" panose="02020603050405020304" pitchFamily="18" charset="0"/>
                <a:cs typeface="Times New Roman" panose="02020603050405020304" pitchFamily="18" charset="0"/>
              </a:rPr>
              <a:t>.</a:t>
            </a:r>
          </a:p>
          <a:p>
            <a:pPr>
              <a:spcBef>
                <a:spcPts val="1500"/>
              </a:spcBef>
            </a:pPr>
            <a:r>
              <a:rPr lang="en-US" sz="2500" dirty="0" smtClean="0">
                <a:solidFill>
                  <a:schemeClr val="tx1"/>
                </a:solidFill>
                <a:latin typeface="Times New Roman" panose="02020603050405020304" pitchFamily="18" charset="0"/>
                <a:cs typeface="Times New Roman" panose="02020603050405020304" pitchFamily="18" charset="0"/>
              </a:rPr>
              <a:t>The findings can inform whether physical activity programs have the potential to be used to reduce the burden of social isolation among older people and help to identify those living in the community that need to be targeted by social isolation interventions.</a:t>
            </a:r>
          </a:p>
        </p:txBody>
      </p:sp>
    </p:spTree>
    <p:extLst>
      <p:ext uri="{BB962C8B-B14F-4D97-AF65-F5344CB8AC3E}">
        <p14:creationId xmlns:p14="http://schemas.microsoft.com/office/powerpoint/2010/main" val="6554007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237" y="495724"/>
            <a:ext cx="8596668" cy="394080"/>
          </a:xfrm>
        </p:spPr>
        <p:txBody>
          <a:bodyPr>
            <a:normAutofit fontScale="90000"/>
          </a:bodyPr>
          <a:lstStyle/>
          <a:p>
            <a:pPr algn="ctr"/>
            <a:r>
              <a:rPr lang="en-US" sz="2400" b="1" dirty="0" smtClean="0">
                <a:solidFill>
                  <a:schemeClr val="tx1"/>
                </a:solidFill>
                <a:latin typeface="Times New Roman" panose="02020603050405020304" pitchFamily="18" charset="0"/>
                <a:cs typeface="Times New Roman" panose="02020603050405020304" pitchFamily="18" charset="0"/>
              </a:rPr>
              <a:t>Data</a:t>
            </a:r>
            <a:endParaRPr lang="en-US" sz="2400" b="1" dirty="0"/>
          </a:p>
        </p:txBody>
      </p:sp>
      <p:sp>
        <p:nvSpPr>
          <p:cNvPr id="3" name="Content Placeholder 2"/>
          <p:cNvSpPr>
            <a:spLocks noGrp="1"/>
          </p:cNvSpPr>
          <p:nvPr>
            <p:ph idx="1"/>
          </p:nvPr>
        </p:nvSpPr>
        <p:spPr>
          <a:xfrm>
            <a:off x="357852" y="889804"/>
            <a:ext cx="9097196" cy="3973572"/>
          </a:xfrm>
        </p:spPr>
        <p:txBody>
          <a:bodyPr>
            <a:noAutofit/>
          </a:bodyPr>
          <a:lstStyle/>
          <a:p>
            <a:pPr>
              <a:spcBef>
                <a:spcPts val="1500"/>
              </a:spcBef>
              <a:buNone/>
            </a:pP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385 participants (older adults 70+ years) recruited through random digit-dialing from </a:t>
            </a:r>
            <a:r>
              <a:rPr lang="en-US" sz="2000" dirty="0" smtClean="0">
                <a:solidFill>
                  <a:schemeClr val="tx1"/>
                </a:solidFill>
                <a:latin typeface="Times New Roman" panose="02020603050405020304" pitchFamily="18" charset="0"/>
                <a:cs typeface="Times New Roman" panose="02020603050405020304" pitchFamily="18" charset="0"/>
              </a:rPr>
              <a:t>Australia’s </a:t>
            </a:r>
            <a:r>
              <a:rPr lang="en-US" sz="2000" dirty="0" smtClean="0">
                <a:solidFill>
                  <a:schemeClr val="tx1"/>
                </a:solidFill>
                <a:latin typeface="Times New Roman" panose="02020603050405020304" pitchFamily="18" charset="0"/>
                <a:cs typeface="Times New Roman" panose="02020603050405020304" pitchFamily="18" charset="0"/>
              </a:rPr>
              <a:t>Victorian 2006 residential telephone records for the first cross-sectional telephone survey.</a:t>
            </a: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At its completion, respondents were asked whether they consented to be contacted again for a follow-up; 368 respondents who agreed were then contacted one year later using an information package (telephone survey appointment and survey </a:t>
            </a:r>
            <a:r>
              <a:rPr lang="en-US" sz="2000" dirty="0" smtClean="0">
                <a:solidFill>
                  <a:schemeClr val="tx1"/>
                </a:solidFill>
                <a:latin typeface="Times New Roman" panose="02020603050405020304" pitchFamily="18" charset="0"/>
                <a:cs typeface="Times New Roman" panose="02020603050405020304" pitchFamily="18" charset="0"/>
              </a:rPr>
              <a:t>response </a:t>
            </a:r>
            <a:r>
              <a:rPr lang="en-US" sz="2000" dirty="0" smtClean="0">
                <a:solidFill>
                  <a:schemeClr val="tx1"/>
                </a:solidFill>
                <a:latin typeface="Times New Roman" panose="02020603050405020304" pitchFamily="18" charset="0"/>
                <a:cs typeface="Times New Roman" panose="02020603050405020304" pitchFamily="18" charset="0"/>
              </a:rPr>
              <a:t>options) mailed to respondents prior to conducting the telephone interview.</a:t>
            </a: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245 participated and comprised the analytic sample in the current </a:t>
            </a:r>
            <a:r>
              <a:rPr lang="en-US" sz="2000" dirty="0" smtClean="0">
                <a:solidFill>
                  <a:schemeClr val="tx1"/>
                </a:solidFill>
                <a:latin typeface="Times New Roman" panose="02020603050405020304" pitchFamily="18" charset="0"/>
                <a:cs typeface="Times New Roman" panose="02020603050405020304" pitchFamily="18" charset="0"/>
              </a:rPr>
              <a:t>study</a:t>
            </a:r>
            <a:r>
              <a:rPr lang="en-US" sz="2000" dirty="0" smtClean="0">
                <a:solidFill>
                  <a:schemeClr val="tx1"/>
                </a:solidFill>
                <a:latin typeface="Times New Roman" panose="02020603050405020304" pitchFamily="18" charset="0"/>
                <a:cs typeface="Times New Roman" panose="02020603050405020304" pitchFamily="18" charset="0"/>
              </a:rPr>
              <a:t>; responses were typed into a database by researchers during the telephone conversation.</a:t>
            </a: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The study was approved by the Monash University Human Research Ethics Committee.</a:t>
            </a:r>
          </a:p>
        </p:txBody>
      </p:sp>
    </p:spTree>
    <p:extLst>
      <p:ext uri="{BB962C8B-B14F-4D97-AF65-F5344CB8AC3E}">
        <p14:creationId xmlns:p14="http://schemas.microsoft.com/office/powerpoint/2010/main" val="736007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725" y="177420"/>
            <a:ext cx="8596668" cy="394080"/>
          </a:xfrm>
        </p:spPr>
        <p:txBody>
          <a:bodyPr>
            <a:normAutofit fontScale="90000"/>
          </a:bodyPr>
          <a:lstStyle/>
          <a:p>
            <a:pPr algn="ctr"/>
            <a:r>
              <a:rPr lang="en-US" sz="2400" b="1" dirty="0" smtClean="0">
                <a:solidFill>
                  <a:schemeClr val="tx1"/>
                </a:solidFill>
                <a:latin typeface="Times New Roman" panose="02020603050405020304" pitchFamily="18" charset="0"/>
                <a:cs typeface="Times New Roman" panose="02020603050405020304" pitchFamily="18" charset="0"/>
              </a:rPr>
              <a:t>Measures</a:t>
            </a:r>
            <a:endParaRPr lang="en-US" sz="2400" b="1" dirty="0"/>
          </a:p>
        </p:txBody>
      </p:sp>
      <p:sp>
        <p:nvSpPr>
          <p:cNvPr id="3" name="Content Placeholder 2"/>
          <p:cNvSpPr>
            <a:spLocks noGrp="1"/>
          </p:cNvSpPr>
          <p:nvPr>
            <p:ph idx="1"/>
          </p:nvPr>
        </p:nvSpPr>
        <p:spPr>
          <a:xfrm>
            <a:off x="294191" y="507840"/>
            <a:ext cx="9596376" cy="3973572"/>
          </a:xfrm>
        </p:spPr>
        <p:txBody>
          <a:bodyPr>
            <a:noAutofit/>
          </a:bodyPr>
          <a:lstStyle/>
          <a:p>
            <a:pPr>
              <a:spcBef>
                <a:spcPts val="1500"/>
              </a:spcBef>
              <a:buNone/>
            </a:pP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Response/dependent variable: Friendship scale measuring social isolation</a:t>
            </a:r>
          </a:p>
          <a:p>
            <a:pPr>
              <a:spcBef>
                <a:spcPts val="1500"/>
              </a:spcBef>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6 dimensions of social isolation and connection, including ease of relating to other people, isolation from others, having someone to share feelings with, ease of being able to contact others when needed, feeling separate from others, and feeling </a:t>
            </a:r>
            <a:r>
              <a:rPr lang="en-US" sz="2000" dirty="0" smtClean="0">
                <a:solidFill>
                  <a:schemeClr val="tx1"/>
                </a:solidFill>
                <a:latin typeface="Times New Roman" panose="02020603050405020304" pitchFamily="18" charset="0"/>
                <a:cs typeface="Times New Roman" panose="02020603050405020304" pitchFamily="18" charset="0"/>
              </a:rPr>
              <a:t>alone </a:t>
            </a:r>
            <a:r>
              <a:rPr lang="en-US" sz="2000" dirty="0" smtClean="0">
                <a:solidFill>
                  <a:schemeClr val="tx1"/>
                </a:solidFill>
                <a:latin typeface="Times New Roman" panose="02020603050405020304" pitchFamily="18" charset="0"/>
                <a:cs typeface="Times New Roman" panose="02020603050405020304" pitchFamily="18" charset="0"/>
              </a:rPr>
              <a:t>and friendless; scores range from 0-24 (0-11 = very socially isolated, 12-15 = isolated, 16-18 = some social support, 19-21 = socially connected, 22-24 = very socially connected)</a:t>
            </a: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Main predictor/independent variable: </a:t>
            </a: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Phone-FITT measuring physical activity: household (cooking, cleaning &amp; tidying); recreational (lifting weights, playing golf, sports, and gardening)/whether they have engaged in each activity listed, how many times per week and the duration/ separate household and recreational physical activity scores (from the frequency and duration data by adding the two across all relevant questions)/ total physical activity score (adding household and recreational scores, higher scores indicating greater levels of physical activity participation.</a:t>
            </a:r>
          </a:p>
        </p:txBody>
      </p:sp>
    </p:spTree>
    <p:extLst>
      <p:ext uri="{BB962C8B-B14F-4D97-AF65-F5344CB8AC3E}">
        <p14:creationId xmlns:p14="http://schemas.microsoft.com/office/powerpoint/2010/main" val="37102200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237" y="495724"/>
            <a:ext cx="8596668" cy="394080"/>
          </a:xfrm>
        </p:spPr>
        <p:txBody>
          <a:bodyPr>
            <a:normAutofit fontScale="90000"/>
          </a:bodyPr>
          <a:lstStyle/>
          <a:p>
            <a:pPr algn="ctr"/>
            <a:r>
              <a:rPr lang="en-US" sz="2400" b="1" dirty="0" smtClean="0">
                <a:solidFill>
                  <a:schemeClr val="tx1"/>
                </a:solidFill>
                <a:latin typeface="Times New Roman" panose="02020603050405020304" pitchFamily="18" charset="0"/>
                <a:cs typeface="Times New Roman" panose="02020603050405020304" pitchFamily="18" charset="0"/>
              </a:rPr>
              <a:t>Measures</a:t>
            </a:r>
            <a:endParaRPr lang="en-US" sz="2400" b="1" dirty="0"/>
          </a:p>
        </p:txBody>
      </p:sp>
      <p:sp>
        <p:nvSpPr>
          <p:cNvPr id="3" name="Content Placeholder 2"/>
          <p:cNvSpPr>
            <a:spLocks noGrp="1"/>
          </p:cNvSpPr>
          <p:nvPr>
            <p:ph idx="1"/>
          </p:nvPr>
        </p:nvSpPr>
        <p:spPr>
          <a:xfrm>
            <a:off x="357852" y="889804"/>
            <a:ext cx="9097196" cy="3973572"/>
          </a:xfrm>
        </p:spPr>
        <p:txBody>
          <a:bodyPr>
            <a:noAutofit/>
          </a:bodyPr>
          <a:lstStyle/>
          <a:p>
            <a:pPr>
              <a:spcBef>
                <a:spcPts val="1500"/>
              </a:spcBef>
              <a:buNone/>
            </a:pP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Othe</a:t>
            </a:r>
            <a:r>
              <a:rPr lang="en-US" sz="2000" dirty="0" smtClean="0">
                <a:solidFill>
                  <a:schemeClr val="tx1"/>
                </a:solidFill>
                <a:latin typeface="Times New Roman" panose="02020603050405020304" pitchFamily="18" charset="0"/>
                <a:cs typeface="Times New Roman" panose="02020603050405020304" pitchFamily="18" charset="0"/>
              </a:rPr>
              <a:t>r predictor/independent variables</a:t>
            </a: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SF-12 measuring </a:t>
            </a:r>
            <a:r>
              <a:rPr lang="en-US" sz="2000" dirty="0">
                <a:solidFill>
                  <a:schemeClr val="tx1"/>
                </a:solidFill>
                <a:latin typeface="Times New Roman" panose="02020603050405020304" pitchFamily="18" charset="0"/>
                <a:cs typeface="Times New Roman" panose="02020603050405020304" pitchFamily="18" charset="0"/>
              </a:rPr>
              <a:t>physical capacity: whether respondents’ health limited their moderate </a:t>
            </a:r>
            <a:r>
              <a:rPr lang="en-US" sz="2000" dirty="0" smtClean="0">
                <a:solidFill>
                  <a:schemeClr val="tx1"/>
                </a:solidFill>
                <a:latin typeface="Times New Roman" panose="02020603050405020304" pitchFamily="18" charset="0"/>
                <a:cs typeface="Times New Roman" panose="02020603050405020304" pitchFamily="18" charset="0"/>
              </a:rPr>
              <a:t>activities and ability to climb stairs.</a:t>
            </a:r>
          </a:p>
          <a:p>
            <a:pPr>
              <a:spcBef>
                <a:spcPts val="1500"/>
              </a:spcBef>
              <a:buFont typeface="Arial" panose="020B0604020202020204" pitchFamily="34" charset="0"/>
              <a:buChar char="•"/>
            </a:pPr>
            <a:r>
              <a:rPr lang="en-US" sz="2000" dirty="0" smtClean="0">
                <a:solidFill>
                  <a:schemeClr val="tx1"/>
                </a:solidFill>
                <a:latin typeface="Times New Roman" panose="02020603050405020304" pitchFamily="18" charset="0"/>
                <a:cs typeface="Times New Roman" panose="02020603050405020304" pitchFamily="18" charset="0"/>
              </a:rPr>
              <a:t>Demographic and health-related data: age, gender, ethnicity (1= born in Australia, 0 = born overseas), diagnosis of a range of medical conditions (congestive heart failure, heart disease, stroke, cancer, diabetes, lung disease, and Parkinson’s disease), living arrangement (alone, with partner/spouse, with son/daughter/other family member), whether respondents had a fall in the past year, Geriatric Depression scale, general health, feeling downhearted and depressed, whether physical or emotional health interfered with social activities, and whether the respondent was participating in group- or home-based falls exercise interventions.</a:t>
            </a:r>
            <a:endParaRPr lang="en-US" sz="2000" dirty="0">
              <a:solidFill>
                <a:schemeClr val="tx1"/>
              </a:solidFill>
              <a:latin typeface="Times New Roman" panose="02020603050405020304" pitchFamily="18" charset="0"/>
              <a:cs typeface="Times New Roman" panose="02020603050405020304" pitchFamily="18" charset="0"/>
            </a:endParaRPr>
          </a:p>
          <a:p>
            <a:pPr>
              <a:spcBef>
                <a:spcPts val="1500"/>
              </a:spcBef>
            </a:pP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063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173" y="1097607"/>
            <a:ext cx="8596668" cy="394080"/>
          </a:xfrm>
        </p:spPr>
        <p:txBody>
          <a:bodyPr>
            <a:normAutofit fontScale="90000"/>
          </a:bodyPr>
          <a:lstStyle/>
          <a:p>
            <a:pPr algn="ctr"/>
            <a:r>
              <a:rPr lang="en-US" sz="2400" b="1" dirty="0" smtClean="0">
                <a:solidFill>
                  <a:schemeClr val="tx1"/>
                </a:solidFill>
                <a:latin typeface="Times New Roman" panose="02020603050405020304" pitchFamily="18" charset="0"/>
                <a:cs typeface="Times New Roman" panose="02020603050405020304" pitchFamily="18" charset="0"/>
              </a:rPr>
              <a:t>Design and statistical model</a:t>
            </a:r>
            <a:endParaRPr lang="en-US" sz="2400" b="1" dirty="0"/>
          </a:p>
        </p:txBody>
      </p:sp>
      <p:sp>
        <p:nvSpPr>
          <p:cNvPr id="3" name="Content Placeholder 2"/>
          <p:cNvSpPr>
            <a:spLocks noGrp="1"/>
          </p:cNvSpPr>
          <p:nvPr>
            <p:ph idx="1"/>
          </p:nvPr>
        </p:nvSpPr>
        <p:spPr>
          <a:xfrm>
            <a:off x="317340" y="1856290"/>
            <a:ext cx="9097196" cy="3973572"/>
          </a:xfrm>
        </p:spPr>
        <p:txBody>
          <a:bodyPr>
            <a:noAutofit/>
          </a:bodyPr>
          <a:lstStyle/>
          <a:p>
            <a:pPr>
              <a:spcBef>
                <a:spcPts val="1500"/>
              </a:spcBef>
              <a:buNone/>
            </a:pP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The study used cross-sectional design</a:t>
            </a: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The statistical model used is ordinal logistic regression (response variable was not normally distributed, and linear regression analysis of the response variable against predictor variables demonstrated heteroscedasticity (unequal variance)</a:t>
            </a:r>
            <a:endParaRPr lang="en-US" sz="2000" dirty="0" smtClean="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3321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237" y="495724"/>
            <a:ext cx="8596668" cy="394080"/>
          </a:xfrm>
        </p:spPr>
        <p:txBody>
          <a:bodyPr>
            <a:normAutofit fontScale="90000"/>
          </a:bodyPr>
          <a:lstStyle/>
          <a:p>
            <a:pPr algn="ctr"/>
            <a:r>
              <a:rPr lang="en-US" sz="2400" b="1" dirty="0" smtClean="0">
                <a:solidFill>
                  <a:schemeClr val="tx1"/>
                </a:solidFill>
                <a:latin typeface="Times New Roman" panose="02020603050405020304" pitchFamily="18" charset="0"/>
                <a:cs typeface="Times New Roman" panose="02020603050405020304" pitchFamily="18" charset="0"/>
              </a:rPr>
              <a:t>Data analysis</a:t>
            </a:r>
            <a:endParaRPr lang="en-US" sz="2400" b="1" dirty="0"/>
          </a:p>
        </p:txBody>
      </p:sp>
      <p:sp>
        <p:nvSpPr>
          <p:cNvPr id="3" name="Content Placeholder 2"/>
          <p:cNvSpPr>
            <a:spLocks noGrp="1"/>
          </p:cNvSpPr>
          <p:nvPr>
            <p:ph idx="1"/>
          </p:nvPr>
        </p:nvSpPr>
        <p:spPr>
          <a:xfrm>
            <a:off x="357851" y="495724"/>
            <a:ext cx="9110239" cy="4367652"/>
          </a:xfrm>
        </p:spPr>
        <p:txBody>
          <a:bodyPr>
            <a:noAutofit/>
          </a:bodyPr>
          <a:lstStyle/>
          <a:p>
            <a:pPr>
              <a:spcBef>
                <a:spcPts val="1500"/>
              </a:spcBef>
              <a:buNone/>
            </a:pPr>
            <a:endParaRPr lang="en-US" sz="2000" dirty="0" smtClean="0">
              <a:solidFill>
                <a:schemeClr val="tx1"/>
              </a:solidFill>
              <a:latin typeface="Times New Roman" panose="02020603050405020304" pitchFamily="18" charset="0"/>
              <a:cs typeface="Times New Roman" panose="02020603050405020304" pitchFamily="18" charset="0"/>
            </a:endParaRP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Square and cubi</a:t>
            </a:r>
            <a:r>
              <a:rPr lang="en-US" sz="2000" dirty="0" smtClean="0">
                <a:solidFill>
                  <a:schemeClr val="tx1"/>
                </a:solidFill>
                <a:latin typeface="Times New Roman" panose="02020603050405020304" pitchFamily="18" charset="0"/>
                <a:cs typeface="Times New Roman" panose="02020603050405020304" pitchFamily="18" charset="0"/>
              </a:rPr>
              <a:t>c transformations to address the linear regression assumption violations were investigated but made little difference.</a:t>
            </a: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Univariate ordinal regression analyses used to identify association of each potential predictor variable with social isolation; the variables with a p-value of &lt; .25 were included in multivariable analysis.</a:t>
            </a:r>
          </a:p>
          <a:p>
            <a:pPr>
              <a:spcBef>
                <a:spcPts val="1500"/>
              </a:spcBef>
            </a:pPr>
            <a:r>
              <a:rPr lang="en-US" sz="2000" dirty="0">
                <a:solidFill>
                  <a:schemeClr val="tx1"/>
                </a:solidFill>
                <a:latin typeface="Times New Roman" panose="02020603050405020304" pitchFamily="18" charset="0"/>
                <a:cs typeface="Times New Roman" panose="02020603050405020304" pitchFamily="18" charset="0"/>
              </a:rPr>
              <a:t>Things done between: excluding the item assessing the influence of physical or emotional health on social activities; living alone </a:t>
            </a:r>
            <a:r>
              <a:rPr lang="en-US" sz="2000" dirty="0" smtClean="0">
                <a:solidFill>
                  <a:schemeClr val="tx1"/>
                </a:solidFill>
                <a:latin typeface="Times New Roman" panose="02020603050405020304" pitchFamily="18" charset="0"/>
                <a:cs typeface="Times New Roman" panose="02020603050405020304" pitchFamily="18" charset="0"/>
              </a:rPr>
              <a:t>and </a:t>
            </a:r>
            <a:r>
              <a:rPr lang="en-US" sz="2000" dirty="0">
                <a:solidFill>
                  <a:schemeClr val="tx1"/>
                </a:solidFill>
                <a:latin typeface="Times New Roman" panose="02020603050405020304" pitchFamily="18" charset="0"/>
                <a:cs typeface="Times New Roman" panose="02020603050405020304" pitchFamily="18" charset="0"/>
              </a:rPr>
              <a:t>living with a partner/spouse were entered into multivariable analysis separately and assessed using pseudo R</a:t>
            </a:r>
            <a:r>
              <a:rPr lang="en-US" sz="2000" baseline="30000" dirty="0">
                <a:solidFill>
                  <a:schemeClr val="tx1"/>
                </a:solidFill>
                <a:latin typeface="Times New Roman" panose="02020603050405020304" pitchFamily="18" charset="0"/>
                <a:cs typeface="Times New Roman" panose="02020603050405020304" pitchFamily="18" charset="0"/>
              </a:rPr>
              <a:t>2</a:t>
            </a:r>
            <a:r>
              <a:rPr lang="en-US" sz="2000" dirty="0">
                <a:solidFill>
                  <a:schemeClr val="tx1"/>
                </a:solidFill>
                <a:latin typeface="Times New Roman" panose="02020603050405020304" pitchFamily="18" charset="0"/>
                <a:cs typeface="Times New Roman" panose="02020603050405020304" pitchFamily="18" charset="0"/>
              </a:rPr>
              <a:t>; total physical activity and separate outcomes of household and recreational physical activity were also entered into the multivariable analysis separately and assessed using R</a:t>
            </a:r>
            <a:r>
              <a:rPr lang="en-US" sz="2000" baseline="30000" dirty="0">
                <a:solidFill>
                  <a:schemeClr val="tx1"/>
                </a:solidFill>
                <a:latin typeface="Times New Roman" panose="02020603050405020304" pitchFamily="18" charset="0"/>
                <a:cs typeface="Times New Roman" panose="02020603050405020304" pitchFamily="18" charset="0"/>
              </a:rPr>
              <a:t>2</a:t>
            </a:r>
            <a:r>
              <a:rPr lang="en-US" sz="2000" dirty="0">
                <a:solidFill>
                  <a:schemeClr val="tx1"/>
                </a:solidFill>
                <a:latin typeface="Times New Roman" panose="02020603050405020304" pitchFamily="18" charset="0"/>
                <a:cs typeface="Times New Roman" panose="02020603050405020304" pitchFamily="18" charset="0"/>
              </a:rPr>
              <a:t>.</a:t>
            </a:r>
          </a:p>
          <a:p>
            <a:pPr>
              <a:spcBef>
                <a:spcPts val="1500"/>
              </a:spcBef>
            </a:pPr>
            <a:r>
              <a:rPr lang="en-US" sz="2000" dirty="0" smtClean="0">
                <a:solidFill>
                  <a:schemeClr val="tx1"/>
                </a:solidFill>
                <a:latin typeface="Times New Roman" panose="02020603050405020304" pitchFamily="18" charset="0"/>
                <a:cs typeface="Times New Roman" panose="02020603050405020304" pitchFamily="18" charset="0"/>
              </a:rPr>
              <a:t>Multiple ordinal logistic regression analysis used to determine whether social isolation was associated with physical activity while controlling for other potential predictors. Backwards elimination performed in order to reduce predictor variables to those that were significant and accounted for nearly as much of the variable as accounted for by the total set.</a:t>
            </a:r>
            <a:endParaRPr lang="en-US" sz="2000" dirty="0">
              <a:solidFill>
                <a:schemeClr val="tx1"/>
              </a:solidFill>
              <a:latin typeface="Times New Roman" panose="02020603050405020304" pitchFamily="18" charset="0"/>
              <a:cs typeface="Times New Roman" panose="02020603050405020304" pitchFamily="18" charset="0"/>
            </a:endParaRPr>
          </a:p>
          <a:p>
            <a:pPr>
              <a:spcBef>
                <a:spcPts val="1500"/>
              </a:spcBef>
            </a:pPr>
            <a:endParaRPr lang="en-US"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986314"/>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4097</TotalTime>
  <Words>1799</Words>
  <Application>Microsoft Office PowerPoint</Application>
  <PresentationFormat>Widescreen</PresentationFormat>
  <Paragraphs>159</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方正姚体</vt:lpstr>
      <vt:lpstr>华文新魏</vt:lpstr>
      <vt:lpstr>Arial</vt:lpstr>
      <vt:lpstr>Calibri</vt:lpstr>
      <vt:lpstr>Times New Roman</vt:lpstr>
      <vt:lpstr>Trebuchet MS</vt:lpstr>
      <vt:lpstr>Wingdings 3</vt:lpstr>
      <vt:lpstr>Facet</vt:lpstr>
      <vt:lpstr>      The association between physical activity and social isolation in community-dwelling older adults  by Robins, L. M., et al. in Aging &amp; Mental Health, 2018</vt:lpstr>
      <vt:lpstr>Introduction</vt:lpstr>
      <vt:lpstr>PowerPoint Presentation</vt:lpstr>
      <vt:lpstr>The objective of the study</vt:lpstr>
      <vt:lpstr>Data</vt:lpstr>
      <vt:lpstr>Measures</vt:lpstr>
      <vt:lpstr>Measures</vt:lpstr>
      <vt:lpstr>Design and statistical model</vt:lpstr>
      <vt:lpstr>Data analysis</vt:lpstr>
      <vt:lpstr>Results</vt:lpstr>
      <vt:lpstr>Univariate ordinal logical regression (partial results)</vt:lpstr>
      <vt:lpstr>Multiple ordinal logical regression using backwards elimination</vt:lpstr>
      <vt:lpstr>Conclusion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Spatial analysis of tourism, poverty and micro-entrepreneurship in North Carolina and its neighboring states</dc:title>
  <dc:creator>Yuchen Mao</dc:creator>
  <cp:lastModifiedBy>ymao</cp:lastModifiedBy>
  <cp:revision>800</cp:revision>
  <cp:lastPrinted>2013-12-10T14:51:54Z</cp:lastPrinted>
  <dcterms:created xsi:type="dcterms:W3CDTF">2013-12-07T18:49:33Z</dcterms:created>
  <dcterms:modified xsi:type="dcterms:W3CDTF">2019-04-19T12:46:17Z</dcterms:modified>
</cp:coreProperties>
</file>