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6" r:id="rId3"/>
    <p:sldId id="274" r:id="rId4"/>
    <p:sldId id="275" r:id="rId5"/>
    <p:sldId id="277" r:id="rId6"/>
    <p:sldId id="278" r:id="rId7"/>
    <p:sldId id="279" r:id="rId8"/>
    <p:sldId id="280" r:id="rId9"/>
    <p:sldId id="281" r:id="rId10"/>
    <p:sldId id="282" r:id="rId11"/>
    <p:sldId id="267" r:id="rId12"/>
    <p:sldId id="285" r:id="rId13"/>
    <p:sldId id="283" r:id="rId14"/>
    <p:sldId id="272" r:id="rId15"/>
    <p:sldId id="273" r:id="rId16"/>
    <p:sldId id="284" r:id="rId17"/>
    <p:sldId id="259" r:id="rId18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Bootstrapping and Bootstrapping Regression</a:t>
            </a:r>
            <a:br>
              <a:rPr lang="en-US" dirty="0"/>
            </a:br>
            <a:r>
              <a:rPr lang="en-US" dirty="0"/>
              <a:t>Models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Tong Shan</a:t>
            </a:r>
          </a:p>
          <a:p>
            <a:r>
              <a:rPr lang="en-US" dirty="0"/>
              <a:t>2019.4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E7C37-FC7D-4EC2-A882-692AD4598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Bootstrapping regression models procedure in the case of linear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A8D59-A045-4F46-AB71-799822A16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1. Estimate the regression coefficients                            for the original sample, and calculate the fitted value and residual for each observation: </a:t>
            </a:r>
          </a:p>
          <a:p>
            <a:endParaRPr lang="en-US" sz="2000" dirty="0"/>
          </a:p>
          <a:p>
            <a:r>
              <a:rPr lang="en-US" sz="2000" dirty="0"/>
              <a:t>2. Select bootstrap samples of the </a:t>
            </a:r>
            <a:r>
              <a:rPr lang="en-US" sz="2000" i="1" dirty="0"/>
              <a:t>residuals, </a:t>
            </a:r>
            <a:r>
              <a:rPr lang="en-US" dirty="0"/>
              <a:t>and from these,        </a:t>
            </a:r>
            <a:r>
              <a:rPr lang="en-US" sz="2000" dirty="0"/>
              <a:t>calculate bootstrapped </a:t>
            </a:r>
            <a:r>
              <a:rPr lang="en-US" sz="2000" i="1" dirty="0"/>
              <a:t>Y </a:t>
            </a:r>
            <a:r>
              <a:rPr lang="en-US" sz="2000" dirty="0"/>
              <a:t>values</a:t>
            </a:r>
            <a:r>
              <a:rPr lang="en-US" dirty="0"/>
              <a:t>,                                    </a:t>
            </a:r>
            <a:r>
              <a:rPr lang="en-US" sz="2000" dirty="0"/>
              <a:t>where                                </a:t>
            </a:r>
          </a:p>
          <a:p>
            <a:r>
              <a:rPr lang="en-US" sz="2000" dirty="0"/>
              <a:t>3. Regress the bootstrapped </a:t>
            </a:r>
            <a:r>
              <a:rPr lang="en-US" sz="2000" i="1" dirty="0"/>
              <a:t>Y </a:t>
            </a:r>
            <a:r>
              <a:rPr lang="en-US" sz="2000" dirty="0"/>
              <a:t>values on the </a:t>
            </a:r>
            <a:r>
              <a:rPr lang="en-US" sz="2000" i="1" dirty="0"/>
              <a:t>fixed X </a:t>
            </a:r>
            <a:r>
              <a:rPr lang="en-US" sz="2000" dirty="0"/>
              <a:t>values to obtain bootstrap regression coefficients. If estimates are calculated by least-squares regression, then   </a:t>
            </a:r>
          </a:p>
          <a:p>
            <a:pPr marL="0" indent="0">
              <a:buNone/>
            </a:pPr>
            <a:r>
              <a:rPr lang="en-US" sz="2000" dirty="0"/>
              <a:t>    where b= 1, 2, … , r.</a:t>
            </a:r>
          </a:p>
          <a:p>
            <a:r>
              <a:rPr lang="en-US" sz="2000" dirty="0"/>
              <a:t>4. The resampled                                                 </a:t>
            </a:r>
            <a:r>
              <a:rPr lang="en-US" sz="2200" dirty="0"/>
              <a:t> </a:t>
            </a:r>
            <a:r>
              <a:rPr lang="en-US" sz="2000" dirty="0"/>
              <a:t>can be used to construct bootstrap standard errors and confidence intervals for the regression coefficients.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2B15E1-6FBE-49CF-B9B0-B11CC02F4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2079" y="1798739"/>
            <a:ext cx="1533525" cy="4000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34D81A-4A4E-4083-8B0B-F4FD0BDBC2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4842" y="2389103"/>
            <a:ext cx="3333750" cy="4762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AE61241-FDFA-41C9-A4C0-6A992D21E8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9624" y="2485518"/>
            <a:ext cx="1752600" cy="4667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38EA50-ABDE-46D0-BE59-C6A73540E5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3207" y="2952243"/>
            <a:ext cx="2905125" cy="323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C81C9B-DC91-4055-8CE4-9576E2CDF2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0167" y="3425452"/>
            <a:ext cx="2638425" cy="3524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93A0230-548B-4C21-BEC5-2B19744E8A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36975" y="3368302"/>
            <a:ext cx="1581150" cy="4095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ADB8BB9-FED5-4E85-AC72-9BFFAFBE8E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67288" y="4055015"/>
            <a:ext cx="771525" cy="4476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F41C31F-96B9-48E7-8488-38F8010EBE7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60313" y="4121690"/>
            <a:ext cx="1419225" cy="381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AC528E-38EB-4F7D-BBFF-433AB201191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41717" y="4887034"/>
            <a:ext cx="272415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725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Duncan’s regression of occupational prestige on the income and educational levels of 45 U. S. occupations</a:t>
            </a:r>
          </a:p>
          <a:p>
            <a:r>
              <a:rPr lang="en-US" dirty="0"/>
              <a:t>Model: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718ACA-DA6B-46C0-927E-C877A3271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951" y="2544391"/>
            <a:ext cx="8448675" cy="9715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5F97DF-BBEF-4905-A26E-598A69566A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176" y="3515941"/>
            <a:ext cx="969645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ABB5666-3A2B-449F-9F9B-A4232CEB1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84" y="297691"/>
            <a:ext cx="3523367" cy="2874134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62BAB56-437F-4413-9502-A25949A7C6D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461729" y="297691"/>
            <a:ext cx="3396272" cy="281447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9D31B-8ED5-49B6-954E-3F117AEBF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85096" y="466928"/>
            <a:ext cx="4368703" cy="5710035"/>
          </a:xfrm>
        </p:spPr>
        <p:txBody>
          <a:bodyPr>
            <a:normAutofit/>
          </a:bodyPr>
          <a:lstStyle/>
          <a:p>
            <a:r>
              <a:rPr lang="en-US" dirty="0"/>
              <a:t>Using random resampling,  drew </a:t>
            </a:r>
            <a:r>
              <a:rPr lang="en-US" i="1" dirty="0"/>
              <a:t>r </a:t>
            </a:r>
            <a:r>
              <a:rPr lang="en-US" dirty="0"/>
              <a:t>= 2</a:t>
            </a:r>
            <a:r>
              <a:rPr lang="en-US" i="1" dirty="0"/>
              <a:t>, </a:t>
            </a:r>
            <a:r>
              <a:rPr lang="en-US" dirty="0"/>
              <a:t>000 bootstrap samples, calculating the estimator for each bootstrap sample.</a:t>
            </a:r>
          </a:p>
          <a:p>
            <a:r>
              <a:rPr lang="en-US" dirty="0"/>
              <a:t>The distributions of the bootstrapped regression coefficients for income and education are graphed</a:t>
            </a:r>
          </a:p>
          <a:p>
            <a:r>
              <a:rPr lang="en-US" dirty="0"/>
              <a:t>It is clear that the income and education coefficients are strongly negatively correlated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20FC5C-A6B4-4107-AE56-6D1D0BF414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7595" y="3321945"/>
            <a:ext cx="4067285" cy="310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33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2CFCF-5455-4D4F-9E89-ED381C2B3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Survival of Rats after Radiation Doses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50BC5-2721-4E0E-A2E2-02343ECF4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measured the survival percentages of batches of rats who were given varying doses of radiation. At each of 6 doses there were two or three replications of the experiment.</a:t>
            </a:r>
          </a:p>
          <a:p>
            <a:pPr marL="0" indent="0">
              <a:buNone/>
            </a:pPr>
            <a:r>
              <a:rPr lang="en-US" dirty="0"/>
              <a:t>dose: The dose of radiation administered (</a:t>
            </a:r>
            <a:r>
              <a:rPr lang="en-US" dirty="0" err="1"/>
              <a:t>rads</a:t>
            </a:r>
            <a:r>
              <a:rPr lang="en-US" dirty="0"/>
              <a:t>). </a:t>
            </a:r>
          </a:p>
          <a:p>
            <a:pPr marL="0" indent="0">
              <a:buNone/>
            </a:pPr>
            <a:r>
              <a:rPr lang="en-US" dirty="0" err="1"/>
              <a:t>surv</a:t>
            </a:r>
            <a:r>
              <a:rPr lang="en-US" dirty="0"/>
              <a:t>: The survival rate of the batches </a:t>
            </a:r>
          </a:p>
          <a:p>
            <a:pPr marL="0" indent="0">
              <a:buNone/>
            </a:pPr>
            <a:r>
              <a:rPr lang="en-US" dirty="0"/>
              <a:t>expressed as a percentage.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9E380F-52B7-46FA-BB28-17AB92DC1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1289" y="2632431"/>
            <a:ext cx="2422532" cy="340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741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2(survival data)</a:t>
            </a:r>
          </a:p>
        </p:txBody>
      </p:sp>
      <p:pic>
        <p:nvPicPr>
          <p:cNvPr id="4" name="Content Placeholder 3" descr="R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621155"/>
            <a:ext cx="3743960" cy="3723640"/>
          </a:xfrm>
          <a:prstGeom prst="rect">
            <a:avLst/>
          </a:prstGeom>
        </p:spPr>
      </p:pic>
      <p:pic>
        <p:nvPicPr>
          <p:cNvPr id="5" name="Content Placeholder 4" descr="scatterplot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04410" y="1691640"/>
            <a:ext cx="6162040" cy="3789045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629920" y="5181600"/>
            <a:ext cx="3911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paired bootstrapping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/>
            </a:br>
            <a:endParaRPr lang="en-US"/>
          </a:p>
        </p:txBody>
      </p:sp>
      <p:pic>
        <p:nvPicPr>
          <p:cNvPr id="6" name="Content Placeholder 5" descr="plot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777875"/>
            <a:ext cx="5181600" cy="3256280"/>
          </a:xfrm>
          <a:prstGeom prst="rect">
            <a:avLst/>
          </a:prstGeom>
        </p:spPr>
      </p:pic>
      <p:pic>
        <p:nvPicPr>
          <p:cNvPr id="7" name="Content Placeholder 6" descr="r2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979170" y="4293235"/>
            <a:ext cx="4279265" cy="1894840"/>
          </a:xfrm>
          <a:prstGeom prst="rect">
            <a:avLst/>
          </a:prstGeom>
        </p:spPr>
      </p:pic>
      <p:sp>
        <p:nvSpPr>
          <p:cNvPr id="8" name="Text Box 7"/>
          <p:cNvSpPr txBox="1"/>
          <p:nvPr/>
        </p:nvSpPr>
        <p:spPr>
          <a:xfrm>
            <a:off x="1127760" y="6096000"/>
            <a:ext cx="4358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based on residuals</a:t>
            </a:r>
          </a:p>
        </p:txBody>
      </p:sp>
      <p:pic>
        <p:nvPicPr>
          <p:cNvPr id="9" name="Picture 8" descr="resul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1040" y="4785360"/>
            <a:ext cx="2346960" cy="105664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E60DA-7966-4BA6-9316-6BAFED1E1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CEDD5-6586-42BA-9064-110109D82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Bootstrap can also be used in Estimation of Bias, Bootstrap Confidence Intervals, Bootstrap Hypothesis Tests</a:t>
            </a:r>
          </a:p>
          <a:p>
            <a:r>
              <a:rPr lang="en-US" dirty="0"/>
              <a:t>Although the bootstrap is so simple and of such broad application, it has some disadvantages so that it isn’t used more in the social sciences. </a:t>
            </a:r>
          </a:p>
        </p:txBody>
      </p:sp>
    </p:spTree>
    <p:extLst>
      <p:ext uri="{BB962C8B-B14F-4D97-AF65-F5344CB8AC3E}">
        <p14:creationId xmlns:p14="http://schemas.microsoft.com/office/powerpoint/2010/main" val="164201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4748071" y="2986564"/>
            <a:ext cx="68580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Thanks!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18724-2EF5-4BD4-9A97-3F750A665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FAB71-7759-47E7-808C-92E8A9C18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Advantages of bootstrapping</a:t>
            </a:r>
          </a:p>
          <a:p>
            <a:r>
              <a:rPr lang="en-US" dirty="0"/>
              <a:t>2. Bootstrapping method</a:t>
            </a:r>
          </a:p>
          <a:p>
            <a:r>
              <a:rPr lang="en-US" dirty="0"/>
              <a:t>3. Bootstrapping regression models</a:t>
            </a:r>
          </a:p>
          <a:p>
            <a:r>
              <a:rPr lang="en-US" dirty="0"/>
              <a:t>4. Concluding Marked</a:t>
            </a:r>
          </a:p>
        </p:txBody>
      </p:sp>
    </p:spTree>
    <p:extLst>
      <p:ext uri="{BB962C8B-B14F-4D97-AF65-F5344CB8AC3E}">
        <p14:creationId xmlns:p14="http://schemas.microsoft.com/office/powerpoint/2010/main" val="323212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7B46E-C1E5-4156-8706-297590D5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number of 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B4E05-CBB8-4209-9E3A-06A8D3F57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bootstrap is quite general.</a:t>
            </a:r>
          </a:p>
          <a:p>
            <a:r>
              <a:rPr lang="en-US" dirty="0"/>
              <a:t>Because it does not require distributional assumptions, the bootstrap can provide more accurate inferences when the data are not well behaved or when the sample size is small.</a:t>
            </a:r>
          </a:p>
          <a:p>
            <a:r>
              <a:rPr lang="en-US" dirty="0"/>
              <a:t>It is possible to apply the bootstrap to statistics with sampling distributions that are difficult to derive.</a:t>
            </a:r>
          </a:p>
          <a:p>
            <a:r>
              <a:rPr lang="en-US" dirty="0"/>
              <a:t>It is simple to apply the bootstrap to complex data-collection plans.</a:t>
            </a:r>
          </a:p>
        </p:txBody>
      </p:sp>
    </p:spTree>
    <p:extLst>
      <p:ext uri="{BB962C8B-B14F-4D97-AF65-F5344CB8AC3E}">
        <p14:creationId xmlns:p14="http://schemas.microsoft.com/office/powerpoint/2010/main" val="3166060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3BE63-466C-40E9-BA6A-BCC521CEF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Bootstrapping Basic ------ Husbands’ and Wives’ Incomes Data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6C79C7A-68A6-4900-A52A-DDB3C43BAF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5438" y="1825625"/>
            <a:ext cx="728112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696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F137677-C715-4258-94B5-D4C1EC87F58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1959" y="1381327"/>
            <a:ext cx="5391932" cy="172890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7E40C8-B34A-4FF9-988D-6D4202175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381327"/>
            <a:ext cx="5181600" cy="4351338"/>
          </a:xfrm>
        </p:spPr>
        <p:txBody>
          <a:bodyPr/>
          <a:lstStyle/>
          <a:p>
            <a:r>
              <a:rPr lang="en-US" dirty="0"/>
              <a:t>We saw first four first.</a:t>
            </a:r>
          </a:p>
          <a:p>
            <a:r>
              <a:rPr lang="en-US" dirty="0"/>
              <a:t>We calculated the confidence interval.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Too wide!!!</a:t>
            </a:r>
          </a:p>
          <a:p>
            <a:r>
              <a:rPr lang="en-US" dirty="0"/>
              <a:t>Includes 0!!!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44148E-D5FF-4F77-887A-CE9CC84429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679" y="3355951"/>
            <a:ext cx="4143375" cy="762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506091-35F8-4EC6-8B4E-E4ECFBD50F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6358" y="4226668"/>
            <a:ext cx="3200400" cy="7143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69364AE-47F6-4681-9D56-E49B1A5D04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0675" y="2848289"/>
            <a:ext cx="292417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218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BC7E8-AA80-49F9-BD78-92473A331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6656"/>
          </a:xfrm>
        </p:spPr>
        <p:txBody>
          <a:bodyPr/>
          <a:lstStyle/>
          <a:p>
            <a:r>
              <a:rPr lang="en-US" dirty="0"/>
              <a:t>Picture of bootstrapping!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E7390EC-4E32-4FFA-911C-E643ADD0A2D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32310" y="1572115"/>
            <a:ext cx="3000375" cy="25431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19D573C-73D5-4414-B3CF-DED4E1C1B267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010150" y="1253330"/>
                <a:ext cx="6343650" cy="5239543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If we use bootstrap, we can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=256</m:t>
                    </m:r>
                  </m:oMath>
                </a14:m>
                <a:r>
                  <a:rPr lang="en-US" sz="2000" dirty="0"/>
                  <a:t> different bootstrap samples, each selected with probability 1/256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The mean of the 256 bootstrap sample means is just the original sample mean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r>
                  <a:rPr lang="en-US" sz="2000" dirty="0"/>
                  <a:t>The standard deviation of the bootstrap means is</a:t>
                </a:r>
              </a:p>
              <a:p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i="1" dirty="0"/>
                  <a:t> </a:t>
                </a:r>
                <a:r>
                  <a:rPr lang="en-US" sz="2000" dirty="0"/>
                  <a:t>rather than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000" dirty="0"/>
                  <a:t>because the bootstrap</a:t>
                </a:r>
              </a:p>
              <a:p>
                <a:r>
                  <a:rPr lang="en-US" sz="2000" dirty="0"/>
                  <a:t>sample means is known, </a:t>
                </a:r>
                <a:r>
                  <a:rPr lang="en-US" sz="2000" i="1" dirty="0"/>
                  <a:t>not </a:t>
                </a:r>
                <a:r>
                  <a:rPr lang="en-US" sz="2000" dirty="0"/>
                  <a:t>estimated</a:t>
                </a:r>
              </a:p>
              <a:p>
                <a:r>
                  <a:rPr lang="en-US" sz="2000" dirty="0"/>
                  <a:t>                                                    SE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2.015</m:t>
                    </m:r>
                  </m:oMath>
                </a14:m>
                <a:r>
                  <a:rPr lang="en-US" sz="2000" dirty="0"/>
                  <a:t>  Better!!!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19D573C-73D5-4414-B3CF-DED4E1C1B2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010150" y="1253330"/>
                <a:ext cx="6343650" cy="5239543"/>
              </a:xfrm>
              <a:blipFill>
                <a:blip r:embed="rId3"/>
                <a:stretch>
                  <a:fillRect l="-1057" t="-1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D1976C76-0D12-4270-9D6B-EFCA8961DF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924705"/>
            <a:ext cx="4171950" cy="876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32E61B-339D-4BCD-B46E-9395A437D8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0771" y="4443919"/>
            <a:ext cx="4257675" cy="1219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6DCB5E1-D514-4EA9-8A21-F9B94B4A41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1928" y="1852372"/>
            <a:ext cx="2705100" cy="419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6755837-E53C-46F5-BE7A-FF0A8D946A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0637" y="2901884"/>
            <a:ext cx="1990725" cy="8118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B785FE-3CA6-4B40-BCBE-872B6FDE9D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04572" y="3157142"/>
            <a:ext cx="1000125" cy="4762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96D4E7-6531-4C2F-9277-D182D6CB034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00637" y="4090437"/>
            <a:ext cx="3552825" cy="8572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741DA55-934D-4212-9A23-450AD5A5777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605837" y="4326974"/>
            <a:ext cx="1152525" cy="4762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9870C42-7FFF-40C3-AF91-9DD08FDA99E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00637" y="5764347"/>
            <a:ext cx="31337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009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0EB3E-9D07-4C63-A3B0-D7EFC4705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Bootstrapping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4AF8F-85B4-4790-88A3-0F37F149C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Let </a:t>
            </a:r>
            <a:r>
              <a:rPr lang="en-US" i="1" dirty="0"/>
              <a:t>r </a:t>
            </a:r>
            <a:r>
              <a:rPr lang="en-US" dirty="0"/>
              <a:t>denote the number of </a:t>
            </a:r>
            <a:r>
              <a:rPr lang="en-US" i="1" dirty="0"/>
              <a:t>bootstrap replications</a:t>
            </a:r>
            <a:r>
              <a:rPr lang="en-US" dirty="0"/>
              <a:t>—that is, the number of bootstrap samples to be selected.</a:t>
            </a:r>
          </a:p>
          <a:p>
            <a:r>
              <a:rPr lang="en-US" dirty="0"/>
              <a:t>2. For each bootstrap sample </a:t>
            </a:r>
            <a:r>
              <a:rPr lang="en-US" i="1" dirty="0"/>
              <a:t>b </a:t>
            </a:r>
            <a:r>
              <a:rPr lang="en-US" dirty="0"/>
              <a:t>= 1</a:t>
            </a:r>
            <a:r>
              <a:rPr lang="en-US" i="1" dirty="0"/>
              <a:t>, . . . , r</a:t>
            </a:r>
            <a:r>
              <a:rPr lang="en-US" dirty="0"/>
              <a:t>, randomly draw </a:t>
            </a:r>
            <a:r>
              <a:rPr lang="en-US" i="1" dirty="0"/>
              <a:t>n </a:t>
            </a:r>
            <a:r>
              <a:rPr lang="en-US" dirty="0"/>
              <a:t>observations with replacement from among the </a:t>
            </a:r>
            <a:r>
              <a:rPr lang="en-US" i="1" dirty="0"/>
              <a:t>n </a:t>
            </a:r>
            <a:r>
              <a:rPr lang="en-US" dirty="0"/>
              <a:t>sample values, and calculate the bootstrap sample mean</a:t>
            </a:r>
          </a:p>
          <a:p>
            <a:r>
              <a:rPr lang="en-US" dirty="0"/>
              <a:t>3. From the </a:t>
            </a:r>
            <a:r>
              <a:rPr lang="en-US" i="1" dirty="0"/>
              <a:t>r </a:t>
            </a:r>
            <a:r>
              <a:rPr lang="en-US" dirty="0"/>
              <a:t>bootstrap samples, </a:t>
            </a:r>
            <a:r>
              <a:rPr lang="en-US" i="1" dirty="0"/>
              <a:t>estimate </a:t>
            </a:r>
            <a:r>
              <a:rPr lang="en-US" dirty="0"/>
              <a:t>the standard deviation of the bootstrap means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9D0A6-CD18-4DA2-BFC6-2E2A0BD42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code for bootstrapping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C4D012-C632-4A4E-93A4-24FEDA32490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53309" y="1690688"/>
            <a:ext cx="4254081" cy="3357967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5EFA9-BDB4-4ADB-98E4-DCA0449B2C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 used R to solve this problem to get much better result using bootstrapping.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C72018-5B43-40A3-816B-46D7757EA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938713"/>
            <a:ext cx="2019300" cy="6667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8EDFD5-741A-4EF0-8EC3-BECE37B78C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2668" y="4891088"/>
            <a:ext cx="303847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812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2475F-F059-4B16-8D6D-465553B7B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Bootstrapping Regression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A77AE-6A78-41BB-A16C-034A59DB1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straightforward approach is to collect the response-variable value and regressors for each observation</a:t>
            </a:r>
          </a:p>
          <a:p>
            <a:endParaRPr lang="en-US" dirty="0"/>
          </a:p>
          <a:p>
            <a:r>
              <a:rPr lang="en-US" dirty="0"/>
              <a:t>These z can be resampled an the regression estimator computed for each of the resulting bootstrap samples.                       producing </a:t>
            </a:r>
            <a:r>
              <a:rPr lang="en-US" i="1" dirty="0"/>
              <a:t>r </a:t>
            </a:r>
            <a:r>
              <a:rPr lang="en-US" dirty="0"/>
              <a:t>sets of bootstrap regression coefficients,                                    The methods of the previous slides can be applied to compute standard errors or confidence intervals for the regression estimates. </a:t>
            </a:r>
          </a:p>
          <a:p>
            <a:r>
              <a:rPr lang="en-US" dirty="0"/>
              <a:t>But if the data derive from an experimental design, we may want to treat the </a:t>
            </a:r>
            <a:r>
              <a:rPr lang="en-US" dirty="0" err="1"/>
              <a:t>Xs</a:t>
            </a:r>
            <a:r>
              <a:rPr lang="en-US" dirty="0"/>
              <a:t> as fixed!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509091-4969-41AA-AE26-2D4360752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8408" y="2681186"/>
            <a:ext cx="3333750" cy="5143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2279A2-C03D-4723-9622-030F8B5CE7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5578" y="3686969"/>
            <a:ext cx="1676400" cy="3143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AC71D4-866F-44F6-814E-A0455A73EC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2158" y="4107205"/>
            <a:ext cx="2733675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375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673</Words>
  <Application>Microsoft Office PowerPoint</Application>
  <PresentationFormat>Widescreen</PresentationFormat>
  <Paragraphs>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Bootstrapping and Bootstrapping Regression Models</vt:lpstr>
      <vt:lpstr>Outline</vt:lpstr>
      <vt:lpstr>A number of advantages</vt:lpstr>
      <vt:lpstr>Bootstrapping Basic ------ Husbands’ and Wives’ Incomes Data</vt:lpstr>
      <vt:lpstr>PowerPoint Presentation</vt:lpstr>
      <vt:lpstr>Picture of bootstrapping!</vt:lpstr>
      <vt:lpstr>Bootstrapping procedure</vt:lpstr>
      <vt:lpstr>R code for bootstrapping</vt:lpstr>
      <vt:lpstr>Bootstrapping Regression Models</vt:lpstr>
      <vt:lpstr>Bootstrapping regression models procedure in the case of linear regression</vt:lpstr>
      <vt:lpstr>Examples</vt:lpstr>
      <vt:lpstr>PowerPoint Presentation</vt:lpstr>
      <vt:lpstr>Example: Survival of Rats after Radiation Doses</vt:lpstr>
      <vt:lpstr>Example 2(survival data)</vt:lpstr>
      <vt:lpstr> </vt:lpstr>
      <vt:lpstr>Concluding Remarks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Bootstrapping for multivariate linear regression models</dc:title>
  <dc:creator>Tong</dc:creator>
  <cp:lastModifiedBy>SHAN, TONG</cp:lastModifiedBy>
  <cp:revision>59</cp:revision>
  <dcterms:created xsi:type="dcterms:W3CDTF">2018-12-13T00:25:00Z</dcterms:created>
  <dcterms:modified xsi:type="dcterms:W3CDTF">2019-04-24T13:32:05Z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1033-10.2.0.7587</vt:lpwstr>
  </property>
</Properties>
</file>