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8" r:id="rId2"/>
    <p:sldId id="282" r:id="rId3"/>
    <p:sldId id="283" r:id="rId4"/>
    <p:sldId id="284" r:id="rId5"/>
    <p:sldId id="285" r:id="rId6"/>
    <p:sldId id="296" r:id="rId7"/>
    <p:sldId id="298" r:id="rId8"/>
    <p:sldId id="287" r:id="rId9"/>
    <p:sldId id="288" r:id="rId10"/>
    <p:sldId id="295" r:id="rId11"/>
    <p:sldId id="306" r:id="rId12"/>
    <p:sldId id="307" r:id="rId13"/>
    <p:sldId id="308" r:id="rId14"/>
    <p:sldId id="291" r:id="rId15"/>
    <p:sldId id="309" r:id="rId16"/>
    <p:sldId id="293" r:id="rId17"/>
    <p:sldId id="294" r:id="rId18"/>
    <p:sldId id="310" r:id="rId19"/>
    <p:sldId id="360" r:id="rId20"/>
    <p:sldId id="299" r:id="rId21"/>
    <p:sldId id="311" r:id="rId2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6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574F5078-43DE-414F-B780-CDB9C3662E0F}" type="datetimeFigureOut">
              <a:rPr lang="en-US"/>
              <a:pPr/>
              <a:t>1/11/2019</a:t>
            </a:fld>
            <a:endParaRPr lang="en-US" dirty="0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B05B7024-CA1A-4173-8466-3DCF76E4904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641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D23DC-ECD6-48EF-8025-90E6A6F9DD74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D86B7-507A-4462-84E0-BBAC534152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06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965727E-B0AA-4888-9956-2577C8998F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42DEF8-5C40-4807-AD76-6C50DA7D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16FAC18-A87B-4B30-861B-66BC839CD8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4870BAF-745D-482A-8AF9-8697AA4146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D1B8D7-8BB3-4D46-B894-C5CC6B9435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C332F21-2581-4DA4-AAF8-11E4ECB37C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CB93ED7-E26E-4B36-A41F-118A921E5A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4DDE1BD-5365-439F-B1F4-39B4EEEF61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1E10FB5-3B58-4BC7-893D-6C5D8A9F3B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83D2553-B793-481C-B10F-A15CBA846A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B8E01E0-06E7-4936-B770-6D5FD67AA2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A401CB8-006F-4D91-B3DC-7A63CEE72D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E94511-8374-48CD-AA68-711B5FACBF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3BB9683-C8B8-40AB-A41E-D731575063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3134F4B-0C02-41C7-945A-FA99EE10F4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E4D5B19-C30E-4FE9-94AC-258D29C248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 spd="med">
    <p:fade/>
  </p:transition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z="3600" dirty="0" smtClean="0">
                <a:latin typeface="Arial Unicode MS" pitchFamily="34" charset="-128"/>
              </a:rPr>
              <a:t>Performing Queries Using PROC SQL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ED231-1C9B-47DA-9E46-1732B75F7C75}" type="slidenum">
              <a:rPr lang="en-US">
                <a:solidFill>
                  <a:schemeClr val="tx1"/>
                </a:solidFill>
              </a:rPr>
              <a:pPr>
                <a:defRPr/>
              </a:pPr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6096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 dirty="0">
              <a:solidFill>
                <a:schemeClr val="tx2"/>
              </a:solidFill>
              <a:latin typeface="Arial Unicode MS" pitchFamily="34" charset="-128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57200" y="6096000"/>
            <a:ext cx="7315200" cy="457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©Spring 2012 Imelda Go, John Grego, Jennifer </a:t>
            </a:r>
            <a:r>
              <a:rPr lang="en-US" dirty="0" err="1" smtClean="0">
                <a:solidFill>
                  <a:srgbClr val="FFFF00"/>
                </a:solidFill>
              </a:rPr>
              <a:t>Lasecki</a:t>
            </a:r>
            <a:r>
              <a:rPr lang="en-US" dirty="0" smtClean="0">
                <a:solidFill>
                  <a:srgbClr val="FFFF00"/>
                </a:solidFill>
              </a:rPr>
              <a:t> and the University of South Carolina 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FROM clause specifies </a:t>
            </a:r>
            <a:r>
              <a:rPr lang="en-US" dirty="0" smtClean="0">
                <a:latin typeface="Arial Unicode MS" pitchFamily="34" charset="-128"/>
              </a:rPr>
              <a:t>which table(s) or view(s) to be queried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3D2553-B793-481C-B10F-A15CBA846A6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 SC Baseball Stats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bbstats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09600" y="22098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Player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Bats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Christian Walker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Scott </a:t>
                      </a:r>
                      <a:r>
                        <a:rPr lang="en-US" dirty="0" err="1" smtClean="0"/>
                        <a:t>Wingo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Brady Thomas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Evan </a:t>
                      </a:r>
                      <a:r>
                        <a:rPr lang="en-US" dirty="0" err="1" smtClean="0"/>
                        <a:t>Marzilli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Robert </a:t>
                      </a:r>
                      <a:r>
                        <a:rPr lang="en-US" dirty="0" err="1" smtClean="0"/>
                        <a:t>Beary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Adrian</a:t>
                      </a:r>
                      <a:r>
                        <a:rPr lang="en-US" baseline="0" dirty="0" smtClean="0"/>
                        <a:t> Morales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Peter</a:t>
                      </a:r>
                      <a:r>
                        <a:rPr lang="en-US" baseline="0" dirty="0" smtClean="0"/>
                        <a:t> Mooney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Jake Williams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Jackie Bradley Jr.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Select and From Clauses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proc </a:t>
            </a:r>
            <a:r>
              <a:rPr lang="en-US" b="1" dirty="0" err="1" smtClean="0">
                <a:latin typeface="Courier New"/>
                <a:cs typeface="Courier New"/>
              </a:rPr>
              <a:t>sql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 select player, </a:t>
            </a:r>
            <a:r>
              <a:rPr lang="en-US" b="1" dirty="0" err="1" smtClean="0">
                <a:latin typeface="Courier New"/>
                <a:cs typeface="Courier New"/>
              </a:rPr>
              <a:t>atbats</a:t>
            </a:r>
            <a:endParaRPr lang="en-US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 from </a:t>
            </a:r>
            <a:r>
              <a:rPr lang="en-US" b="1" dirty="0" err="1" smtClean="0">
                <a:latin typeface="Courier New"/>
                <a:cs typeface="Courier New"/>
              </a:rPr>
              <a:t>bbstats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quit;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648200" y="1828800"/>
          <a:ext cx="4038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player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atbats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Christian Walker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Scott </a:t>
                      </a:r>
                      <a:r>
                        <a:rPr lang="en-US" dirty="0" err="1" smtClean="0"/>
                        <a:t>Wingo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Brady Thomas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Evan </a:t>
                      </a:r>
                      <a:r>
                        <a:rPr lang="en-US" dirty="0" err="1" smtClean="0"/>
                        <a:t>Marzilli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Robert </a:t>
                      </a:r>
                      <a:r>
                        <a:rPr lang="en-US" dirty="0" err="1" smtClean="0"/>
                        <a:t>Beary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Adrian</a:t>
                      </a:r>
                      <a:r>
                        <a:rPr lang="en-US" baseline="0" dirty="0" smtClean="0"/>
                        <a:t> Morales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Peter</a:t>
                      </a:r>
                      <a:r>
                        <a:rPr lang="en-US" baseline="0" dirty="0" smtClean="0"/>
                        <a:t> Mooney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Jake Williams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Jackie Bradley Jr.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Select and From Clauses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proc </a:t>
            </a:r>
            <a:r>
              <a:rPr lang="en-US" b="1" dirty="0" err="1" smtClean="0">
                <a:latin typeface="Courier New"/>
                <a:cs typeface="Courier New"/>
              </a:rPr>
              <a:t>sql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 select player,  hits/</a:t>
            </a:r>
            <a:r>
              <a:rPr lang="en-US" b="1" dirty="0" err="1" smtClean="0">
                <a:latin typeface="Courier New"/>
                <a:cs typeface="Courier New"/>
              </a:rPr>
              <a:t>atbats</a:t>
            </a:r>
            <a:r>
              <a:rPr lang="en-US" b="1" dirty="0" smtClean="0">
                <a:latin typeface="Courier New"/>
                <a:cs typeface="Courier New"/>
              </a:rPr>
              <a:t> as </a:t>
            </a:r>
            <a:r>
              <a:rPr lang="en-US" b="1" dirty="0" err="1" smtClean="0">
                <a:latin typeface="Courier New"/>
                <a:cs typeface="Courier New"/>
              </a:rPr>
              <a:t>avg</a:t>
            </a:r>
            <a:endParaRPr lang="en-US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 from </a:t>
            </a:r>
            <a:r>
              <a:rPr lang="en-US" b="1" dirty="0" err="1" smtClean="0">
                <a:latin typeface="Courier New"/>
                <a:cs typeface="Courier New"/>
              </a:rPr>
              <a:t>bbstats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quit;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800600" y="2057400"/>
          <a:ext cx="3429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player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avg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Christian Walker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.358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Scott </a:t>
                      </a:r>
                      <a:r>
                        <a:rPr lang="en-US" dirty="0" err="1" smtClean="0"/>
                        <a:t>Wingo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.338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Brady Thomas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.316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Evan </a:t>
                      </a:r>
                      <a:r>
                        <a:rPr lang="en-US" dirty="0" err="1" smtClean="0"/>
                        <a:t>Marzilli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.291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Robert </a:t>
                      </a:r>
                      <a:r>
                        <a:rPr lang="en-US" dirty="0" err="1" smtClean="0"/>
                        <a:t>Beary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.289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Adrian</a:t>
                      </a:r>
                      <a:r>
                        <a:rPr lang="en-US" baseline="0" dirty="0" smtClean="0"/>
                        <a:t> Morales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.281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Peter</a:t>
                      </a:r>
                      <a:r>
                        <a:rPr lang="en-US" baseline="0" dirty="0" smtClean="0"/>
                        <a:t> Mooney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.280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Jake Williams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.268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Jackie Bradley Jr.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.247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Clause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609600" indent="-609600"/>
            <a:r>
              <a:rPr lang="en-US" dirty="0" smtClean="0">
                <a:latin typeface="Arial Unicode MS" pitchFamily="34" charset="-128"/>
              </a:rPr>
              <a:t>The WHERE clause subsets the data from the table(s) based on one or more conditions</a:t>
            </a:r>
          </a:p>
          <a:p>
            <a:pPr marL="609600" indent="-609600"/>
            <a:r>
              <a:rPr lang="en-US" dirty="0" smtClean="0">
                <a:latin typeface="Arial Unicode MS" pitchFamily="34" charset="-128"/>
              </a:rPr>
              <a:t>The WHERE clause can be any valid SAS expression</a:t>
            </a:r>
          </a:p>
          <a:p>
            <a:pPr marL="609600" indent="-609600"/>
            <a:r>
              <a:rPr lang="en-US" dirty="0" smtClean="0">
                <a:latin typeface="Arial Unicode MS" pitchFamily="34" charset="-128"/>
              </a:rPr>
              <a:t>The columns specified in the WHERE clause do not have to appear in the SELECT clause</a:t>
            </a:r>
          </a:p>
          <a:p>
            <a:pPr marL="609600" indent="-609600"/>
            <a:endParaRPr lang="en-US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Where Clause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proc </a:t>
            </a:r>
            <a:r>
              <a:rPr lang="en-US" b="1" dirty="0" err="1" smtClean="0">
                <a:latin typeface="Courier New"/>
                <a:cs typeface="Courier New"/>
              </a:rPr>
              <a:t>sql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 select player, </a:t>
            </a:r>
            <a:r>
              <a:rPr lang="en-US" b="1" dirty="0" err="1" smtClean="0">
                <a:latin typeface="Courier New"/>
                <a:cs typeface="Courier New"/>
              </a:rPr>
              <a:t>atbats</a:t>
            </a:r>
            <a:endParaRPr lang="en-US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 from </a:t>
            </a:r>
            <a:r>
              <a:rPr lang="en-US" b="1" dirty="0" err="1" smtClean="0">
                <a:latin typeface="Courier New"/>
                <a:cs typeface="Courier New"/>
              </a:rPr>
              <a:t>bbstats</a:t>
            </a:r>
            <a:endParaRPr lang="en-US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 where </a:t>
            </a:r>
            <a:r>
              <a:rPr lang="en-US" b="1" dirty="0" err="1" smtClean="0">
                <a:latin typeface="Courier New"/>
                <a:cs typeface="Courier New"/>
              </a:rPr>
              <a:t>atbats</a:t>
            </a:r>
            <a:r>
              <a:rPr lang="en-US" b="1" dirty="0" smtClean="0">
                <a:latin typeface="Courier New"/>
                <a:cs typeface="Courier New"/>
              </a:rPr>
              <a:t> &gt; 230;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quit;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648200" y="2133600"/>
          <a:ext cx="4038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player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atbats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Christian Walker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Scott </a:t>
                      </a:r>
                      <a:r>
                        <a:rPr lang="en-US" dirty="0" err="1" smtClean="0"/>
                        <a:t>Wingo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Brady Thomas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Adrian</a:t>
                      </a:r>
                      <a:r>
                        <a:rPr lang="en-US" baseline="0" dirty="0" smtClean="0"/>
                        <a:t> Morales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Peter</a:t>
                      </a:r>
                      <a:r>
                        <a:rPr lang="en-US" baseline="0" dirty="0" smtClean="0"/>
                        <a:t> Mooney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HAVING Clause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609600" indent="-609600"/>
            <a:r>
              <a:rPr lang="en-US" dirty="0" smtClean="0">
                <a:latin typeface="Arial Unicode MS" pitchFamily="34" charset="-128"/>
              </a:rPr>
              <a:t>Works with the GROUP BY clause to restrict groups that are displayed in the output, based on one or more conditions</a:t>
            </a:r>
          </a:p>
          <a:p>
            <a:pPr marL="609600" indent="-609600"/>
            <a:r>
              <a:rPr lang="en-US" dirty="0" smtClean="0">
                <a:latin typeface="Arial Unicode MS" pitchFamily="34" charset="-128"/>
              </a:rPr>
              <a:t>Discussed in more detail in Chapter 2</a:t>
            </a: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BY Clause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sz="2800" dirty="0" smtClean="0">
              <a:latin typeface="Arial Unicode MS" pitchFamily="34" charset="-128"/>
            </a:endParaRPr>
          </a:p>
          <a:p>
            <a:pPr marL="609600" indent="-609600"/>
            <a:r>
              <a:rPr lang="en-US" sz="2800" dirty="0" smtClean="0">
                <a:latin typeface="Arial Unicode MS" pitchFamily="34" charset="-128"/>
              </a:rPr>
              <a:t>ORDER BY sorts rows by the values of a  specified column or specified columns.  Each column must be separated by a comma</a:t>
            </a:r>
          </a:p>
          <a:p>
            <a:pPr marL="609600" indent="-609600"/>
            <a:r>
              <a:rPr lang="en-US" sz="2800" dirty="0" smtClean="0">
                <a:latin typeface="Arial Unicode MS" pitchFamily="34" charset="-128"/>
              </a:rPr>
              <a:t>Descending sort – specify the keyword DESC following the column name</a:t>
            </a:r>
          </a:p>
          <a:p>
            <a:pPr marL="609600" indent="-609600"/>
            <a:r>
              <a:rPr lang="en-US" sz="2800" dirty="0" smtClean="0">
                <a:latin typeface="Arial Unicode MS" pitchFamily="34" charset="-128"/>
              </a:rPr>
              <a:t>In the ORDER BY clause, you can reference the column by its name or the position in the SELECT clause.  Use an integer to indicate the column’s position.</a:t>
            </a:r>
          </a:p>
          <a:p>
            <a:pPr marL="609600" indent="-609600"/>
            <a:endParaRPr lang="en-US" sz="2800" dirty="0" smtClean="0">
              <a:latin typeface="Arial Unicode MS" pitchFamily="34" charset="-128"/>
            </a:endParaRPr>
          </a:p>
          <a:p>
            <a:pPr marL="609600" indent="-609600"/>
            <a:endParaRPr lang="en-US" sz="28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Order By Clause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proc </a:t>
            </a:r>
            <a:r>
              <a:rPr lang="en-US" b="1" dirty="0" err="1" smtClean="0">
                <a:latin typeface="Courier New"/>
                <a:cs typeface="Courier New"/>
              </a:rPr>
              <a:t>sql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 select player, </a:t>
            </a:r>
            <a:r>
              <a:rPr lang="en-US" b="1" dirty="0" err="1" smtClean="0">
                <a:latin typeface="Courier New"/>
                <a:cs typeface="Courier New"/>
              </a:rPr>
              <a:t>atbats</a:t>
            </a:r>
            <a:endParaRPr lang="en-US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 from </a:t>
            </a:r>
            <a:r>
              <a:rPr lang="en-US" b="1" dirty="0" err="1" smtClean="0">
                <a:latin typeface="Courier New"/>
                <a:cs typeface="Courier New"/>
              </a:rPr>
              <a:t>bbstats</a:t>
            </a:r>
            <a:endParaRPr lang="en-US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 order by </a:t>
            </a:r>
            <a:r>
              <a:rPr lang="en-US" b="1" dirty="0" err="1" smtClean="0">
                <a:latin typeface="Courier New"/>
                <a:cs typeface="Courier New"/>
              </a:rPr>
              <a:t>atbats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desc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quit;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648200" y="1828800"/>
          <a:ext cx="4038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player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atbats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Christian Walker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Peter</a:t>
                      </a:r>
                      <a:r>
                        <a:rPr lang="en-US" baseline="0" dirty="0" smtClean="0"/>
                        <a:t> Mooney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Adrian</a:t>
                      </a:r>
                      <a:r>
                        <a:rPr lang="en-US" baseline="0" dirty="0" smtClean="0"/>
                        <a:t> Morales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Scott </a:t>
                      </a:r>
                      <a:r>
                        <a:rPr lang="en-US" dirty="0" err="1" smtClean="0"/>
                        <a:t>Wingo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Brady Thomas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Evan </a:t>
                      </a:r>
                      <a:r>
                        <a:rPr lang="en-US" dirty="0" err="1" smtClean="0"/>
                        <a:t>Marzilli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Robert </a:t>
                      </a:r>
                      <a:r>
                        <a:rPr lang="en-US" dirty="0" err="1" smtClean="0"/>
                        <a:t>Beary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Jake Williams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Jackie Bradley Jr.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Order By Clause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proc </a:t>
            </a:r>
            <a:r>
              <a:rPr lang="en-US" b="1" dirty="0" err="1" smtClean="0">
                <a:latin typeface="Courier New"/>
                <a:cs typeface="Courier New"/>
              </a:rPr>
              <a:t>sql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 select player, </a:t>
            </a:r>
            <a:r>
              <a:rPr lang="en-US" b="1" dirty="0" err="1" smtClean="0">
                <a:latin typeface="Courier New"/>
                <a:cs typeface="Courier New"/>
              </a:rPr>
              <a:t>atbats</a:t>
            </a:r>
            <a:endParaRPr lang="en-US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 from </a:t>
            </a:r>
            <a:r>
              <a:rPr lang="en-US" b="1" dirty="0" err="1" smtClean="0">
                <a:latin typeface="Courier New"/>
                <a:cs typeface="Courier New"/>
              </a:rPr>
              <a:t>bbstats</a:t>
            </a:r>
            <a:endParaRPr lang="en-US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 order by 2 </a:t>
            </a:r>
            <a:r>
              <a:rPr lang="en-US" b="1" dirty="0" err="1" smtClean="0">
                <a:latin typeface="Courier New"/>
                <a:cs typeface="Courier New"/>
              </a:rPr>
              <a:t>desc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quit;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This example uses the column’s</a:t>
            </a:r>
          </a:p>
          <a:p>
            <a:pPr>
              <a:buNone/>
            </a:pPr>
            <a:r>
              <a:rPr lang="en-US" sz="2000" dirty="0" smtClean="0"/>
              <a:t>position in the SELECT clause in</a:t>
            </a:r>
          </a:p>
          <a:p>
            <a:pPr>
              <a:buNone/>
            </a:pPr>
            <a:r>
              <a:rPr lang="en-US" sz="2000" dirty="0" smtClean="0"/>
              <a:t>the ORDER by clause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648200" y="1828800"/>
          <a:ext cx="4038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player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atbats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Christian Walker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Peter</a:t>
                      </a:r>
                      <a:r>
                        <a:rPr lang="en-US" baseline="0" dirty="0" smtClean="0"/>
                        <a:t> Mooney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Adrian</a:t>
                      </a:r>
                      <a:r>
                        <a:rPr lang="en-US" baseline="0" dirty="0" smtClean="0"/>
                        <a:t> Morales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Scott </a:t>
                      </a:r>
                      <a:r>
                        <a:rPr lang="en-US" dirty="0" err="1" smtClean="0"/>
                        <a:t>Wingo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Brady Thomas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Evan </a:t>
                      </a:r>
                      <a:r>
                        <a:rPr lang="en-US" dirty="0" err="1" smtClean="0"/>
                        <a:t>Marzilli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Robert </a:t>
                      </a:r>
                      <a:r>
                        <a:rPr lang="en-US" dirty="0" err="1" smtClean="0"/>
                        <a:t>Beary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Jake Williams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Jackie Bradley Jr.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 SQL Basics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609600" indent="-609600"/>
            <a:r>
              <a:rPr lang="en-US" dirty="0" smtClean="0">
                <a:latin typeface="Arial Unicode MS" pitchFamily="34" charset="-128"/>
              </a:rPr>
              <a:t>PROC SQL is the SAS implementation of Structured Query Language (SQL)</a:t>
            </a:r>
          </a:p>
          <a:p>
            <a:pPr marL="609600" indent="-609600">
              <a:buFontTx/>
              <a:buNone/>
            </a:pPr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r>
              <a:rPr lang="en-US" dirty="0" smtClean="0">
                <a:latin typeface="Arial Unicode MS" pitchFamily="34" charset="-128"/>
              </a:rPr>
              <a:t>SQL is a standardized language and is widely used to retrieve and update data in tables</a:t>
            </a:r>
          </a:p>
          <a:p>
            <a:pPr marL="609600" indent="-609600"/>
            <a:r>
              <a:rPr lang="en-US" dirty="0" smtClean="0">
                <a:latin typeface="Arial Unicode MS" pitchFamily="34" charset="-128"/>
              </a:rPr>
              <a:t>PROC SQL can often be used as an alternative to other SAS procedures or the data step</a:t>
            </a: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Unicode MS" pitchFamily="34" charset="-128"/>
              </a:rPr>
              <a:t>CREATE TABLE Statement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609600" indent="-609600"/>
            <a:r>
              <a:rPr lang="en-US" dirty="0" smtClean="0">
                <a:latin typeface="Arial Unicode MS" pitchFamily="34" charset="-128"/>
              </a:rPr>
              <a:t>Use the CREATE TABLE statement to create a new table from the results of a query</a:t>
            </a:r>
          </a:p>
          <a:p>
            <a:pPr marL="609600" indent="-609600"/>
            <a:endParaRPr lang="en-US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endParaRPr lang="en-US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 SQL Step for Creating a Table from a Query Result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1009650" lvl="1" indent="-609600">
              <a:buNone/>
            </a:pPr>
            <a:r>
              <a:rPr lang="en-US" b="1" dirty="0" smtClean="0">
                <a:latin typeface="Courier New"/>
                <a:cs typeface="Courier New"/>
              </a:rPr>
              <a:t>proc </a:t>
            </a:r>
            <a:r>
              <a:rPr lang="en-US" b="1" dirty="0" err="1" smtClean="0">
                <a:latin typeface="Courier New"/>
                <a:cs typeface="Courier New"/>
              </a:rPr>
              <a:t>sql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pPr marL="1009650" lvl="1" indent="-609600">
              <a:buNone/>
            </a:pPr>
            <a:r>
              <a:rPr lang="en-US" b="1" dirty="0" smtClean="0">
                <a:latin typeface="Courier New"/>
                <a:cs typeface="Courier New"/>
              </a:rPr>
              <a:t> create table </a:t>
            </a:r>
            <a:r>
              <a:rPr lang="en-US" b="1" dirty="0" err="1" smtClean="0">
                <a:latin typeface="Courier New"/>
                <a:cs typeface="Courier New"/>
              </a:rPr>
              <a:t>table</a:t>
            </a:r>
            <a:r>
              <a:rPr lang="en-US" b="1" dirty="0" smtClean="0">
                <a:latin typeface="Courier New"/>
                <a:cs typeface="Courier New"/>
              </a:rPr>
              <a:t>-name as</a:t>
            </a:r>
          </a:p>
          <a:p>
            <a:pPr marL="1009650" lvl="1" indent="-609600">
              <a:buNone/>
            </a:pPr>
            <a:r>
              <a:rPr lang="en-US" b="1" dirty="0" smtClean="0">
                <a:latin typeface="Courier New"/>
                <a:cs typeface="Courier New"/>
              </a:rPr>
              <a:t> select column1, column2,…, columnn</a:t>
            </a:r>
          </a:p>
          <a:p>
            <a:pPr marL="1009650" lvl="1" indent="-609600">
              <a:buNone/>
            </a:pPr>
            <a:r>
              <a:rPr lang="en-US" b="1" dirty="0" smtClean="0">
                <a:latin typeface="Courier New"/>
                <a:cs typeface="Courier New"/>
              </a:rPr>
              <a:t> from table1 (or view1)</a:t>
            </a:r>
          </a:p>
          <a:p>
            <a:pPr marL="1009650" lvl="1" indent="-609600">
              <a:buNone/>
            </a:pPr>
            <a:r>
              <a:rPr lang="en-US" b="1" dirty="0" smtClean="0">
                <a:latin typeface="Courier New"/>
                <a:cs typeface="Courier New"/>
              </a:rPr>
              <a:t> &lt;where expression&gt;</a:t>
            </a:r>
          </a:p>
          <a:p>
            <a:pPr marL="1009650" lvl="1" indent="-609600">
              <a:buNone/>
            </a:pPr>
            <a:r>
              <a:rPr lang="en-US" b="1" dirty="0" smtClean="0">
                <a:latin typeface="Courier New"/>
                <a:cs typeface="Courier New"/>
              </a:rPr>
              <a:t>&lt;group by column1,…,columnn&gt;</a:t>
            </a:r>
          </a:p>
          <a:p>
            <a:pPr marL="1009650" lvl="1" indent="-609600">
              <a:buNone/>
            </a:pPr>
            <a:r>
              <a:rPr lang="en-US" b="1" dirty="0" smtClean="0">
                <a:latin typeface="Courier New"/>
                <a:cs typeface="Courier New"/>
              </a:rPr>
              <a:t>&lt;order by column1,…,columnn&gt;;</a:t>
            </a:r>
          </a:p>
          <a:p>
            <a:pPr marL="1009650" lvl="1" indent="-609600">
              <a:buNone/>
            </a:pPr>
            <a:endParaRPr lang="en-US" dirty="0" smtClean="0">
              <a:latin typeface="Arial Unicode MS" pitchFamily="34" charset="-128"/>
            </a:endParaRPr>
          </a:p>
          <a:p>
            <a:pPr marL="1009650" lvl="1" indent="-609600">
              <a:buNone/>
            </a:pPr>
            <a:endParaRPr lang="en-US" dirty="0" smtClean="0"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 SQL Basics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609600" indent="-609600"/>
            <a:r>
              <a:rPr lang="en-US" dirty="0" smtClean="0">
                <a:latin typeface="Arial Unicode MS" pitchFamily="34" charset="-128"/>
              </a:rPr>
              <a:t>The PROC SQL statement does not need to be repeated with each query</a:t>
            </a:r>
          </a:p>
          <a:p>
            <a:pPr marL="609600" indent="-609600"/>
            <a:r>
              <a:rPr lang="en-US" dirty="0" smtClean="0">
                <a:latin typeface="Arial Unicode MS" pitchFamily="34" charset="-128"/>
              </a:rPr>
              <a:t>PROC SQL does not require a </a:t>
            </a:r>
            <a:r>
              <a:rPr lang="en-US" dirty="0" smtClean="0">
                <a:cs typeface="Courier New" panose="02070309020205020404" pitchFamily="49" charset="0"/>
              </a:rPr>
              <a:t>run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Arial Unicode MS" pitchFamily="34" charset="-128"/>
              </a:rPr>
              <a:t>statement</a:t>
            </a:r>
          </a:p>
          <a:p>
            <a:pPr marL="609600" indent="-609600"/>
            <a:r>
              <a:rPr lang="en-US" dirty="0" smtClean="0">
                <a:latin typeface="Arial Unicode MS" pitchFamily="34" charset="-128"/>
              </a:rPr>
              <a:t>To end PROC SQL, submit another procedure, a data step, or a </a:t>
            </a:r>
            <a:r>
              <a:rPr lang="en-US" dirty="0" smtClean="0">
                <a:cs typeface="Courier New"/>
              </a:rPr>
              <a:t>quit</a:t>
            </a:r>
            <a:r>
              <a:rPr lang="en-US" dirty="0" smtClean="0">
                <a:latin typeface="Arial Unicode MS" pitchFamily="34" charset="-128"/>
              </a:rPr>
              <a:t> statement.</a:t>
            </a:r>
          </a:p>
          <a:p>
            <a:pPr marL="609600" indent="-609600">
              <a:buFontTx/>
              <a:buNone/>
            </a:pPr>
            <a:endParaRPr lang="en-US" sz="400" dirty="0" smtClean="0"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for SQL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dirty="0" smtClean="0">
                <a:latin typeface="Arial Unicode MS" pitchFamily="34" charset="-128"/>
              </a:rPr>
              <a:t>Retrieve data from tables</a:t>
            </a:r>
          </a:p>
          <a:p>
            <a:pPr marL="609600" indent="-609600"/>
            <a:r>
              <a:rPr lang="en-US" dirty="0" smtClean="0">
                <a:latin typeface="Arial Unicode MS" pitchFamily="34" charset="-128"/>
              </a:rPr>
              <a:t>Add or modify data in a table</a:t>
            </a:r>
          </a:p>
          <a:p>
            <a:pPr marL="609600" indent="-609600"/>
            <a:r>
              <a:rPr lang="en-US" dirty="0" smtClean="0">
                <a:latin typeface="Arial Unicode MS" pitchFamily="34" charset="-128"/>
              </a:rPr>
              <a:t>Add, modify, or drop columns in a table</a:t>
            </a:r>
          </a:p>
          <a:p>
            <a:pPr marL="609600" indent="-609600"/>
            <a:r>
              <a:rPr lang="en-US" dirty="0" smtClean="0">
                <a:latin typeface="Arial Unicode MS" pitchFamily="34" charset="-128"/>
              </a:rPr>
              <a:t>Create tables and views</a:t>
            </a:r>
          </a:p>
          <a:p>
            <a:pPr marL="609600" indent="-609600"/>
            <a:r>
              <a:rPr lang="en-US" dirty="0" smtClean="0">
                <a:latin typeface="Arial Unicode MS" pitchFamily="34" charset="-128"/>
              </a:rPr>
              <a:t>Join tables</a:t>
            </a:r>
          </a:p>
          <a:p>
            <a:pPr marL="609600" indent="-609600"/>
            <a:r>
              <a:rPr lang="en-US" dirty="0" smtClean="0">
                <a:latin typeface="Arial Unicode MS" pitchFamily="34" charset="-128"/>
              </a:rPr>
              <a:t>Create reports</a:t>
            </a:r>
          </a:p>
          <a:p>
            <a:pPr marL="609600" indent="-609600"/>
            <a:endParaRPr lang="en-US" dirty="0" smtClean="0">
              <a:latin typeface="Arial Unicode MS" pitchFamily="34" charset="-128"/>
            </a:endParaRPr>
          </a:p>
          <a:p>
            <a:pPr marL="609600" indent="-609600"/>
            <a:endParaRPr lang="en-US" dirty="0" smtClean="0"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4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PROC SQL Step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1009650" lvl="1" indent="-609600">
              <a:buNone/>
            </a:pPr>
            <a:r>
              <a:rPr lang="en-US" b="1" dirty="0" smtClean="0">
                <a:latin typeface="Courier New"/>
                <a:cs typeface="Courier New"/>
              </a:rPr>
              <a:t>proc sql;</a:t>
            </a:r>
          </a:p>
          <a:p>
            <a:pPr marL="1009650" lvl="1" indent="-609600">
              <a:buNone/>
            </a:pPr>
            <a:r>
              <a:rPr lang="en-US" b="1" dirty="0" smtClean="0">
                <a:latin typeface="Courier New"/>
                <a:cs typeface="Courier New"/>
              </a:rPr>
              <a:t> select column1, column2,…, columnn</a:t>
            </a:r>
          </a:p>
          <a:p>
            <a:pPr marL="1009650" lvl="1" indent="-609600">
              <a:buNone/>
            </a:pPr>
            <a:r>
              <a:rPr lang="en-US" b="1" dirty="0" smtClean="0">
                <a:latin typeface="Courier New"/>
                <a:cs typeface="Courier New"/>
              </a:rPr>
              <a:t> from table1 (or view1)</a:t>
            </a:r>
          </a:p>
          <a:p>
            <a:pPr marL="1009650" lvl="1" indent="-609600">
              <a:buNone/>
            </a:pPr>
            <a:r>
              <a:rPr lang="en-US" b="1" dirty="0" smtClean="0">
                <a:latin typeface="Courier New"/>
                <a:cs typeface="Courier New"/>
              </a:rPr>
              <a:t> &lt;where expression&gt;</a:t>
            </a:r>
          </a:p>
          <a:p>
            <a:pPr marL="1009650" lvl="1" indent="-609600">
              <a:buNone/>
            </a:pPr>
            <a:r>
              <a:rPr lang="en-US" b="1" dirty="0" smtClean="0">
                <a:latin typeface="Courier New"/>
                <a:cs typeface="Courier New"/>
              </a:rPr>
              <a:t>&lt;group by column1,…,columnn&gt;</a:t>
            </a:r>
          </a:p>
          <a:p>
            <a:pPr marL="1009650" lvl="1" indent="-609600">
              <a:buNone/>
            </a:pPr>
            <a:r>
              <a:rPr lang="en-US" b="1" dirty="0" smtClean="0">
                <a:latin typeface="Courier New"/>
                <a:cs typeface="Courier New"/>
              </a:rPr>
              <a:t>&lt;having expression&gt;</a:t>
            </a:r>
          </a:p>
          <a:p>
            <a:pPr marL="1009650" lvl="1" indent="-609600">
              <a:buNone/>
            </a:pPr>
            <a:r>
              <a:rPr lang="en-US" b="1" dirty="0" smtClean="0">
                <a:latin typeface="Courier New"/>
                <a:cs typeface="Courier New"/>
              </a:rPr>
              <a:t>&lt;order by column1,…,columnn&gt;;</a:t>
            </a:r>
          </a:p>
          <a:p>
            <a:pPr marL="1009650" lvl="1" indent="-609600">
              <a:buNone/>
            </a:pPr>
            <a:endParaRPr lang="en-US" dirty="0" smtClean="0">
              <a:latin typeface="Arial Unicode MS" pitchFamily="34" charset="-128"/>
            </a:endParaRPr>
          </a:p>
          <a:p>
            <a:pPr marL="1009650" lvl="1" indent="-609600">
              <a:buNone/>
            </a:pPr>
            <a:endParaRPr lang="en-US" dirty="0" smtClean="0"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Statement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609600" indent="-609600"/>
            <a:r>
              <a:rPr lang="en-US" dirty="0" smtClean="0">
                <a:latin typeface="Arial Unicode MS" pitchFamily="34" charset="-128"/>
              </a:rPr>
              <a:t>The SELECT statement follows the PROC SQL statement</a:t>
            </a:r>
          </a:p>
          <a:p>
            <a:pPr marL="609600" indent="-609600"/>
            <a:r>
              <a:rPr lang="en-US" dirty="0" smtClean="0">
                <a:latin typeface="Arial Unicode MS" pitchFamily="34" charset="-128"/>
              </a:rPr>
              <a:t>The SELECT statement retrieves and displays data</a:t>
            </a:r>
          </a:p>
          <a:p>
            <a:pPr marL="609600" indent="-609600"/>
            <a:r>
              <a:rPr lang="en-US" dirty="0" smtClean="0">
                <a:latin typeface="Arial Unicode MS" pitchFamily="34" charset="-128"/>
              </a:rPr>
              <a:t>The SELECT statement is composed of clauses (e.g., SELECT, FROM, WHERE)</a:t>
            </a:r>
          </a:p>
          <a:p>
            <a:pPr marL="609600" indent="-609600"/>
            <a:r>
              <a:rPr lang="en-US" dirty="0" smtClean="0">
                <a:latin typeface="Arial Unicode MS" pitchFamily="34" charset="-128"/>
              </a:rPr>
              <a:t>The SELECT and FROM clauses are required.  The remaining clauses are optional.</a:t>
            </a:r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dirty="0" smtClean="0">
              <a:latin typeface="Arial Unicode MS" pitchFamily="34" charset="-128"/>
            </a:endParaRPr>
          </a:p>
          <a:p>
            <a:pPr marL="609600" indent="-609600"/>
            <a:endParaRPr lang="en-US" dirty="0" smtClean="0">
              <a:latin typeface="Arial Unicode MS" pitchFamily="34" charset="-128"/>
            </a:endParaRPr>
          </a:p>
          <a:p>
            <a:pPr marL="609600" indent="-609600"/>
            <a:endParaRPr lang="en-US" dirty="0" smtClean="0">
              <a:latin typeface="Arial Unicode MS" pitchFamily="34" charset="-128"/>
            </a:endParaRPr>
          </a:p>
          <a:p>
            <a:pPr marL="609600" indent="-609600"/>
            <a:endParaRPr lang="en-US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endParaRPr lang="en-US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	</a:t>
            </a: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905000"/>
          </a:xfrm>
        </p:spPr>
        <p:txBody>
          <a:bodyPr/>
          <a:lstStyle/>
          <a:p>
            <a:r>
              <a:rPr lang="en-US" dirty="0" smtClean="0"/>
              <a:t>The Order of Clauses Within the PROC SQL SELECT Statement Matters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29600" cy="3810000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609600" indent="-609600"/>
            <a:r>
              <a:rPr lang="en-US" dirty="0" smtClean="0">
                <a:latin typeface="Arial Unicode MS" pitchFamily="34" charset="-128"/>
              </a:rPr>
              <a:t>SELECT (So)</a:t>
            </a:r>
          </a:p>
          <a:p>
            <a:pPr marL="609600" indent="-609600"/>
            <a:r>
              <a:rPr lang="en-US" dirty="0" smtClean="0">
                <a:latin typeface="Arial Unicode MS" pitchFamily="34" charset="-128"/>
              </a:rPr>
              <a:t>FROM (Few)</a:t>
            </a:r>
          </a:p>
          <a:p>
            <a:pPr marL="609600" indent="-609600"/>
            <a:r>
              <a:rPr lang="en-US" dirty="0" smtClean="0">
                <a:latin typeface="Arial Unicode MS" pitchFamily="34" charset="-128"/>
              </a:rPr>
              <a:t>WHERE (Workers)</a:t>
            </a:r>
          </a:p>
          <a:p>
            <a:pPr marL="609600" indent="-609600"/>
            <a:r>
              <a:rPr lang="en-US" dirty="0" smtClean="0">
                <a:latin typeface="Arial Unicode MS" pitchFamily="34" charset="-128"/>
              </a:rPr>
              <a:t>GROUP BY (Go)</a:t>
            </a:r>
          </a:p>
          <a:p>
            <a:pPr marL="609600" indent="-609600"/>
            <a:r>
              <a:rPr lang="en-US" dirty="0" smtClean="0">
                <a:latin typeface="Arial Unicode MS" pitchFamily="34" charset="-128"/>
              </a:rPr>
              <a:t>HAVING (Home)</a:t>
            </a:r>
          </a:p>
          <a:p>
            <a:pPr marL="609600" indent="-609600"/>
            <a:r>
              <a:rPr lang="en-US" dirty="0" smtClean="0">
                <a:latin typeface="Arial Unicode MS" pitchFamily="34" charset="-128"/>
              </a:rPr>
              <a:t>ORDER BY (On-time)</a:t>
            </a:r>
          </a:p>
          <a:p>
            <a:pPr marL="609600" indent="-609600"/>
            <a:endParaRPr lang="en-US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endParaRPr lang="en-US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	</a:t>
            </a: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Clause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609600" indent="-609600"/>
            <a:r>
              <a:rPr lang="en-US" dirty="0" smtClean="0">
                <a:latin typeface="Arial Unicode MS" pitchFamily="34" charset="-128"/>
              </a:rPr>
              <a:t>The first </a:t>
            </a:r>
            <a:r>
              <a:rPr lang="en-US" smtClean="0">
                <a:latin typeface="Arial Unicode MS" pitchFamily="34" charset="-128"/>
              </a:rPr>
              <a:t>clause </a:t>
            </a:r>
            <a:r>
              <a:rPr lang="en-US" smtClean="0">
                <a:latin typeface="Arial Unicode MS" pitchFamily="34" charset="-128"/>
              </a:rPr>
              <a:t>is </a:t>
            </a:r>
            <a:r>
              <a:rPr lang="en-US" dirty="0" smtClean="0">
                <a:latin typeface="Arial Unicode MS" pitchFamily="34" charset="-128"/>
              </a:rPr>
              <a:t>the SELECT statement</a:t>
            </a:r>
          </a:p>
          <a:p>
            <a:pPr marL="609600" indent="-609600"/>
            <a:r>
              <a:rPr lang="en-US" dirty="0" smtClean="0">
                <a:latin typeface="Arial Unicode MS" pitchFamily="34" charset="-128"/>
              </a:rPr>
              <a:t>Specifies the column(s) to be selected from the table </a:t>
            </a:r>
          </a:p>
          <a:p>
            <a:pPr marL="609600" indent="-609600"/>
            <a:r>
              <a:rPr lang="en-US" dirty="0" smtClean="0">
                <a:latin typeface="Arial Unicode MS" pitchFamily="34" charset="-128"/>
              </a:rPr>
              <a:t>Each column listed must be separated by a comma</a:t>
            </a:r>
          </a:p>
          <a:p>
            <a:pPr marL="609600" indent="-609600"/>
            <a:r>
              <a:rPr lang="en-US" dirty="0" smtClean="0">
                <a:latin typeface="Arial Unicode MS" pitchFamily="34" charset="-128"/>
              </a:rPr>
              <a:t>A label can be specified for a column in the SELECT clause</a:t>
            </a:r>
          </a:p>
          <a:p>
            <a:pPr marL="609600" indent="-609600"/>
            <a:endParaRPr lang="en-US" dirty="0" smtClean="0">
              <a:latin typeface="Arial Unicode MS" pitchFamily="34" charset="-128"/>
            </a:endParaRPr>
          </a:p>
          <a:p>
            <a:pPr marL="609600" indent="-609600"/>
            <a:endParaRPr lang="en-US" dirty="0" smtClean="0">
              <a:latin typeface="Arial Unicode MS" pitchFamily="34" charset="-128"/>
            </a:endParaRPr>
          </a:p>
          <a:p>
            <a:pPr marL="609600" indent="-609600"/>
            <a:endParaRPr lang="en-US" dirty="0" smtClean="0">
              <a:latin typeface="Arial Unicode MS" pitchFamily="34" charset="-128"/>
            </a:endParaRPr>
          </a:p>
          <a:p>
            <a:pPr marL="609600" indent="-609600"/>
            <a:endParaRPr lang="en-US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endParaRPr lang="en-US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	</a:t>
            </a: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Clause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609600" indent="-609600"/>
            <a:r>
              <a:rPr lang="en-US" dirty="0" smtClean="0">
                <a:latin typeface="Arial Unicode MS" pitchFamily="34" charset="-128"/>
              </a:rPr>
              <a:t>New columns (i.e., columns that are not in the table) can be created with the SELECT clause</a:t>
            </a:r>
          </a:p>
          <a:p>
            <a:pPr marL="609600" indent="-609600"/>
            <a:r>
              <a:rPr lang="en-US" dirty="0" smtClean="0">
                <a:latin typeface="Arial Unicode MS" pitchFamily="34" charset="-128"/>
              </a:rPr>
              <a:t>The new columns may contain text or a calculation</a:t>
            </a:r>
          </a:p>
          <a:p>
            <a:pPr marL="609600" indent="-609600"/>
            <a:r>
              <a:rPr lang="en-US" dirty="0" smtClean="0">
                <a:latin typeface="Arial Unicode MS" pitchFamily="34" charset="-128"/>
              </a:rPr>
              <a:t>New columns will appear in the output but will not be kept unless a table or view is created</a:t>
            </a:r>
          </a:p>
          <a:p>
            <a:pPr marL="609600" indent="-609600"/>
            <a:endParaRPr lang="en-US" dirty="0" smtClean="0">
              <a:latin typeface="Arial Unicode MS" pitchFamily="34" charset="-128"/>
            </a:endParaRPr>
          </a:p>
          <a:p>
            <a:pPr marL="609600" indent="-609600"/>
            <a:endParaRPr lang="en-US" dirty="0" smtClean="0">
              <a:latin typeface="Arial Unicode MS" pitchFamily="34" charset="-128"/>
            </a:endParaRPr>
          </a:p>
          <a:p>
            <a:pPr marL="609600" indent="-609600"/>
            <a:endParaRPr lang="en-US" dirty="0" smtClean="0">
              <a:latin typeface="Arial Unicode MS" pitchFamily="34" charset="-128"/>
            </a:endParaRPr>
          </a:p>
          <a:p>
            <a:pPr marL="609600" indent="-609600"/>
            <a:endParaRPr lang="en-US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endParaRPr lang="en-US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	</a:t>
            </a: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948</Words>
  <Application>Microsoft Office PowerPoint</Application>
  <PresentationFormat>On-screen Show (4:3)</PresentationFormat>
  <Paragraphs>335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 Unicode MS</vt:lpstr>
      <vt:lpstr>Arial</vt:lpstr>
      <vt:lpstr>Calibri</vt:lpstr>
      <vt:lpstr>Courier New</vt:lpstr>
      <vt:lpstr>Tahoma</vt:lpstr>
      <vt:lpstr>Wingdings</vt:lpstr>
      <vt:lpstr>Slit</vt:lpstr>
      <vt:lpstr>Chapter 1</vt:lpstr>
      <vt:lpstr>PROC SQL Basics</vt:lpstr>
      <vt:lpstr>PROC SQL Basics</vt:lpstr>
      <vt:lpstr>Uses for SQL</vt:lpstr>
      <vt:lpstr>Basic PROC SQL Step</vt:lpstr>
      <vt:lpstr>SELECT Statement</vt:lpstr>
      <vt:lpstr>The Order of Clauses Within the PROC SQL SELECT Statement Matters</vt:lpstr>
      <vt:lpstr>SELECT Clause</vt:lpstr>
      <vt:lpstr>SELECT Clause</vt:lpstr>
      <vt:lpstr>FROM Clause</vt:lpstr>
      <vt:lpstr>2011 SC Baseball Stats (bbstats)</vt:lpstr>
      <vt:lpstr>Example – Select and From Clauses</vt:lpstr>
      <vt:lpstr>Example – Select and From Clauses</vt:lpstr>
      <vt:lpstr>WHERE Clause</vt:lpstr>
      <vt:lpstr>Example – Where Clause</vt:lpstr>
      <vt:lpstr>HAVING Clause</vt:lpstr>
      <vt:lpstr>ORDER BY Clause</vt:lpstr>
      <vt:lpstr>Example – Order By Clause</vt:lpstr>
      <vt:lpstr>Example – Order By Clause  </vt:lpstr>
      <vt:lpstr>CREATE TABLE Statement</vt:lpstr>
      <vt:lpstr>PROC SQL Step for Creating a Table from a Query Result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</dc:title>
  <dc:creator>Jennifer</dc:creator>
  <cp:lastModifiedBy>Hitchcock David B.</cp:lastModifiedBy>
  <cp:revision>183</cp:revision>
  <dcterms:created xsi:type="dcterms:W3CDTF">2012-01-05T17:17:26Z</dcterms:created>
  <dcterms:modified xsi:type="dcterms:W3CDTF">2019-01-11T20:14:06Z</dcterms:modified>
</cp:coreProperties>
</file>