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8" r:id="rId2"/>
    <p:sldId id="299" r:id="rId3"/>
    <p:sldId id="300" r:id="rId4"/>
    <p:sldId id="301" r:id="rId5"/>
    <p:sldId id="307" r:id="rId6"/>
    <p:sldId id="309" r:id="rId7"/>
    <p:sldId id="311" r:id="rId8"/>
    <p:sldId id="310" r:id="rId9"/>
    <p:sldId id="312" r:id="rId10"/>
    <p:sldId id="313" r:id="rId11"/>
    <p:sldId id="314" r:id="rId12"/>
    <p:sldId id="315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574F5078-43DE-414F-B780-CDB9C3662E0F}" type="datetimeFigureOut">
              <a:rPr lang="en-US"/>
              <a:pPr/>
              <a:t>12/16/2020</a:t>
            </a:fld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B05B7024-CA1A-4173-8466-3DCF76E490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50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965727E-B0AA-4888-9956-2577C8998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042DEF8-5C40-4807-AD76-6C50DA7D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16FAC18-A87B-4B30-861B-66BC839CD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4870BAF-745D-482A-8AF9-8697AA414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DD1B8D7-8BB3-4D46-B894-C5CC6B9435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C332F21-2581-4DA4-AAF8-11E4ECB37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CB93ED7-E26E-4B36-A41F-118A921E5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4DDE1BD-5365-439F-B1F4-39B4EEEF6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1E10FB5-3B58-4BC7-893D-6C5D8A9F3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83D2553-B793-481C-B10F-A15CBA846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B8E01E0-06E7-4936-B770-6D5FD67AA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A401CB8-006F-4D91-B3DC-7A63CEE72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0E94511-8374-48CD-AA68-711B5FACB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3BB9683-C8B8-40AB-A41E-D73157506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3134F4B-0C02-41C7-945A-FA99EE10F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E4D5B19-C30E-4FE9-94AC-258D29C24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ransition spd="med">
    <p:fade/>
  </p:transition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1758466"/>
            <a:ext cx="6324600" cy="2743200"/>
          </a:xfrm>
        </p:spPr>
        <p:txBody>
          <a:bodyPr/>
          <a:lstStyle/>
          <a:p>
            <a:r>
              <a:rPr lang="en-US" sz="5400" b="1" dirty="0">
                <a:latin typeface="Arial Unicode MS" pitchFamily="34" charset="-128"/>
              </a:rPr>
              <a:t>Chapter 10: Storing Macro Programs and Advanced Macro Techniques</a:t>
            </a:r>
            <a:endParaRPr lang="en-US" sz="6000" b="1" dirty="0">
              <a:latin typeface="Arial Unicode MS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ED231-1C9B-47DA-9E46-1732B75F7C75}" type="slidenum">
              <a:rPr lang="en-US">
                <a:solidFill>
                  <a:schemeClr val="tx1"/>
                </a:solidFill>
              </a:rPr>
              <a:pPr>
                <a:defRPr/>
              </a:pPr>
              <a:t>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6096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dirty="0">
                <a:solidFill>
                  <a:schemeClr val="tx2"/>
                </a:solidFill>
                <a:latin typeface="Arial Unicode MS" pitchFamily="34" charset="-128"/>
              </a:rPr>
              <a:t>STAT 541</a:t>
            </a:r>
          </a:p>
          <a:p>
            <a:pPr algn="ctr"/>
            <a:endParaRPr lang="en-US" sz="4400" dirty="0">
              <a:solidFill>
                <a:schemeClr val="tx2"/>
              </a:solidFill>
              <a:latin typeface="Arial Unicode MS" pitchFamily="34" charset="-128"/>
            </a:endParaRPr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457200" y="6248400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©Spring 2012 Imelda Go, John Grego, Jennifer </a:t>
            </a:r>
            <a:r>
              <a:rPr lang="en-US" sz="1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Lasecki</a:t>
            </a:r>
            <a:r>
              <a:rPr lang="en-US" sz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and the University of South Carolina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4961B-AA94-4A82-BD09-64C019DA3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DOSUBL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55FDB-82D5-4AA6-9E20-D7ED2F692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DOSUBL function takes as its input a text string, and enables immediate execution (in a "side session") of the SAS code within it.</a:t>
            </a:r>
          </a:p>
          <a:p>
            <a:r>
              <a:rPr lang="en-US" dirty="0"/>
              <a:t>Macro variables that are created or updated during the code's execution are passed back to the calling environment.</a:t>
            </a:r>
          </a:p>
          <a:p>
            <a:r>
              <a:rPr lang="en-US" dirty="0"/>
              <a:t>DOSUBL is used in a DATA step, or with %SYSFUNC outside a step.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1CF1CE-4AEA-4A09-A97B-53B986610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University of South Carolina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700820-4B00-4F64-9DE7-CFE5F8932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254893"/>
      </p:ext>
    </p:extLst>
  </p:cSld>
  <p:clrMapOvr>
    <a:masterClrMapping/>
  </p:clrMapOvr>
  <p:transition spd="med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03FE5-7723-4FDE-B639-B76D0A273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DOSUBL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B546E-DE7D-4BDC-A92B-77F501280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DOSUBL can conveniently run a data-driven macro program that executes repeatedly for the various values of a variable in a data set (see example), without tediously calling the macro repeatedly.</a:t>
            </a:r>
          </a:p>
          <a:p>
            <a:r>
              <a:rPr lang="en-US" dirty="0"/>
              <a:t>DOSUBL can be a convenient tool for simplifying a complicated program.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28ECD1-3D86-4771-B233-375B736FE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University of South Carolina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080DD4-7B24-45AF-8E13-3EB738F40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10198"/>
      </p:ext>
    </p:extLst>
  </p:cSld>
  <p:clrMapOvr>
    <a:masterClrMapping/>
  </p:clrMapOvr>
  <p:transition spd="med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5FC8A-F341-4D52-A955-19CE51827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DOSUBL and CALL EXECUTE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6A2B2-B87E-45D8-9B99-C5D00FAF2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DOSUBL function is similar to the CALL EXECUTE subroutine, but that has different timing:  CALL EXECUTE waits until the DATA step is completed before executing the code.</a:t>
            </a:r>
          </a:p>
          <a:p>
            <a:r>
              <a:rPr lang="en-US" dirty="0"/>
              <a:t>See examples to show the differences in how DOSUBL and CALL EXECUTE are processed by SAS.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AB7032-111F-4D46-842E-50E8E4CD2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University of South Carolina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71669D-28FA-48E6-BDB5-6AD4AD943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97708"/>
      </p:ext>
    </p:extLst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3600" b="1" dirty="0">
                <a:solidFill>
                  <a:srgbClr val="FFFFFF"/>
                </a:solidFill>
                <a:latin typeface="Arial Unicode MS" pitchFamily="34" charset="-128"/>
              </a:rPr>
              <a:t>Reusing Macro Programs </a:t>
            </a:r>
            <a:r>
              <a:rPr lang="en-US" b="1" i="1" dirty="0">
                <a:solidFill>
                  <a:srgbClr val="FFFFFF"/>
                </a:solidFill>
                <a:latin typeface="Arial Unicode MS" pitchFamily="34" charset="-128"/>
              </a:rPr>
              <a:t>	</a:t>
            </a:r>
          </a:p>
          <a:p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  <a:p>
            <a:r>
              <a:rPr lang="en-US" sz="2800" dirty="0">
                <a:latin typeface="Arial Unicode MS" pitchFamily="34" charset="-128"/>
              </a:rPr>
              <a:t>Macros in temporary SAS catalogs are only available for execution during the current SAS session. Such catalogs are deleted at the end of the session.</a:t>
            </a:r>
          </a:p>
          <a:p>
            <a:r>
              <a:rPr lang="en-US" sz="2800" dirty="0">
                <a:latin typeface="Arial Unicode MS" pitchFamily="34" charset="-128"/>
              </a:rPr>
              <a:t>Macros can be stored permanently for reuse later.</a:t>
            </a:r>
          </a:p>
          <a:p>
            <a:r>
              <a:rPr lang="en-US" sz="2800" dirty="0">
                <a:latin typeface="Arial Unicode MS" pitchFamily="34" charset="-128"/>
              </a:rPr>
              <a:t>Methods for storing macros permanently:</a:t>
            </a:r>
          </a:p>
          <a:p>
            <a:pPr lvl="1"/>
            <a:r>
              <a:rPr lang="en-US" sz="2400" dirty="0">
                <a:latin typeface="Arial Unicode MS" pitchFamily="34" charset="-128"/>
              </a:rPr>
              <a:t>the % INCLUDE statement</a:t>
            </a:r>
          </a:p>
          <a:p>
            <a:pPr lvl="1"/>
            <a:r>
              <a:rPr lang="en-US" sz="2400" dirty="0">
                <a:latin typeface="Arial Unicode MS" pitchFamily="34" charset="-128"/>
              </a:rPr>
              <a:t>the </a:t>
            </a:r>
            <a:r>
              <a:rPr lang="en-US" sz="2400" dirty="0" err="1">
                <a:latin typeface="Arial Unicode MS" pitchFamily="34" charset="-128"/>
              </a:rPr>
              <a:t>autocall</a:t>
            </a:r>
            <a:r>
              <a:rPr lang="en-US" sz="2400" dirty="0">
                <a:latin typeface="Arial Unicode MS" pitchFamily="34" charset="-128"/>
              </a:rPr>
              <a:t> macro facility</a:t>
            </a:r>
          </a:p>
          <a:p>
            <a:pPr lvl="1"/>
            <a:r>
              <a:rPr lang="en-US" sz="2400" dirty="0">
                <a:latin typeface="Arial Unicode MS" pitchFamily="34" charset="-128"/>
              </a:rPr>
              <a:t>permanently stored compiled macros</a:t>
            </a:r>
          </a:p>
          <a:p>
            <a:pPr marL="609600" indent="-609600">
              <a:buFontTx/>
              <a:buNone/>
            </a:pPr>
            <a:endParaRPr lang="en-US" sz="7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10642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FFFFFF"/>
                </a:solidFill>
                <a:latin typeface="Arial Unicode MS" pitchFamily="34" charset="-128"/>
              </a:rPr>
              <a:t>Storing Macro Definitions in External Files</a:t>
            </a:r>
          </a:p>
          <a:p>
            <a:r>
              <a:rPr lang="en-US" sz="2400" dirty="0">
                <a:latin typeface="Arial Unicode MS" pitchFamily="34" charset="-128"/>
              </a:rPr>
              <a:t>Save macros in an external file.</a:t>
            </a:r>
          </a:p>
          <a:p>
            <a:r>
              <a:rPr lang="en-US" sz="2400" dirty="0">
                <a:latin typeface="Arial Unicode MS" pitchFamily="34" charset="-128"/>
              </a:rPr>
              <a:t>Use a %INCLUDE statement to insert the statements into a program. 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dirty="0"/>
              <a:t>%INCLUDE file-specification &lt;/SOURCE2&gt;;</a:t>
            </a:r>
          </a:p>
          <a:p>
            <a:pPr lvl="1"/>
            <a:r>
              <a:rPr lang="en-US" dirty="0"/>
              <a:t>file-specification is the location of the file with the SAS code to be inserted</a:t>
            </a:r>
          </a:p>
          <a:p>
            <a:pPr lvl="1"/>
            <a:r>
              <a:rPr lang="en-US" dirty="0"/>
              <a:t>SOURCE2 directs SAS to display the inserted SAS code in the log</a:t>
            </a:r>
          </a:p>
          <a:p>
            <a:pPr marL="609600" indent="-609600">
              <a:buFontTx/>
              <a:buNone/>
            </a:pPr>
            <a:endParaRPr lang="en-US" sz="7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0487807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FFFFFF"/>
                </a:solidFill>
                <a:latin typeface="Arial Unicode MS" pitchFamily="34" charset="-128"/>
              </a:rPr>
              <a:t>Advantage of Storing Macro Definitions in External Files and Using the %INCLUDE Statement</a:t>
            </a:r>
          </a:p>
          <a:p>
            <a:r>
              <a:rPr lang="en-US" sz="2800" dirty="0">
                <a:latin typeface="Arial Unicode MS" pitchFamily="34" charset="-128"/>
              </a:rPr>
              <a:t>Source code of the macro definition does not need to be in the program.</a:t>
            </a:r>
          </a:p>
          <a:p>
            <a:r>
              <a:rPr lang="en-US" sz="2800" dirty="0">
                <a:latin typeface="Arial Unicode MS" pitchFamily="34" charset="-128"/>
              </a:rPr>
              <a:t>A single copy of the macro definition is accessible to other programs.</a:t>
            </a:r>
          </a:p>
          <a:p>
            <a:r>
              <a:rPr lang="en-US" sz="2800" dirty="0">
                <a:latin typeface="Arial Unicode MS" pitchFamily="34" charset="-128"/>
              </a:rPr>
              <a:t>Macro definitions in external files are easily viewed and edited with any text editor. </a:t>
            </a:r>
          </a:p>
          <a:p>
            <a:r>
              <a:rPr lang="en-US" sz="2800" dirty="0">
                <a:latin typeface="Arial Unicode MS" pitchFamily="34" charset="-128"/>
              </a:rPr>
              <a:t>No special SAS system options are required to access macros this way.</a:t>
            </a:r>
          </a:p>
          <a:p>
            <a:pPr marL="609600" indent="-609600">
              <a:buFontTx/>
              <a:buNone/>
            </a:pPr>
            <a:endParaRPr lang="en-US" sz="7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260436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FFFFFF"/>
                </a:solidFill>
                <a:latin typeface="Arial Unicode MS" pitchFamily="34" charset="-128"/>
              </a:rPr>
              <a:t>Using the AUTOCALL Facility</a:t>
            </a:r>
          </a:p>
          <a:p>
            <a:r>
              <a:rPr lang="en-US" sz="2800" dirty="0">
                <a:latin typeface="Arial Unicode MS" pitchFamily="34" charset="-128"/>
              </a:rPr>
              <a:t>Permanently store macro definitions in source libraries called </a:t>
            </a:r>
            <a:r>
              <a:rPr lang="en-US" sz="2800" dirty="0" err="1">
                <a:latin typeface="Arial Unicode MS" pitchFamily="34" charset="-128"/>
              </a:rPr>
              <a:t>autocall</a:t>
            </a:r>
            <a:r>
              <a:rPr lang="en-US" sz="2800" dirty="0">
                <a:latin typeface="Arial Unicode MS" pitchFamily="34" charset="-128"/>
              </a:rPr>
              <a:t> libraries.</a:t>
            </a:r>
          </a:p>
          <a:p>
            <a:r>
              <a:rPr lang="en-US" sz="2800" dirty="0">
                <a:latin typeface="Arial Unicode MS" pitchFamily="34" charset="-128"/>
              </a:rPr>
              <a:t>An </a:t>
            </a:r>
            <a:r>
              <a:rPr lang="en-US" sz="2800" dirty="0" err="1">
                <a:latin typeface="Arial Unicode MS" pitchFamily="34" charset="-128"/>
              </a:rPr>
              <a:t>autocall</a:t>
            </a:r>
            <a:r>
              <a:rPr lang="en-US" sz="2800" dirty="0">
                <a:latin typeface="Arial Unicode MS" pitchFamily="34" charset="-128"/>
              </a:rPr>
              <a:t> library, whether it be the default one or a user-created one, is either a SAS catalog, an external directory, or a partitioned data set. </a:t>
            </a:r>
          </a:p>
          <a:p>
            <a:r>
              <a:rPr lang="en-US" sz="2800" dirty="0">
                <a:latin typeface="Arial Unicode MS" pitchFamily="34" charset="-128"/>
              </a:rPr>
              <a:t>SAS provides several macro definitions in a default </a:t>
            </a:r>
            <a:r>
              <a:rPr lang="en-US" sz="2800" dirty="0" err="1">
                <a:latin typeface="Arial Unicode MS" pitchFamily="34" charset="-128"/>
              </a:rPr>
              <a:t>autocall</a:t>
            </a:r>
            <a:r>
              <a:rPr lang="en-US" sz="2800" dirty="0">
                <a:latin typeface="Arial Unicode MS" pitchFamily="34" charset="-128"/>
              </a:rPr>
              <a:t> library. </a:t>
            </a:r>
          </a:p>
          <a:p>
            <a:r>
              <a:rPr lang="en-US" sz="2800" dirty="0">
                <a:latin typeface="Arial Unicode MS" pitchFamily="34" charset="-128"/>
              </a:rPr>
              <a:t>Multiple </a:t>
            </a:r>
            <a:r>
              <a:rPr lang="en-US" sz="2800" dirty="0" err="1">
                <a:latin typeface="Arial Unicode MS" pitchFamily="34" charset="-128"/>
              </a:rPr>
              <a:t>autocall</a:t>
            </a:r>
            <a:r>
              <a:rPr lang="en-US" sz="2800" dirty="0">
                <a:latin typeface="Arial Unicode MS" pitchFamily="34" charset="-128"/>
              </a:rPr>
              <a:t> libraries can be concatenated. </a:t>
            </a:r>
          </a:p>
          <a:p>
            <a:r>
              <a:rPr lang="en-US" sz="2800" dirty="0">
                <a:latin typeface="Arial Unicode MS" pitchFamily="34" charset="-128"/>
              </a:rPr>
              <a:t>Specify the SASAUTOS </a:t>
            </a:r>
            <a:r>
              <a:rPr lang="en-US" sz="2800" u="sng" dirty="0">
                <a:latin typeface="Arial Unicode MS" pitchFamily="34" charset="-128"/>
              </a:rPr>
              <a:t>and</a:t>
            </a:r>
            <a:r>
              <a:rPr lang="en-US" sz="2800" dirty="0">
                <a:latin typeface="Arial Unicode MS" pitchFamily="34" charset="-128"/>
              </a:rPr>
              <a:t> MAUTOSOURCE system options.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endParaRPr lang="en-US" sz="700" dirty="0">
              <a:latin typeface="Arial Unicode MS" pitchFamily="34" charset="-128"/>
            </a:endParaRPr>
          </a:p>
          <a:p>
            <a:endParaRPr lang="en-US" sz="700" dirty="0">
              <a:latin typeface="Arial Unicode MS" pitchFamily="34" charset="-128"/>
            </a:endParaRPr>
          </a:p>
          <a:p>
            <a:pPr marL="0" indent="0">
              <a:buNone/>
            </a:pPr>
            <a:endParaRPr lang="en-US" sz="28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989228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FFFFFF"/>
                </a:solidFill>
                <a:latin typeface="Arial Unicode MS" pitchFamily="34" charset="-128"/>
              </a:rPr>
              <a:t>Default </a:t>
            </a:r>
            <a:r>
              <a:rPr lang="en-US" sz="3600" b="1" dirty="0" err="1">
                <a:solidFill>
                  <a:srgbClr val="FFFFFF"/>
                </a:solidFill>
                <a:latin typeface="Arial Unicode MS" pitchFamily="34" charset="-128"/>
              </a:rPr>
              <a:t>Autocall</a:t>
            </a:r>
            <a:r>
              <a:rPr lang="en-US" sz="3600" b="1" dirty="0">
                <a:solidFill>
                  <a:srgbClr val="FFFFFF"/>
                </a:solidFill>
                <a:latin typeface="Arial Unicode MS" pitchFamily="34" charset="-128"/>
              </a:rPr>
              <a:t> Library &amp; </a:t>
            </a:r>
            <a:r>
              <a:rPr lang="en-US" sz="3600" b="1" dirty="0" err="1">
                <a:solidFill>
                  <a:srgbClr val="FFFFFF"/>
                </a:solidFill>
                <a:latin typeface="Arial Unicode MS" pitchFamily="34" charset="-128"/>
              </a:rPr>
              <a:t>Autocall</a:t>
            </a:r>
            <a:r>
              <a:rPr lang="en-US" sz="3600" b="1" dirty="0">
                <a:solidFill>
                  <a:srgbClr val="FFFFFF"/>
                </a:solidFill>
                <a:latin typeface="Arial Unicode MS" pitchFamily="34" charset="-128"/>
              </a:rPr>
              <a:t> Macros Provided with SAS Software</a:t>
            </a:r>
          </a:p>
          <a:p>
            <a:r>
              <a:rPr lang="en-US" sz="2800" dirty="0">
                <a:latin typeface="Arial Unicode MS" pitchFamily="34" charset="-128"/>
              </a:rPr>
              <a:t>SAS provides several macros in a default </a:t>
            </a:r>
            <a:r>
              <a:rPr lang="en-US" sz="2800" dirty="0" err="1">
                <a:latin typeface="Arial Unicode MS" pitchFamily="34" charset="-128"/>
              </a:rPr>
              <a:t>autocall</a:t>
            </a:r>
            <a:r>
              <a:rPr lang="en-US" sz="2800" dirty="0">
                <a:latin typeface="Arial Unicode MS" pitchFamily="34" charset="-128"/>
              </a:rPr>
              <a:t> library.</a:t>
            </a:r>
          </a:p>
          <a:p>
            <a:r>
              <a:rPr lang="en-US" sz="2800" dirty="0">
                <a:latin typeface="Arial Unicode MS" pitchFamily="34" charset="-128"/>
              </a:rPr>
              <a:t>The libraries provided by SAS will depend on the SAS products licensed to your site.</a:t>
            </a:r>
          </a:p>
          <a:p>
            <a:r>
              <a:rPr lang="en-US" sz="2800" dirty="0">
                <a:latin typeface="Arial Unicode MS" pitchFamily="34" charset="-128"/>
              </a:rPr>
              <a:t>These </a:t>
            </a:r>
            <a:r>
              <a:rPr lang="en-US" sz="2800" dirty="0" err="1">
                <a:latin typeface="Arial Unicode MS" pitchFamily="34" charset="-128"/>
              </a:rPr>
              <a:t>autocall</a:t>
            </a:r>
            <a:r>
              <a:rPr lang="en-US" sz="2800" dirty="0">
                <a:latin typeface="Arial Unicode MS" pitchFamily="34" charset="-128"/>
              </a:rPr>
              <a:t> macros can be used without having to define or include them in your programs.</a:t>
            </a:r>
          </a:p>
          <a:p>
            <a:r>
              <a:rPr lang="en-US" sz="2800" dirty="0">
                <a:latin typeface="Arial Unicode MS" pitchFamily="34" charset="-128"/>
              </a:rPr>
              <a:t>Upon SAS installation, the </a:t>
            </a:r>
            <a:r>
              <a:rPr lang="en-US" sz="2800" dirty="0" err="1">
                <a:latin typeface="Arial Unicode MS" pitchFamily="34" charset="-128"/>
              </a:rPr>
              <a:t>autocall</a:t>
            </a:r>
            <a:r>
              <a:rPr lang="en-US" sz="2800" dirty="0">
                <a:latin typeface="Arial Unicode MS" pitchFamily="34" charset="-128"/>
              </a:rPr>
              <a:t> libraries are included in the value of the SASAUTOS system option in the configuration file.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endParaRPr lang="en-US" sz="700" dirty="0">
              <a:latin typeface="Arial Unicode MS" pitchFamily="34" charset="-128"/>
            </a:endParaRPr>
          </a:p>
          <a:p>
            <a:endParaRPr lang="en-US" sz="700" dirty="0">
              <a:latin typeface="Arial Unicode MS" pitchFamily="34" charset="-128"/>
            </a:endParaRPr>
          </a:p>
          <a:p>
            <a:pPr marL="0" indent="0">
              <a:buNone/>
            </a:pPr>
            <a:endParaRPr lang="en-US" sz="28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8486958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FFFFFF"/>
                </a:solidFill>
                <a:latin typeface="Arial Unicode MS" pitchFamily="34" charset="-128"/>
              </a:rPr>
              <a:t>Accessing </a:t>
            </a:r>
            <a:r>
              <a:rPr lang="en-US" sz="3600" b="1" dirty="0" err="1">
                <a:solidFill>
                  <a:srgbClr val="FFFFFF"/>
                </a:solidFill>
                <a:latin typeface="Arial Unicode MS" pitchFamily="34" charset="-128"/>
              </a:rPr>
              <a:t>Autocall</a:t>
            </a:r>
            <a:r>
              <a:rPr lang="en-US" sz="3600" b="1" dirty="0">
                <a:solidFill>
                  <a:srgbClr val="FFFFFF"/>
                </a:solidFill>
                <a:latin typeface="Arial Unicode MS" pitchFamily="34" charset="-128"/>
              </a:rPr>
              <a:t> Macros</a:t>
            </a:r>
          </a:p>
          <a:p>
            <a:r>
              <a:rPr lang="en-US" sz="2800" dirty="0">
                <a:latin typeface="Arial Unicode MS" pitchFamily="34" charset="-128"/>
              </a:rPr>
              <a:t>In order to access </a:t>
            </a:r>
            <a:r>
              <a:rPr lang="en-US" sz="2800" dirty="0" err="1">
                <a:latin typeface="Arial Unicode MS" pitchFamily="34" charset="-128"/>
              </a:rPr>
              <a:t>autocall</a:t>
            </a:r>
            <a:r>
              <a:rPr lang="en-US" sz="2800" dirty="0">
                <a:latin typeface="Arial Unicode MS" pitchFamily="34" charset="-128"/>
              </a:rPr>
              <a:t> macros, use two system options:</a:t>
            </a:r>
          </a:p>
          <a:p>
            <a:r>
              <a:rPr lang="en-US" sz="2800" dirty="0">
                <a:latin typeface="Arial Unicode MS" pitchFamily="34" charset="-128"/>
              </a:rPr>
              <a:t>MAUTOSOURCE system option must be specified </a:t>
            </a:r>
          </a:p>
          <a:p>
            <a:r>
              <a:rPr lang="en-US" sz="2800" dirty="0">
                <a:latin typeface="Arial Unicode MS" pitchFamily="34" charset="-128"/>
              </a:rPr>
              <a:t>SASAUTOS system options must identify location of </a:t>
            </a:r>
            <a:r>
              <a:rPr lang="en-US" sz="2800" dirty="0" err="1">
                <a:latin typeface="Arial Unicode MS" pitchFamily="34" charset="-128"/>
              </a:rPr>
              <a:t>autocall</a:t>
            </a:r>
            <a:r>
              <a:rPr lang="en-US" sz="2800" dirty="0">
                <a:latin typeface="Arial Unicode MS" pitchFamily="34" charset="-128"/>
              </a:rPr>
              <a:t> library or libraries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endParaRPr lang="en-US" sz="700" dirty="0">
              <a:latin typeface="Arial Unicode MS" pitchFamily="34" charset="-128"/>
            </a:endParaRPr>
          </a:p>
          <a:p>
            <a:endParaRPr lang="en-US" sz="700" dirty="0">
              <a:latin typeface="Arial Unicode MS" pitchFamily="34" charset="-128"/>
            </a:endParaRPr>
          </a:p>
          <a:p>
            <a:pPr marL="0" indent="0">
              <a:buNone/>
            </a:pPr>
            <a:endParaRPr lang="en-US" sz="28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722891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FFFFFF"/>
                </a:solidFill>
                <a:latin typeface="Arial Unicode MS" pitchFamily="34" charset="-128"/>
              </a:rPr>
              <a:t>MAUTOSOURCE System Option Specifies </a:t>
            </a:r>
            <a:r>
              <a:rPr lang="en-US" sz="3600" b="1" dirty="0" err="1">
                <a:solidFill>
                  <a:srgbClr val="FFFFFF"/>
                </a:solidFill>
                <a:latin typeface="Arial Unicode MS" pitchFamily="34" charset="-128"/>
              </a:rPr>
              <a:t>Autocall</a:t>
            </a:r>
            <a:r>
              <a:rPr lang="en-US" sz="3600" b="1" dirty="0">
                <a:solidFill>
                  <a:srgbClr val="FFFFFF"/>
                </a:solidFill>
                <a:latin typeface="Arial Unicode MS" pitchFamily="34" charset="-128"/>
              </a:rPr>
              <a:t> Facility is Available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400" dirty="0"/>
              <a:t>OPTIONS MAUTOSOURCE | NOMAUTOSOURCE;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2400" dirty="0"/>
              <a:t>MAUTOSOURCE is the default and causes the macro processor to search the </a:t>
            </a:r>
            <a:r>
              <a:rPr lang="en-US" sz="2400" dirty="0" err="1"/>
              <a:t>autocall</a:t>
            </a:r>
            <a:r>
              <a:rPr lang="en-US" sz="2400" dirty="0"/>
              <a:t> libraries for a member with the requested name when a macro name is not found in the WORK library.</a:t>
            </a:r>
          </a:p>
          <a:p>
            <a:r>
              <a:rPr lang="en-US" sz="2400" dirty="0"/>
              <a:t>NOMAUTOSOURCE prevents the macro processor from searching the </a:t>
            </a:r>
            <a:r>
              <a:rPr lang="en-US" sz="2400" dirty="0" err="1"/>
              <a:t>autocall</a:t>
            </a:r>
            <a:r>
              <a:rPr lang="en-US" sz="2400" dirty="0"/>
              <a:t> libraries when a macro name is not found in the WORK library.</a:t>
            </a:r>
          </a:p>
          <a:p>
            <a:endParaRPr lang="en-US" sz="700" dirty="0">
              <a:latin typeface="Arial Unicode MS" pitchFamily="34" charset="-128"/>
            </a:endParaRPr>
          </a:p>
          <a:p>
            <a:endParaRPr lang="en-US" sz="700" dirty="0">
              <a:latin typeface="Arial Unicode MS" pitchFamily="34" charset="-128"/>
            </a:endParaRPr>
          </a:p>
          <a:p>
            <a:pPr marL="0" indent="0">
              <a:buNone/>
            </a:pPr>
            <a:endParaRPr lang="en-US" sz="28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6970828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9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FFFFFF"/>
                </a:solidFill>
                <a:latin typeface="Arial Unicode MS" pitchFamily="34" charset="-128"/>
              </a:rPr>
              <a:t>SASAUTOS Controls Where Macro Facility Looks for </a:t>
            </a:r>
            <a:r>
              <a:rPr lang="en-US" sz="3600" b="1" dirty="0" err="1">
                <a:solidFill>
                  <a:srgbClr val="FFFFFF"/>
                </a:solidFill>
                <a:latin typeface="Arial Unicode MS" pitchFamily="34" charset="-128"/>
              </a:rPr>
              <a:t>Autocall</a:t>
            </a:r>
            <a:r>
              <a:rPr lang="en-US" sz="3600" b="1" dirty="0">
                <a:solidFill>
                  <a:srgbClr val="FFFFFF"/>
                </a:solidFill>
                <a:latin typeface="Arial Unicode MS" pitchFamily="34" charset="-128"/>
              </a:rPr>
              <a:t> Macros </a:t>
            </a:r>
            <a:endParaRPr lang="en-US" sz="2800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dirty="0"/>
              <a:t>Options SASAUTOS= </a:t>
            </a:r>
            <a:r>
              <a:rPr lang="en-US" sz="2000" i="1" dirty="0"/>
              <a:t>library-1;</a:t>
            </a:r>
          </a:p>
          <a:p>
            <a:pPr marL="0" indent="0">
              <a:buNone/>
            </a:pPr>
            <a:r>
              <a:rPr lang="en-US" sz="2000" dirty="0"/>
              <a:t>Options SASAUTOS= (</a:t>
            </a:r>
            <a:r>
              <a:rPr lang="en-US" sz="2000" i="1" dirty="0"/>
              <a:t>library-1, </a:t>
            </a:r>
            <a:r>
              <a:rPr lang="en-US" sz="2000" dirty="0"/>
              <a:t>. . . , </a:t>
            </a:r>
            <a:r>
              <a:rPr lang="en-US" sz="2000" i="1" dirty="0"/>
              <a:t>library-n</a:t>
            </a:r>
            <a:r>
              <a:rPr lang="en-US" sz="2000" dirty="0"/>
              <a:t>);</a:t>
            </a:r>
          </a:p>
          <a:p>
            <a:r>
              <a:rPr lang="en-US" sz="2000" i="1" dirty="0"/>
              <a:t>library-1 </a:t>
            </a:r>
            <a:r>
              <a:rPr lang="en-US" sz="2000" dirty="0"/>
              <a:t>is a location that contains library members that contain a SAS macro definition. A location can be a SAS </a:t>
            </a:r>
            <a:r>
              <a:rPr lang="en-US" sz="2000" dirty="0" err="1"/>
              <a:t>fileref</a:t>
            </a:r>
            <a:r>
              <a:rPr lang="en-US" sz="2000" dirty="0"/>
              <a:t> or a host-specific location name enclosed in quotation marks. Each member contains a SAS macro definition.</a:t>
            </a:r>
          </a:p>
          <a:p>
            <a:r>
              <a:rPr lang="en-US" sz="2000" dirty="0"/>
              <a:t>(</a:t>
            </a:r>
            <a:r>
              <a:rPr lang="en-US" sz="2000" i="1" dirty="0"/>
              <a:t>library-1, </a:t>
            </a:r>
            <a:r>
              <a:rPr lang="en-US" sz="2000" dirty="0"/>
              <a:t>. . . , </a:t>
            </a:r>
            <a:r>
              <a:rPr lang="en-US" sz="2000" i="1" dirty="0"/>
              <a:t>library-n</a:t>
            </a:r>
            <a:r>
              <a:rPr lang="en-US" sz="2000" dirty="0"/>
              <a:t>) identifies two or more locations that contain library members that contain a SAS macro definition. When you specify two or more </a:t>
            </a:r>
            <a:r>
              <a:rPr lang="en-US" sz="2000" dirty="0" err="1"/>
              <a:t>autocall</a:t>
            </a:r>
            <a:r>
              <a:rPr lang="en-US" sz="2000" dirty="0"/>
              <a:t> libraries, enclose the specifications in parentheses and separate them with either a comma or a blank space.</a:t>
            </a:r>
          </a:p>
          <a:p>
            <a:endParaRPr lang="en-US" sz="700" dirty="0">
              <a:latin typeface="Arial Unicode MS" pitchFamily="34" charset="-128"/>
            </a:endParaRPr>
          </a:p>
          <a:p>
            <a:endParaRPr lang="en-US" sz="700" dirty="0">
              <a:latin typeface="Arial Unicode MS" pitchFamily="34" charset="-128"/>
            </a:endParaRPr>
          </a:p>
          <a:p>
            <a:pPr marL="0" indent="0">
              <a:buNone/>
            </a:pPr>
            <a:endParaRPr lang="en-US" sz="28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0534939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Slit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5311</TotalTime>
  <Words>773</Words>
  <Application>Microsoft Office PowerPoint</Application>
  <PresentationFormat>On-screen Show (4:3)</PresentationFormat>
  <Paragraphs>85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Unicode MS</vt:lpstr>
      <vt:lpstr>Tahoma</vt:lpstr>
      <vt:lpstr>Wingdings</vt:lpstr>
      <vt:lpstr>Slit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DOSUBL Function</vt:lpstr>
      <vt:lpstr>More on DOSUBL</vt:lpstr>
      <vt:lpstr>DOSUBL and CALL EXECUTE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</dc:title>
  <dc:creator> </dc:creator>
  <cp:lastModifiedBy>HITCHCOCK, DAVID</cp:lastModifiedBy>
  <cp:revision>130</cp:revision>
  <cp:lastPrinted>2012-03-05T16:24:41Z</cp:lastPrinted>
  <dcterms:created xsi:type="dcterms:W3CDTF">2012-03-15T13:01:26Z</dcterms:created>
  <dcterms:modified xsi:type="dcterms:W3CDTF">2020-12-16T14:30:03Z</dcterms:modified>
</cp:coreProperties>
</file>