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8"/>
  </p:handoutMasterIdLst>
  <p:sldIdLst>
    <p:sldId id="258" r:id="rId2"/>
    <p:sldId id="260" r:id="rId3"/>
    <p:sldId id="299" r:id="rId4"/>
    <p:sldId id="300" r:id="rId5"/>
    <p:sldId id="301" r:id="rId6"/>
    <p:sldId id="302" r:id="rId7"/>
    <p:sldId id="303" r:id="rId8"/>
    <p:sldId id="305" r:id="rId9"/>
    <p:sldId id="306" r:id="rId10"/>
    <p:sldId id="307" r:id="rId11"/>
    <p:sldId id="308" r:id="rId12"/>
    <p:sldId id="309" r:id="rId13"/>
    <p:sldId id="310" r:id="rId14"/>
    <p:sldId id="311" r:id="rId15"/>
    <p:sldId id="339" r:id="rId16"/>
    <p:sldId id="313" r:id="rId17"/>
    <p:sldId id="314" r:id="rId18"/>
    <p:sldId id="312" r:id="rId19"/>
    <p:sldId id="315" r:id="rId20"/>
    <p:sldId id="316" r:id="rId21"/>
    <p:sldId id="328" r:id="rId22"/>
    <p:sldId id="329" r:id="rId23"/>
    <p:sldId id="317" r:id="rId24"/>
    <p:sldId id="318" r:id="rId25"/>
    <p:sldId id="319" r:id="rId26"/>
    <p:sldId id="327" r:id="rId27"/>
    <p:sldId id="334" r:id="rId28"/>
    <p:sldId id="320" r:id="rId29"/>
    <p:sldId id="336" r:id="rId30"/>
    <p:sldId id="337" r:id="rId31"/>
    <p:sldId id="338" r:id="rId32"/>
    <p:sldId id="322" r:id="rId33"/>
    <p:sldId id="335" r:id="rId34"/>
    <p:sldId id="323" r:id="rId35"/>
    <p:sldId id="325" r:id="rId36"/>
    <p:sldId id="326" r:id="rId3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7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4608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fld id="{C3ED1540-D488-4ADC-871F-F3EE5B2960C8}" type="datetimeFigureOut">
              <a:rPr lang="en-US"/>
              <a:pPr>
                <a:defRPr/>
              </a:pPr>
              <a:t>3/17/2014</a:t>
            </a:fld>
            <a:endParaRPr lang="en-US"/>
          </a:p>
        </p:txBody>
      </p:sp>
      <p:sp>
        <p:nvSpPr>
          <p:cNvPr id="4608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4608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556962D5-8EF4-456A-8825-32DACEEA78A7}" type="slidenum">
              <a:rPr lang="en-US"/>
              <a:pPr>
                <a:defRPr/>
              </a:pPr>
              <a:t>‹#›</a:t>
            </a:fld>
            <a:endParaRPr lang="en-US"/>
          </a:p>
        </p:txBody>
      </p:sp>
    </p:spTree>
    <p:extLst>
      <p:ext uri="{BB962C8B-B14F-4D97-AF65-F5344CB8AC3E}">
        <p14:creationId xmlns:p14="http://schemas.microsoft.com/office/powerpoint/2010/main" val="26861583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7"/>
          <p:cNvSpPr>
            <a:spLocks noGrp="1" noChangeArrowheads="1"/>
          </p:cNvSpPr>
          <p:nvPr>
            <p:ph type="ftr" sz="quarter" idx="11"/>
          </p:nvPr>
        </p:nvSpPr>
        <p:spPr>
          <a:xfrm>
            <a:off x="3124200" y="6248400"/>
            <a:ext cx="2895600" cy="457200"/>
          </a:xfrm>
        </p:spPr>
        <p:txBody>
          <a:bodyPr/>
          <a:lstStyle>
            <a:lvl1pPr algn="ctr" fontAlgn="auto">
              <a:spcBef>
                <a:spcPts val="0"/>
              </a:spcBef>
              <a:spcAft>
                <a:spcPts val="0"/>
              </a:spcAft>
              <a:defRPr>
                <a:solidFill>
                  <a:srgbClr val="FFFFFF"/>
                </a:solidFill>
              </a:defRPr>
            </a:lvl1pPr>
          </a:lstStyle>
          <a:p>
            <a:pPr>
              <a:defRPr/>
            </a:pPr>
            <a:endParaRPr lang="en-US"/>
          </a:p>
        </p:txBody>
      </p:sp>
      <p:sp>
        <p:nvSpPr>
          <p:cNvPr id="9"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3F325952-1321-41B5-946A-9F8E71C33522}" type="slidenum">
              <a:rPr lang="en-US"/>
              <a:pPr>
                <a:defRPr/>
              </a:pPr>
              <a:t>‹#›</a:t>
            </a:fld>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E72BD060-9534-4361-88BD-26CE153F5C40}" type="slidenum">
              <a:rPr lang="en-US"/>
              <a:pPr>
                <a:defRPr/>
              </a:pPr>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EBC052B5-7F99-4E17-94B8-1B55B8E356ED}" type="slidenum">
              <a:rPr lang="en-US"/>
              <a:pPr>
                <a:defRPr/>
              </a:pPr>
              <a:t>‹#›</a:t>
            </a:fld>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E657D3C2-F672-428F-BD37-D26709AF6093}" type="slidenum">
              <a:rPr lang="en-US"/>
              <a:pPr>
                <a:defRPr/>
              </a:pPr>
              <a:t>‹#›</a:t>
            </a:fld>
            <a:endParaRPr 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E68EA215-8DCA-415B-BB26-4B04D4A56E62}" type="slidenum">
              <a:rPr lang="en-US"/>
              <a:pPr>
                <a:defRPr/>
              </a:pPr>
              <a:t>‹#›</a:t>
            </a:fld>
            <a:endParaRPr lang="en-US"/>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5377460D-10C8-4EA5-8736-50F16C32FD6E}" type="slidenum">
              <a:rPr lang="en-US"/>
              <a:pPr>
                <a:defRPr/>
              </a:pPr>
              <a:t>‹#›</a:t>
            </a:fld>
            <a:endParaRPr lang="en-US"/>
          </a:p>
        </p:txBody>
      </p:sp>
    </p:spTree>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759FBB6A-E2B0-4489-8038-BE4E92B3471A}" type="slidenum">
              <a:rPr lang="en-US"/>
              <a:pPr>
                <a:defRPr/>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63CEB92-25C1-4767-8C68-2C6EF4782F1E}" type="slidenum">
              <a:rPr lang="en-US"/>
              <a:pPr>
                <a:defRPr/>
              </a:pPr>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1FA2E65-9B69-4AA3-BBCF-30601D90AF18}" type="slidenum">
              <a:rPr lang="en-US"/>
              <a:pPr>
                <a:defRPr/>
              </a:pPr>
              <a:t>‹#›</a:t>
            </a:fld>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A4636663-01C4-47C4-BA56-0AA8CA88FCF9}" type="slidenum">
              <a:rPr lang="en-US"/>
              <a:pPr>
                <a:defRPr/>
              </a:pPr>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0CF41AE-2602-4788-B922-6A4B41614F58}" type="slidenum">
              <a:rPr lang="en-US"/>
              <a:pPr>
                <a:defRPr/>
              </a:pPr>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4"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5C8F40B5-3CB6-4E4D-B921-BED3A3CF9C75}" type="slidenum">
              <a:rPr lang="en-US"/>
              <a:pPr>
                <a:defRPr/>
              </a:pPr>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3"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F2A93A7A-E991-449A-AF69-5475A99E4FFD}" type="slidenum">
              <a:rPr lang="en-US"/>
              <a:pPr>
                <a:defRPr/>
              </a:pPr>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C6FEC78C-CED0-42C6-8E95-EF96978D9216}" type="slidenum">
              <a:rPr lang="en-US"/>
              <a:pPr>
                <a:defRPr/>
              </a:pPr>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BCCA946-32BF-4B2E-8593-98F0959D6430}" type="slidenum">
              <a:rPr lang="en-US"/>
              <a:pPr>
                <a:defRPr/>
              </a:pPr>
              <a:t>‹#›</a:t>
            </a:fld>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bright="-42000" contrast="-22000"/>
          </a:blip>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41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4101" name="Rectangle 5"/>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mn-cs"/>
              </a:defRPr>
            </a:lvl1pPr>
          </a:lstStyle>
          <a:p>
            <a:pPr>
              <a:defRPr/>
            </a:pPr>
            <a:r>
              <a:rPr lang="en-US"/>
              <a:t>G. Baker, STAT 509, University of South Carolina</a:t>
            </a:r>
          </a:p>
        </p:txBody>
      </p:sp>
      <p:sp>
        <p:nvSpPr>
          <p:cNvPr id="4104" name="Rectangle 8"/>
          <p:cNvSpPr>
            <a:spLocks noGrp="1" noChangeArrowheads="1"/>
          </p:cNvSpPr>
          <p:nvPr>
            <p:ph type="ftr" sz="quarter" idx="3"/>
          </p:nvPr>
        </p:nvSpPr>
        <p:spPr bwMode="auto">
          <a:xfrm>
            <a:off x="3124200" y="62484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00"/>
                </a:solidFill>
                <a:effectLst>
                  <a:outerShdw blurRad="38100" dist="38100" dir="2700000" algn="tl">
                    <a:srgbClr val="000000"/>
                  </a:outerShdw>
                </a:effectLst>
                <a:latin typeface="+mn-lt"/>
                <a:cs typeface="+mn-cs"/>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mn-lt"/>
                <a:cs typeface="+mn-cs"/>
              </a:defRPr>
            </a:lvl1pPr>
          </a:lstStyle>
          <a:p>
            <a:pPr>
              <a:defRPr/>
            </a:pPr>
            <a:fld id="{9D65AD0E-F420-4A73-853F-D6A1A22CC51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ransition spd="med">
    <p:fade/>
  </p:transition>
  <p:timing>
    <p:tnLst>
      <p:par>
        <p:cTn id="1" dur="indefinite" restart="never" nodeType="tmRoot"/>
      </p:par>
    </p:tnLst>
  </p:timing>
  <p:hf hdr="0" ftr="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webster.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sz="quarter" idx="1"/>
          </p:nvPr>
        </p:nvSpPr>
        <p:spPr>
          <a:xfrm>
            <a:off x="1295400" y="1758950"/>
            <a:ext cx="6324600" cy="2743200"/>
          </a:xfrm>
        </p:spPr>
        <p:txBody>
          <a:bodyPr/>
          <a:lstStyle/>
          <a:p>
            <a:pPr>
              <a:defRPr/>
            </a:pPr>
            <a:r>
              <a:rPr lang="en-US" sz="4400" b="1" dirty="0" smtClean="0">
                <a:latin typeface="Arial Unicode MS" pitchFamily="34" charset="-128"/>
              </a:rPr>
              <a:t>Chapter 11: Creating and Using Macro Programs</a:t>
            </a:r>
          </a:p>
        </p:txBody>
      </p:sp>
      <p:sp>
        <p:nvSpPr>
          <p:cNvPr id="5" name="Slide Number Placeholder 4"/>
          <p:cNvSpPr>
            <a:spLocks noGrp="1"/>
          </p:cNvSpPr>
          <p:nvPr>
            <p:ph type="sldNum" sz="quarter" idx="12"/>
          </p:nvPr>
        </p:nvSpPr>
        <p:spPr/>
        <p:txBody>
          <a:bodyPr/>
          <a:lstStyle/>
          <a:p>
            <a:pPr>
              <a:defRPr/>
            </a:pPr>
            <a:fld id="{BF402961-2403-425A-9054-7C3B1C1D5524}" type="slidenum">
              <a:rPr lang="en-US">
                <a:solidFill>
                  <a:schemeClr val="tx1"/>
                </a:solidFill>
              </a:rPr>
              <a:pPr>
                <a:defRPr/>
              </a:pPr>
              <a:t>1</a:t>
            </a:fld>
            <a:endParaRPr lang="en-US">
              <a:solidFill>
                <a:schemeClr val="tx1"/>
              </a:solidFill>
            </a:endParaRPr>
          </a:p>
        </p:txBody>
      </p:sp>
      <p:sp>
        <p:nvSpPr>
          <p:cNvPr id="18435" name="Rectangle 5"/>
          <p:cNvSpPr>
            <a:spLocks noChangeArrowheads="1"/>
          </p:cNvSpPr>
          <p:nvPr/>
        </p:nvSpPr>
        <p:spPr bwMode="auto">
          <a:xfrm>
            <a:off x="609600" y="838200"/>
            <a:ext cx="7772400" cy="1143000"/>
          </a:xfrm>
          <a:prstGeom prst="rect">
            <a:avLst/>
          </a:prstGeom>
          <a:noFill/>
          <a:ln w="9525">
            <a:noFill/>
            <a:miter lim="800000"/>
            <a:headEnd/>
            <a:tailEnd/>
          </a:ln>
        </p:spPr>
        <p:txBody>
          <a:bodyPr anchor="ctr"/>
          <a:lstStyle/>
          <a:p>
            <a:pPr algn="ctr"/>
            <a:r>
              <a:rPr lang="en-US" sz="4400">
                <a:solidFill>
                  <a:schemeClr val="tx2"/>
                </a:solidFill>
                <a:latin typeface="Arial Unicode MS" pitchFamily="34" charset="-128"/>
              </a:rPr>
              <a:t>STAT 541</a:t>
            </a:r>
          </a:p>
          <a:p>
            <a:pPr algn="ctr"/>
            <a:endParaRPr lang="en-US" sz="4400">
              <a:solidFill>
                <a:schemeClr val="tx2"/>
              </a:solidFill>
              <a:latin typeface="Arial Unicode MS" pitchFamily="34" charset="-128"/>
            </a:endParaRPr>
          </a:p>
        </p:txBody>
      </p:sp>
      <p:sp>
        <p:nvSpPr>
          <p:cNvPr id="7" name="Footer Placeholder 3"/>
          <p:cNvSpPr txBox="1">
            <a:spLocks/>
          </p:cNvSpPr>
          <p:nvPr/>
        </p:nvSpPr>
        <p:spPr bwMode="auto">
          <a:xfrm>
            <a:off x="457200" y="6248400"/>
            <a:ext cx="7543800" cy="609600"/>
          </a:xfrm>
          <a:prstGeom prst="rect">
            <a:avLst/>
          </a:prstGeom>
          <a:noFill/>
          <a:ln w="9525">
            <a:noFill/>
            <a:miter lim="800000"/>
            <a:headEnd/>
            <a:tailEnd/>
          </a:ln>
          <a:effectLst/>
        </p:spPr>
        <p:txBody>
          <a:bodyPr anchor="b"/>
          <a:lstStyle/>
          <a:p>
            <a:pPr eaLnBrk="0" hangingPunct="0">
              <a:spcBef>
                <a:spcPct val="50000"/>
              </a:spcBef>
              <a:defRPr/>
            </a:pPr>
            <a:r>
              <a:rPr lang="en-US" sz="1200" dirty="0">
                <a:solidFill>
                  <a:srgbClr val="FFFF00"/>
                </a:solidFill>
                <a:effectLst>
                  <a:outerShdw blurRad="38100" dist="38100" dir="2700000" algn="tl">
                    <a:srgbClr val="000000"/>
                  </a:outerShdw>
                </a:effectLst>
              </a:rPr>
              <a:t>©Spring 2012 Imelda Go, John Grego, Jennifer </a:t>
            </a:r>
            <a:r>
              <a:rPr lang="en-US" sz="1200" dirty="0" err="1">
                <a:solidFill>
                  <a:srgbClr val="FFFF00"/>
                </a:solidFill>
                <a:effectLst>
                  <a:outerShdw blurRad="38100" dist="38100" dir="2700000" algn="tl">
                    <a:srgbClr val="000000"/>
                  </a:outerShdw>
                </a:effectLst>
              </a:rPr>
              <a:t>Lasecki</a:t>
            </a:r>
            <a:r>
              <a:rPr lang="en-US" sz="1200" dirty="0">
                <a:solidFill>
                  <a:srgbClr val="FFFF00"/>
                </a:solidFill>
                <a:effectLst>
                  <a:outerShdw blurRad="38100" dist="38100" dir="2700000" algn="tl">
                    <a:srgbClr val="000000"/>
                  </a:outerShdw>
                </a:effectLst>
              </a:rPr>
              <a:t> and the University of South Carolina</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07944D3F-13EA-45E2-851E-C519B01071C9}" type="slidenum">
              <a:rPr lang="en-US">
                <a:solidFill>
                  <a:srgbClr val="FFFF00"/>
                </a:solidFill>
              </a:rPr>
              <a:pPr>
                <a:defRPr/>
              </a:pPr>
              <a:t>10</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General Syntax</a:t>
            </a:r>
          </a:p>
          <a:p>
            <a:pPr marL="0" indent="0">
              <a:buFont typeface="Wingdings" pitchFamily="2" charset="2"/>
              <a:buNone/>
              <a:defRPr/>
            </a:pPr>
            <a:r>
              <a:rPr lang="en-US" sz="2800" dirty="0" smtClean="0">
                <a:latin typeface="Arial Unicode MS" pitchFamily="34" charset="-128"/>
              </a:rPr>
              <a:t>%MACRO </a:t>
            </a:r>
            <a:r>
              <a:rPr lang="en-US" sz="2800" i="1" dirty="0" smtClean="0">
                <a:latin typeface="Arial Unicode MS" pitchFamily="34" charset="-128"/>
              </a:rPr>
              <a:t>macro-name</a:t>
            </a:r>
            <a:r>
              <a:rPr lang="en-US" sz="2800" dirty="0" smtClean="0">
                <a:latin typeface="Arial Unicode MS" pitchFamily="34" charset="-128"/>
              </a:rPr>
              <a:t>;</a:t>
            </a:r>
          </a:p>
          <a:p>
            <a:pPr marL="0" indent="0">
              <a:buFont typeface="Wingdings" pitchFamily="2" charset="2"/>
              <a:buNone/>
              <a:defRPr/>
            </a:pPr>
            <a:r>
              <a:rPr lang="en-US" sz="2800" dirty="0" smtClean="0">
                <a:latin typeface="Arial Unicode MS" pitchFamily="34" charset="-128"/>
              </a:rPr>
              <a:t>text</a:t>
            </a:r>
          </a:p>
          <a:p>
            <a:pPr marL="0" indent="0">
              <a:buFont typeface="Wingdings" pitchFamily="2" charset="2"/>
              <a:buNone/>
              <a:defRPr/>
            </a:pPr>
            <a:r>
              <a:rPr lang="en-US" sz="2800" dirty="0" smtClean="0">
                <a:latin typeface="Arial Unicode MS" pitchFamily="34" charset="-128"/>
              </a:rPr>
              <a:t>%MEND &lt;</a:t>
            </a:r>
            <a:r>
              <a:rPr lang="en-US" sz="2800" i="1" dirty="0" smtClean="0">
                <a:latin typeface="Arial Unicode MS" pitchFamily="34" charset="-128"/>
              </a:rPr>
              <a:t>macro-name</a:t>
            </a:r>
            <a:r>
              <a:rPr lang="en-US" sz="2800" dirty="0" smtClean="0">
                <a:latin typeface="Arial Unicode MS" pitchFamily="34" charset="-128"/>
              </a:rPr>
              <a:t>&gt;;</a:t>
            </a:r>
            <a:br>
              <a:rPr lang="en-US" sz="2800" dirty="0" smtClean="0">
                <a:latin typeface="Arial Unicode MS" pitchFamily="34" charset="-128"/>
              </a:rPr>
            </a:br>
            <a:endParaRPr lang="en-US" sz="100" dirty="0" smtClean="0">
              <a:latin typeface="Arial Unicode MS" pitchFamily="34" charset="-128"/>
            </a:endParaRPr>
          </a:p>
          <a:p>
            <a:pPr>
              <a:defRPr/>
            </a:pPr>
            <a:r>
              <a:rPr lang="en-US" sz="2800" i="1" dirty="0" smtClean="0">
                <a:solidFill>
                  <a:schemeClr val="tx1"/>
                </a:solidFill>
                <a:latin typeface="Arial Unicode MS" pitchFamily="34" charset="-128"/>
              </a:rPr>
              <a:t>macro name</a:t>
            </a:r>
            <a:r>
              <a:rPr lang="en-US" sz="2800" dirty="0" smtClean="0">
                <a:latin typeface="Arial Unicode MS" pitchFamily="34" charset="-128"/>
              </a:rPr>
              <a:t>is any valid SAS name but not a  reserved word in the SAS macro facility</a:t>
            </a:r>
          </a:p>
          <a:p>
            <a:pPr>
              <a:defRPr/>
            </a:pPr>
            <a:r>
              <a:rPr lang="en-US" sz="2800" i="1" dirty="0" smtClean="0">
                <a:solidFill>
                  <a:schemeClr val="tx1"/>
                </a:solidFill>
                <a:latin typeface="Arial Unicode MS" pitchFamily="34" charset="-128"/>
              </a:rPr>
              <a:t>text</a:t>
            </a:r>
            <a:r>
              <a:rPr lang="en-US" sz="2800" dirty="0" smtClean="0">
                <a:latin typeface="Arial Unicode MS" pitchFamily="34" charset="-128"/>
              </a:rPr>
              <a:t>is:</a:t>
            </a:r>
          </a:p>
          <a:p>
            <a:pPr lvl="1">
              <a:defRPr/>
            </a:pPr>
            <a:r>
              <a:rPr lang="en-US" sz="2400" dirty="0" smtClean="0">
                <a:latin typeface="Arial Unicode MS" pitchFamily="34" charset="-128"/>
              </a:rPr>
              <a:t>constant text, possibly including SAS data set names, SAS variable names, or SAS statements</a:t>
            </a:r>
          </a:p>
          <a:p>
            <a:pPr lvl="1">
              <a:defRPr/>
            </a:pPr>
            <a:r>
              <a:rPr lang="en-US" sz="2400" dirty="0">
                <a:latin typeface="Arial Unicode MS" pitchFamily="34" charset="-128"/>
              </a:rPr>
              <a:t>m</a:t>
            </a:r>
            <a:r>
              <a:rPr lang="en-US" sz="2400" dirty="0" smtClean="0">
                <a:latin typeface="Arial Unicode MS" pitchFamily="34" charset="-128"/>
              </a:rPr>
              <a:t>acro variables, macro functions, or macro program statements</a:t>
            </a:r>
          </a:p>
          <a:p>
            <a:pPr lvl="1">
              <a:defRPr/>
            </a:pPr>
            <a:r>
              <a:rPr lang="en-US" sz="2400" dirty="0" smtClean="0">
                <a:latin typeface="Arial Unicode MS" pitchFamily="34" charset="-128"/>
              </a:rPr>
              <a:t>any combination of the above</a:t>
            </a:r>
            <a:endParaRPr lang="en-US" sz="2400" dirty="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7E7DE40-8DEB-483D-891B-F1F78046965E}" type="slidenum">
              <a:rPr lang="en-US">
                <a:solidFill>
                  <a:srgbClr val="FFFF00"/>
                </a:solidFill>
              </a:rPr>
              <a:pPr>
                <a:defRPr/>
              </a:pPr>
              <a:t>11</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Compiling a Macro</a:t>
            </a:r>
          </a:p>
          <a:p>
            <a:pPr>
              <a:defRPr/>
            </a:pPr>
            <a:r>
              <a:rPr lang="en-US" sz="2400" dirty="0" smtClean="0">
                <a:latin typeface="Arial Unicode MS" pitchFamily="34" charset="-128"/>
              </a:rPr>
              <a:t>After submitting the macro definition, the macro scanner goes through it and sends it to the macro processor.</a:t>
            </a:r>
          </a:p>
          <a:p>
            <a:pPr>
              <a:defRPr/>
            </a:pPr>
            <a:endParaRPr lang="en-US" sz="100" dirty="0" smtClean="0">
              <a:latin typeface="Arial Unicode MS" pitchFamily="34" charset="-128"/>
            </a:endParaRPr>
          </a:p>
          <a:p>
            <a:pPr marL="0" indent="0">
              <a:buFont typeface="Wingdings" pitchFamily="2" charset="2"/>
              <a:buNone/>
              <a:defRPr/>
            </a:pPr>
            <a:r>
              <a:rPr lang="en-US" sz="2400" dirty="0" smtClean="0">
                <a:latin typeface="Arial Unicode MS" pitchFamily="34" charset="-128"/>
              </a:rPr>
              <a:t>The macro processor:</a:t>
            </a:r>
          </a:p>
          <a:p>
            <a:pPr>
              <a:defRPr/>
            </a:pPr>
            <a:r>
              <a:rPr lang="en-US" sz="2400" dirty="0" smtClean="0">
                <a:latin typeface="Arial Unicode MS" pitchFamily="34" charset="-128"/>
              </a:rPr>
              <a:t>Checks for macro language syntax errors (non-macro language statements are NOT checked until AFTER the macro is executed)</a:t>
            </a:r>
          </a:p>
          <a:p>
            <a:pPr>
              <a:defRPr/>
            </a:pPr>
            <a:r>
              <a:rPr lang="en-US" sz="2400" dirty="0" smtClean="0">
                <a:latin typeface="Arial Unicode MS" pitchFamily="34" charset="-128"/>
              </a:rPr>
              <a:t>Writes error messages to the SAS log </a:t>
            </a:r>
            <a:r>
              <a:rPr lang="en-US" sz="2400" smtClean="0">
                <a:latin typeface="Arial Unicode MS" pitchFamily="34" charset="-128"/>
              </a:rPr>
              <a:t>and creates </a:t>
            </a:r>
            <a:r>
              <a:rPr lang="en-US" sz="2400" dirty="0" smtClean="0">
                <a:latin typeface="Arial Unicode MS" pitchFamily="34" charset="-128"/>
              </a:rPr>
              <a:t>a </a:t>
            </a:r>
            <a:r>
              <a:rPr lang="en-US" sz="2400" i="1" dirty="0" smtClean="0">
                <a:latin typeface="Arial Unicode MS" pitchFamily="34" charset="-128"/>
              </a:rPr>
              <a:t>dummy (non-executable)</a:t>
            </a:r>
            <a:r>
              <a:rPr lang="en-US" sz="2400" dirty="0" smtClean="0">
                <a:latin typeface="Arial Unicode MS" pitchFamily="34" charset="-128"/>
              </a:rPr>
              <a:t> macro if there are errors</a:t>
            </a:r>
            <a:endParaRPr lang="en-US" dirty="0">
              <a:latin typeface="Arial Unicode MS" pitchFamily="34" charset="-128"/>
            </a:endParaRPr>
          </a:p>
          <a:p>
            <a:pPr>
              <a:defRPr/>
            </a:pPr>
            <a:r>
              <a:rPr lang="en-US" sz="2400" dirty="0" smtClean="0">
                <a:latin typeface="Arial Unicode MS" pitchFamily="34" charset="-128"/>
              </a:rPr>
              <a:t>Stores the macro for </a:t>
            </a:r>
            <a:r>
              <a:rPr lang="en-US" sz="2400" dirty="0">
                <a:latin typeface="Arial Unicode MS" pitchFamily="34" charset="-128"/>
              </a:rPr>
              <a:t>later use </a:t>
            </a:r>
            <a:r>
              <a:rPr lang="en-US" sz="2400" dirty="0" smtClean="0">
                <a:latin typeface="Arial Unicode MS" pitchFamily="34" charset="-128"/>
              </a:rPr>
              <a:t>if there are no errors. Stores all compiled macro language statements and constant text in a SAS catalog (default is </a:t>
            </a:r>
            <a:r>
              <a:rPr lang="en-US" sz="2400" dirty="0" err="1" smtClean="0">
                <a:latin typeface="Arial Unicode MS" pitchFamily="34" charset="-128"/>
              </a:rPr>
              <a:t>Work.Sasmacr</a:t>
            </a:r>
            <a:r>
              <a:rPr lang="en-US" sz="2400" dirty="0" smtClean="0">
                <a:latin typeface="Arial Unicode MS" pitchFamily="34" charset="-128"/>
              </a:rPr>
              <a:t> catalog) under an entry called </a:t>
            </a:r>
            <a:r>
              <a:rPr lang="en-US" sz="2400" i="1" dirty="0" smtClean="0">
                <a:latin typeface="Arial Unicode MS" pitchFamily="34" charset="-128"/>
              </a:rPr>
              <a:t>macro-</a:t>
            </a:r>
            <a:r>
              <a:rPr lang="en-US" sz="2400" i="1" dirty="0" err="1" smtClean="0">
                <a:latin typeface="Arial Unicode MS" pitchFamily="34" charset="-128"/>
              </a:rPr>
              <a:t>name.Macro</a:t>
            </a:r>
            <a:r>
              <a:rPr lang="en-US" sz="2400" i="1" dirty="0" smtClean="0">
                <a:latin typeface="Arial Unicode MS" pitchFamily="34" charset="-128"/>
              </a:rPr>
              <a:t>.</a:t>
            </a:r>
            <a:endParaRPr lang="en-US" sz="1800" i="1"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FA4FD1B4-80E3-49D7-A982-43EC58EC8F80}" type="slidenum">
              <a:rPr lang="en-US">
                <a:solidFill>
                  <a:srgbClr val="FFFF00"/>
                </a:solidFill>
              </a:rPr>
              <a:pPr>
                <a:defRPr/>
              </a:pPr>
              <a:t>12</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The MCOMPILENOTE Option</a:t>
            </a: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r>
              <a:rPr lang="en-US" sz="2800" dirty="0" smtClean="0">
                <a:latin typeface="Arial Unicode MS" pitchFamily="34" charset="-128"/>
              </a:rPr>
              <a:t>This option will write a note in the SAS log when a macro has completed compilation.</a:t>
            </a:r>
          </a:p>
          <a:p>
            <a:pPr marL="0" indent="0">
              <a:buFont typeface="Wingdings" pitchFamily="2" charset="2"/>
              <a:buNone/>
              <a:defRPr/>
            </a:pPr>
            <a:endParaRPr lang="en-US" sz="2800" dirty="0" smtClean="0">
              <a:latin typeface="Arial Unicode MS" pitchFamily="34" charset="-128"/>
            </a:endParaRPr>
          </a:p>
          <a:p>
            <a:pPr marL="0" indent="0">
              <a:buFont typeface="Wingdings" pitchFamily="2" charset="2"/>
              <a:buNone/>
              <a:defRPr/>
            </a:pPr>
            <a:r>
              <a:rPr lang="en-US" sz="2400" dirty="0" smtClean="0"/>
              <a:t>OPTIONS MCOMPILENOTE= NONE </a:t>
            </a:r>
            <a:r>
              <a:rPr lang="en-US" sz="2400" dirty="0"/>
              <a:t>| NOAUTOCALL | </a:t>
            </a:r>
            <a:r>
              <a:rPr lang="en-US" sz="2400" dirty="0" smtClean="0"/>
              <a:t>ALL;</a:t>
            </a:r>
          </a:p>
          <a:p>
            <a:pPr marL="0" indent="0">
              <a:buFont typeface="Wingdings" pitchFamily="2" charset="2"/>
              <a:buNone/>
              <a:defRPr/>
            </a:pPr>
            <a:endParaRPr lang="en-US" sz="900" b="1" dirty="0" smtClean="0"/>
          </a:p>
          <a:p>
            <a:pPr>
              <a:defRPr/>
            </a:pPr>
            <a:r>
              <a:rPr lang="en-US" sz="2400" dirty="0" smtClean="0"/>
              <a:t>Default NONE (no notes written to the log) </a:t>
            </a:r>
          </a:p>
          <a:p>
            <a:pPr>
              <a:defRPr/>
            </a:pPr>
            <a:r>
              <a:rPr lang="en-US" sz="2400" dirty="0" smtClean="0"/>
              <a:t>NOAUTOCALL (notes to log about completed macro compilation except for AUTOCALL macros)</a:t>
            </a:r>
            <a:endParaRPr lang="en-US" sz="2400" dirty="0"/>
          </a:p>
          <a:p>
            <a:pPr>
              <a:defRPr/>
            </a:pPr>
            <a:r>
              <a:rPr lang="en-US" sz="2400" dirty="0"/>
              <a:t>ALL </a:t>
            </a:r>
            <a:r>
              <a:rPr lang="en-US" sz="2400" dirty="0" smtClean="0"/>
              <a:t>(notes to log about all completed macro compilation)</a:t>
            </a:r>
          </a:p>
          <a:p>
            <a:pPr marL="0" indent="0">
              <a:buFont typeface="Wingdings" pitchFamily="2" charset="2"/>
              <a:buNone/>
              <a:defRPr/>
            </a:pPr>
            <a:endParaRPr lang="en-US" sz="2800" dirty="0" smtClean="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FABD6E1-0508-45C0-A174-694247E6D285}" type="slidenum">
              <a:rPr lang="en-US">
                <a:solidFill>
                  <a:srgbClr val="FFFF00"/>
                </a:solidFill>
              </a:rPr>
              <a:pPr>
                <a:defRPr/>
              </a:pPr>
              <a:t>13</a:t>
            </a:fld>
            <a:endParaRPr lang="en-US">
              <a:solidFill>
                <a:srgbClr val="FFFF00"/>
              </a:solidFill>
            </a:endParaRPr>
          </a:p>
        </p:txBody>
      </p:sp>
      <p:sp>
        <p:nvSpPr>
          <p:cNvPr id="26627" name="Rectangle 3"/>
          <p:cNvSpPr>
            <a:spLocks noGrp="1" noChangeArrowheads="1"/>
          </p:cNvSpPr>
          <p:nvPr>
            <p:ph type="body" idx="1"/>
          </p:nvPr>
        </p:nvSpPr>
        <p:spPr>
          <a:xfrm>
            <a:off x="304800" y="6858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Calling a Macro</a:t>
            </a:r>
          </a:p>
          <a:p>
            <a:pPr>
              <a:defRPr/>
            </a:pPr>
            <a:r>
              <a:rPr lang="en-US" sz="2800" dirty="0" smtClean="0">
                <a:latin typeface="Arial Unicode MS" pitchFamily="34" charset="-128"/>
              </a:rPr>
              <a:t>After compilation, the macro can be called for the duration of the SAS session without resubmitting it. </a:t>
            </a:r>
          </a:p>
          <a:p>
            <a:pPr>
              <a:defRPr/>
            </a:pPr>
            <a:endParaRPr lang="en-US" sz="800" dirty="0" smtClean="0">
              <a:latin typeface="Arial Unicode MS" pitchFamily="34" charset="-128"/>
            </a:endParaRPr>
          </a:p>
          <a:p>
            <a:pPr marL="0" indent="0">
              <a:buFont typeface="Wingdings" pitchFamily="2" charset="2"/>
              <a:buNone/>
              <a:defRPr/>
            </a:pPr>
            <a:r>
              <a:rPr lang="en-US" sz="2800" dirty="0" smtClean="0">
                <a:latin typeface="Arial Unicode MS" pitchFamily="34" charset="-128"/>
              </a:rPr>
              <a:t>Macro calls:</a:t>
            </a:r>
          </a:p>
          <a:p>
            <a:pPr>
              <a:defRPr/>
            </a:pPr>
            <a:r>
              <a:rPr lang="en-US" sz="2000" dirty="0">
                <a:latin typeface="Arial Unicode MS" pitchFamily="34" charset="-128"/>
              </a:rPr>
              <a:t>a</a:t>
            </a:r>
            <a:r>
              <a:rPr lang="en-US" sz="2000" dirty="0" smtClean="0">
                <a:latin typeface="Arial Unicode MS" pitchFamily="34" charset="-128"/>
              </a:rPr>
              <a:t>re specified by placing a percent sign (%) before the name of the macro</a:t>
            </a:r>
          </a:p>
          <a:p>
            <a:pPr>
              <a:defRPr/>
            </a:pPr>
            <a:r>
              <a:rPr lang="en-US" sz="2000" dirty="0" smtClean="0">
                <a:latin typeface="Arial Unicode MS" pitchFamily="34" charset="-128"/>
              </a:rPr>
              <a:t>can be made anywhere in a program except within the data lines of a DATALINES statement</a:t>
            </a:r>
          </a:p>
          <a:p>
            <a:pPr>
              <a:defRPr/>
            </a:pPr>
            <a:r>
              <a:rPr lang="en-US" sz="2000" dirty="0" smtClean="0">
                <a:latin typeface="Arial Unicode MS" pitchFamily="34" charset="-128"/>
              </a:rPr>
              <a:t>do not require  semicolons (Macro calls are not SAS statements)</a:t>
            </a:r>
          </a:p>
          <a:p>
            <a:pPr>
              <a:defRPr/>
            </a:pPr>
            <a:endParaRPr lang="en-US" sz="2000" dirty="0">
              <a:latin typeface="Arial Unicode MS" pitchFamily="34" charset="-128"/>
            </a:endParaRPr>
          </a:p>
          <a:p>
            <a:pPr marL="0" indent="0">
              <a:buFont typeface="Wingdings" pitchFamily="2" charset="2"/>
              <a:buNone/>
              <a:defRPr/>
            </a:pPr>
            <a:r>
              <a:rPr lang="en-US" sz="2000" dirty="0" smtClean="0">
                <a:latin typeface="Arial Unicode MS" pitchFamily="34" charset="-128"/>
              </a:rPr>
              <a:t>Example: %</a:t>
            </a:r>
            <a:r>
              <a:rPr lang="en-US" sz="2000" dirty="0" err="1" smtClean="0">
                <a:latin typeface="Arial Unicode MS" pitchFamily="34" charset="-128"/>
              </a:rPr>
              <a:t>printsubset</a:t>
            </a:r>
            <a:r>
              <a:rPr lang="en-US" sz="2000" dirty="0" smtClean="0">
                <a:latin typeface="Arial Unicode MS" pitchFamily="34" charset="-128"/>
              </a:rPr>
              <a:t> calls the macro named </a:t>
            </a:r>
            <a:r>
              <a:rPr lang="en-US" sz="2000" dirty="0" err="1" smtClean="0">
                <a:latin typeface="Arial Unicode MS" pitchFamily="34" charset="-128"/>
              </a:rPr>
              <a:t>printsubset</a:t>
            </a:r>
            <a:endParaRPr lang="en-US" sz="20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F79F5A02-7E6C-4B45-B81D-A089118A3BAB}" type="slidenum">
              <a:rPr lang="en-US">
                <a:solidFill>
                  <a:srgbClr val="FFFF00"/>
                </a:solidFill>
              </a:rPr>
              <a:pPr>
                <a:defRPr/>
              </a:pPr>
              <a:t>14</a:t>
            </a:fld>
            <a:endParaRPr lang="en-US">
              <a:solidFill>
                <a:srgbClr val="FFFF00"/>
              </a:solidFill>
            </a:endParaRPr>
          </a:p>
        </p:txBody>
      </p:sp>
      <p:sp>
        <p:nvSpPr>
          <p:cNvPr id="26627" name="Rectangle 3"/>
          <p:cNvSpPr>
            <a:spLocks noGrp="1" noChangeArrowheads="1"/>
          </p:cNvSpPr>
          <p:nvPr>
            <p:ph type="body" idx="1"/>
          </p:nvPr>
        </p:nvSpPr>
        <p:spPr>
          <a:xfrm>
            <a:off x="304800" y="685800"/>
            <a:ext cx="8534400" cy="5486400"/>
          </a:xfrm>
        </p:spPr>
        <p:txBody>
          <a:bodyPr/>
          <a:lstStyle/>
          <a:p>
            <a:pPr marL="0" indent="0" algn="ctr">
              <a:buFont typeface="Wingdings" pitchFamily="2" charset="2"/>
              <a:buNone/>
              <a:defRPr/>
            </a:pPr>
            <a:r>
              <a:rPr lang="en-US" sz="3600" b="1" dirty="0" smtClean="0">
                <a:solidFill>
                  <a:srgbClr val="FFFFFF"/>
                </a:solidFill>
                <a:latin typeface="Arial Unicode MS" pitchFamily="34" charset="-128"/>
              </a:rPr>
              <a:t>Macro Execution</a:t>
            </a:r>
          </a:p>
          <a:p>
            <a:pPr marL="0" indent="0">
              <a:buFont typeface="Wingdings" pitchFamily="2" charset="2"/>
              <a:buNone/>
              <a:defRPr/>
            </a:pPr>
            <a:endParaRPr lang="en-US" sz="3600" b="1" dirty="0" smtClean="0">
              <a:solidFill>
                <a:srgbClr val="FFFFFF"/>
              </a:solidFill>
              <a:latin typeface="Arial Unicode MS" pitchFamily="34" charset="-128"/>
            </a:endParaRPr>
          </a:p>
          <a:p>
            <a:pPr>
              <a:defRPr/>
            </a:pPr>
            <a:r>
              <a:rPr lang="en-US" sz="2800" dirty="0" smtClean="0">
                <a:latin typeface="Arial Unicode MS" pitchFamily="34" charset="-128"/>
              </a:rPr>
              <a:t>Word scanner passes macro call to macro processor, which searches the SAS catalog (usually </a:t>
            </a:r>
            <a:r>
              <a:rPr lang="en-US" sz="2800" dirty="0" err="1" smtClean="0">
                <a:latin typeface="Arial Unicode MS" pitchFamily="34" charset="-128"/>
              </a:rPr>
              <a:t>WORK.Sasmacr</a:t>
            </a:r>
            <a:r>
              <a:rPr lang="en-US" sz="2800" dirty="0" smtClean="0">
                <a:latin typeface="Arial Unicode MS" pitchFamily="34" charset="-128"/>
              </a:rPr>
              <a:t>) for the macro.</a:t>
            </a:r>
          </a:p>
          <a:p>
            <a:pPr>
              <a:defRPr/>
            </a:pPr>
            <a:r>
              <a:rPr lang="en-US" sz="2800" dirty="0" smtClean="0">
                <a:latin typeface="Arial Unicode MS" pitchFamily="34" charset="-128"/>
              </a:rPr>
              <a:t>Compiled macro language statements are executed</a:t>
            </a:r>
          </a:p>
          <a:p>
            <a:pPr>
              <a:defRPr/>
            </a:pPr>
            <a:r>
              <a:rPr lang="en-US" sz="2800" dirty="0" smtClean="0">
                <a:latin typeface="Arial Unicode MS" pitchFamily="34" charset="-128"/>
              </a:rPr>
              <a:t>Non-macro text is scanned</a:t>
            </a:r>
          </a:p>
          <a:p>
            <a:pPr>
              <a:defRPr/>
            </a:pPr>
            <a:r>
              <a:rPr lang="en-US" sz="2800" dirty="0" smtClean="0">
                <a:latin typeface="Arial Unicode MS" pitchFamily="34" charset="-128"/>
              </a:rPr>
              <a:t>Macro execution is halted at end of SAS step, and SAS code is executed</a:t>
            </a:r>
          </a:p>
          <a:p>
            <a:pPr>
              <a:defRPr/>
            </a:pPr>
            <a:r>
              <a:rPr lang="en-US" sz="2800" dirty="0" smtClean="0">
                <a:latin typeface="Arial Unicode MS" pitchFamily="34" charset="-128"/>
              </a:rPr>
              <a:t>Macro execution is resumed</a:t>
            </a: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F79F5A02-7E6C-4B45-B81D-A089118A3BAB}" type="slidenum">
              <a:rPr lang="en-US">
                <a:solidFill>
                  <a:srgbClr val="FFFF00"/>
                </a:solidFill>
              </a:rPr>
              <a:pPr>
                <a:defRPr/>
              </a:pPr>
              <a:t>15</a:t>
            </a:fld>
            <a:endParaRPr lang="en-US">
              <a:solidFill>
                <a:srgbClr val="FFFF00"/>
              </a:solidFill>
            </a:endParaRPr>
          </a:p>
        </p:txBody>
      </p:sp>
      <p:sp>
        <p:nvSpPr>
          <p:cNvPr id="26627" name="Rectangle 3"/>
          <p:cNvSpPr>
            <a:spLocks noGrp="1" noChangeArrowheads="1"/>
          </p:cNvSpPr>
          <p:nvPr>
            <p:ph type="body" idx="1"/>
          </p:nvPr>
        </p:nvSpPr>
        <p:spPr>
          <a:xfrm>
            <a:off x="304800" y="6858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Developing and Debugging Macros</a:t>
            </a:r>
          </a:p>
          <a:p>
            <a:pPr marL="0" indent="0">
              <a:buFont typeface="Wingdings" pitchFamily="2" charset="2"/>
              <a:buNone/>
              <a:defRPr/>
            </a:pPr>
            <a:endParaRPr lang="en-US" sz="3600" b="1" dirty="0" smtClean="0">
              <a:solidFill>
                <a:srgbClr val="FFFFFF"/>
              </a:solidFill>
              <a:latin typeface="Arial Unicode MS" pitchFamily="34" charset="-128"/>
            </a:endParaRPr>
          </a:p>
          <a:p>
            <a:pPr>
              <a:defRPr/>
            </a:pPr>
            <a:r>
              <a:rPr lang="en-US" sz="3600" dirty="0" smtClean="0">
                <a:latin typeface="Arial Unicode MS" pitchFamily="34" charset="-128"/>
              </a:rPr>
              <a:t>A number of SAS system options are available.</a:t>
            </a:r>
          </a:p>
          <a:p>
            <a:pPr lvl="1">
              <a:defRPr/>
            </a:pPr>
            <a:r>
              <a:rPr lang="en-US" sz="3200" dirty="0" smtClean="0">
                <a:latin typeface="Arial Unicode MS" pitchFamily="34" charset="-128"/>
              </a:rPr>
              <a:t>MPRINT Option</a:t>
            </a:r>
          </a:p>
          <a:p>
            <a:pPr lvl="1">
              <a:defRPr/>
            </a:pPr>
            <a:r>
              <a:rPr lang="en-US" sz="3200" dirty="0" smtClean="0">
                <a:latin typeface="Arial Unicode MS" pitchFamily="34" charset="-128"/>
              </a:rPr>
              <a:t>MLOGIC Option</a:t>
            </a:r>
          </a:p>
          <a:p>
            <a:pPr>
              <a:defRPr/>
            </a:pPr>
            <a:r>
              <a:rPr lang="en-US" sz="3600" dirty="0" smtClean="0">
                <a:latin typeface="Arial Unicode MS" pitchFamily="34" charset="-128"/>
              </a:rPr>
              <a:t>Comments can be added to the program</a:t>
            </a:r>
          </a:p>
        </p:txBody>
      </p:sp>
    </p:spTree>
    <p:extLst>
      <p:ext uri="{BB962C8B-B14F-4D97-AF65-F5344CB8AC3E}">
        <p14:creationId xmlns:p14="http://schemas.microsoft.com/office/powerpoint/2010/main" val="586749038"/>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822BC56E-ED6A-4CCD-AA9F-84C5D857CE33}" type="slidenum">
              <a:rPr lang="en-US">
                <a:solidFill>
                  <a:srgbClr val="FFFF00"/>
                </a:solidFill>
              </a:rPr>
              <a:pPr>
                <a:defRPr/>
              </a:pPr>
              <a:t>16</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The MPRINT Option</a:t>
            </a:r>
          </a:p>
          <a:p>
            <a:pPr marL="0" indent="0">
              <a:buFont typeface="Wingdings" pitchFamily="2" charset="2"/>
              <a:buNone/>
              <a:defRPr/>
            </a:pPr>
            <a:endParaRPr lang="en-US" sz="2000" b="1" dirty="0">
              <a:solidFill>
                <a:srgbClr val="FFFFFF"/>
              </a:solidFill>
              <a:latin typeface="Arial Unicode MS" pitchFamily="34" charset="-128"/>
            </a:endParaRPr>
          </a:p>
          <a:p>
            <a:pPr marL="0" indent="0">
              <a:buFont typeface="Wingdings" pitchFamily="2" charset="2"/>
              <a:buNone/>
              <a:defRPr/>
            </a:pPr>
            <a:r>
              <a:rPr lang="en-US" sz="2800" dirty="0" smtClean="0">
                <a:latin typeface="Arial Unicode MS" pitchFamily="34" charset="-128"/>
              </a:rPr>
              <a:t>This option shows in the SAS log the code that results from the macro. </a:t>
            </a:r>
          </a:p>
          <a:p>
            <a:pPr marL="0" indent="0">
              <a:buFont typeface="Wingdings" pitchFamily="2" charset="2"/>
              <a:buNone/>
              <a:defRPr/>
            </a:pPr>
            <a:endParaRPr lang="en-US" sz="1800" dirty="0">
              <a:latin typeface="Arial Unicode MS" pitchFamily="34" charset="-128"/>
            </a:endParaRPr>
          </a:p>
          <a:p>
            <a:pPr marL="0" indent="0">
              <a:buFont typeface="Wingdings" pitchFamily="2" charset="2"/>
              <a:buNone/>
              <a:defRPr/>
            </a:pPr>
            <a:r>
              <a:rPr lang="en-US" sz="2800" dirty="0" smtClean="0"/>
              <a:t>OPTIONS MPRINT </a:t>
            </a:r>
            <a:r>
              <a:rPr lang="en-US" sz="2800" dirty="0"/>
              <a:t>| </a:t>
            </a:r>
            <a:r>
              <a:rPr lang="en-US" sz="2800" dirty="0" smtClean="0"/>
              <a:t>NOMPRINT;</a:t>
            </a:r>
            <a:endParaRPr lang="en-US" sz="2800" dirty="0"/>
          </a:p>
          <a:p>
            <a:pPr marL="0" indent="0">
              <a:buFont typeface="Wingdings" pitchFamily="2" charset="2"/>
              <a:buNone/>
              <a:defRPr/>
            </a:pPr>
            <a:endParaRPr lang="en-US" sz="2800" b="1" dirty="0"/>
          </a:p>
          <a:p>
            <a:pPr>
              <a:defRPr/>
            </a:pPr>
            <a:r>
              <a:rPr lang="en-US" sz="2800" dirty="0"/>
              <a:t>MPRINT </a:t>
            </a:r>
            <a:r>
              <a:rPr lang="en-US" sz="2800" dirty="0" smtClean="0"/>
              <a:t>(displays statements generated </a:t>
            </a:r>
            <a:r>
              <a:rPr lang="en-US" sz="2800" dirty="0"/>
              <a:t>by macro </a:t>
            </a:r>
            <a:r>
              <a:rPr lang="en-US" sz="2800" dirty="0" smtClean="0"/>
              <a:t>execution-- </a:t>
            </a:r>
            <a:r>
              <a:rPr lang="en-US" sz="2800" dirty="0"/>
              <a:t>statements are useful for debugging </a:t>
            </a:r>
            <a:r>
              <a:rPr lang="en-US" sz="2800" dirty="0" smtClean="0"/>
              <a:t>macros) </a:t>
            </a:r>
            <a:endParaRPr lang="en-US" sz="2800" dirty="0"/>
          </a:p>
          <a:p>
            <a:pPr>
              <a:defRPr/>
            </a:pPr>
            <a:r>
              <a:rPr lang="en-US" sz="2800" dirty="0" smtClean="0"/>
              <a:t>default NOMPRINT (does </a:t>
            </a:r>
            <a:r>
              <a:rPr lang="en-US" sz="2800" dirty="0"/>
              <a:t>not display </a:t>
            </a:r>
            <a:r>
              <a:rPr lang="en-US" sz="2800" dirty="0" smtClean="0"/>
              <a:t>statements generated </a:t>
            </a:r>
            <a:r>
              <a:rPr lang="en-US" sz="2800" dirty="0"/>
              <a:t>by macro </a:t>
            </a:r>
            <a:r>
              <a:rPr lang="en-US" sz="2800" dirty="0" smtClean="0"/>
              <a:t>execution</a:t>
            </a:r>
            <a:r>
              <a:rPr lang="en-US" sz="2800" dirty="0"/>
              <a:t>)</a:t>
            </a:r>
          </a:p>
          <a:p>
            <a:pPr marL="0" indent="0">
              <a:buFont typeface="Wingdings" pitchFamily="2" charset="2"/>
              <a:buNone/>
              <a:defRPr/>
            </a:pPr>
            <a:endParaRPr lang="en-US" sz="2800" dirty="0" smtClean="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DF1A995E-AF7D-4446-96E2-58EB61A991D9}" type="slidenum">
              <a:rPr lang="en-US">
                <a:solidFill>
                  <a:srgbClr val="FFFF00"/>
                </a:solidFill>
              </a:rPr>
              <a:pPr>
                <a:defRPr/>
              </a:pPr>
              <a:t>17</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The MLOGIC Option</a:t>
            </a: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r>
              <a:rPr lang="en-US" sz="2800" dirty="0" smtClean="0">
                <a:latin typeface="Arial Unicode MS" pitchFamily="34" charset="-128"/>
              </a:rPr>
              <a:t>This option prints messages that indicate macro actions that were taken during macro execution.</a:t>
            </a:r>
          </a:p>
          <a:p>
            <a:pPr marL="0" indent="0">
              <a:buFont typeface="Wingdings" pitchFamily="2" charset="2"/>
              <a:buNone/>
              <a:defRPr/>
            </a:pPr>
            <a:endParaRPr lang="en-US" sz="2800" dirty="0" smtClean="0">
              <a:latin typeface="Arial Unicode MS" pitchFamily="34" charset="-128"/>
            </a:endParaRPr>
          </a:p>
          <a:p>
            <a:pPr marL="0" indent="0">
              <a:buFont typeface="Wingdings" pitchFamily="2" charset="2"/>
              <a:buNone/>
              <a:defRPr/>
            </a:pPr>
            <a:r>
              <a:rPr lang="en-US" sz="2800" dirty="0"/>
              <a:t>OPTIONS </a:t>
            </a:r>
            <a:r>
              <a:rPr lang="en-US" sz="2800" dirty="0" smtClean="0"/>
              <a:t>MLOGIC </a:t>
            </a:r>
            <a:r>
              <a:rPr lang="en-US" sz="2800" dirty="0"/>
              <a:t>| </a:t>
            </a:r>
            <a:r>
              <a:rPr lang="en-US" sz="2800" dirty="0" smtClean="0"/>
              <a:t>NOMLOGIC;</a:t>
            </a:r>
            <a:endParaRPr lang="en-US" sz="2800" dirty="0"/>
          </a:p>
          <a:p>
            <a:pPr marL="0" indent="0">
              <a:buFont typeface="Wingdings" pitchFamily="2" charset="2"/>
              <a:buNone/>
              <a:defRPr/>
            </a:pPr>
            <a:endParaRPr lang="en-US" sz="2800" b="1" dirty="0"/>
          </a:p>
          <a:p>
            <a:pPr>
              <a:defRPr/>
            </a:pPr>
            <a:r>
              <a:rPr lang="en-US" sz="2800" dirty="0" smtClean="0"/>
              <a:t>MLOGIC (messages about macro actions are printed in the log during macro execution) debugging</a:t>
            </a:r>
          </a:p>
          <a:p>
            <a:pPr>
              <a:defRPr/>
            </a:pPr>
            <a:r>
              <a:rPr lang="en-US" sz="2800" dirty="0" smtClean="0">
                <a:latin typeface="Arial Unicode MS" pitchFamily="34" charset="-128"/>
              </a:rPr>
              <a:t>default NOMLOGIC (messages about macro actions are not printed in the log)</a:t>
            </a: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C5CE8A0-9857-401C-BD25-4FF02A673E94}" type="slidenum">
              <a:rPr lang="en-US">
                <a:solidFill>
                  <a:srgbClr val="FFFF00"/>
                </a:solidFill>
              </a:rPr>
              <a:pPr>
                <a:defRPr/>
              </a:pPr>
              <a:t>18</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The Macro Comment Statement</a:t>
            </a: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r>
              <a:rPr lang="en-US" sz="2800" dirty="0" smtClean="0">
                <a:latin typeface="Arial Unicode MS" pitchFamily="34" charset="-128"/>
              </a:rPr>
              <a:t>Macro comments are not part of the code that results after the macro is compiled. Regular SAS comments are.</a:t>
            </a: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r>
              <a:rPr lang="en-US" sz="2800" dirty="0" smtClean="0">
                <a:latin typeface="Arial Unicode MS" pitchFamily="34" charset="-128"/>
              </a:rPr>
              <a:t>%*</a:t>
            </a:r>
            <a:r>
              <a:rPr lang="en-US" sz="2800" i="1" dirty="0" smtClean="0">
                <a:latin typeface="Arial Unicode MS" pitchFamily="34" charset="-128"/>
              </a:rPr>
              <a:t>comment;</a:t>
            </a:r>
          </a:p>
          <a:p>
            <a:pPr marL="0" indent="0">
              <a:buFont typeface="Wingdings" pitchFamily="2" charset="2"/>
              <a:buNone/>
              <a:defRPr/>
            </a:pPr>
            <a:endParaRPr lang="en-US" sz="2800" i="1" dirty="0" smtClean="0">
              <a:latin typeface="Arial Unicode MS" pitchFamily="34" charset="-128"/>
            </a:endParaRPr>
          </a:p>
          <a:p>
            <a:pPr>
              <a:defRPr/>
            </a:pPr>
            <a:r>
              <a:rPr lang="en-US" sz="2800" i="1" dirty="0" smtClean="0">
                <a:latin typeface="Arial Unicode MS" pitchFamily="34" charset="-128"/>
              </a:rPr>
              <a:t>comment</a:t>
            </a:r>
            <a:r>
              <a:rPr lang="en-US" sz="2800" dirty="0" smtClean="0">
                <a:latin typeface="Arial Unicode MS" pitchFamily="34" charset="-128"/>
              </a:rPr>
              <a:t>  is any message</a:t>
            </a:r>
            <a:endParaRPr lang="en-US" sz="2800" i="1" dirty="0">
              <a:latin typeface="Arial Unicode MS" pitchFamily="34" charset="-128"/>
            </a:endParaRPr>
          </a:p>
          <a:p>
            <a:pPr>
              <a:defRPr/>
            </a:pPr>
            <a:r>
              <a:rPr lang="en-US" sz="2800" dirty="0" smtClean="0">
                <a:latin typeface="Arial Unicode MS" pitchFamily="34" charset="-128"/>
              </a:rPr>
              <a:t>The statement ends with a semi-colon.</a:t>
            </a: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B8EDC4D6-9C8A-4120-BCD4-A8BB4F2D831D}" type="slidenum">
              <a:rPr lang="en-US">
                <a:solidFill>
                  <a:srgbClr val="FFFF00"/>
                </a:solidFill>
              </a:rPr>
              <a:pPr>
                <a:defRPr/>
              </a:pPr>
              <a:t>19</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Using Macro Parameters</a:t>
            </a: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r>
              <a:rPr lang="en-US" sz="2800" dirty="0" smtClean="0">
                <a:latin typeface="Arial Unicode MS" pitchFamily="34" charset="-128"/>
              </a:rPr>
              <a:t>A parameter list is an optional part of the %MACRO statement that names one or more macro variables whose values are specified upon calling the macro.</a:t>
            </a:r>
          </a:p>
          <a:p>
            <a:pPr marL="0" indent="0">
              <a:buFont typeface="Wingdings" pitchFamily="2" charset="2"/>
              <a:buNone/>
              <a:defRPr/>
            </a:pPr>
            <a:r>
              <a:rPr lang="en-US" sz="2800" dirty="0">
                <a:solidFill>
                  <a:schemeClr val="tx1"/>
                </a:solidFill>
                <a:latin typeface="Arial Unicode MS" pitchFamily="34" charset="-128"/>
              </a:rPr>
              <a:t>Example:</a:t>
            </a:r>
          </a:p>
          <a:p>
            <a:pPr marL="400050" lvl="1" indent="0">
              <a:buFontTx/>
              <a:buNone/>
              <a:defRPr/>
            </a:pPr>
            <a:r>
              <a:rPr lang="en-US" sz="200" dirty="0" smtClean="0">
                <a:latin typeface="Arial Unicode MS" pitchFamily="34" charset="-128"/>
              </a:rPr>
              <a:t>The </a:t>
            </a:r>
            <a:endParaRPr lang="en-US" sz="200" dirty="0">
              <a:latin typeface="Arial Unicode MS" pitchFamily="34" charset="-128"/>
            </a:endParaRPr>
          </a:p>
          <a:p>
            <a:pPr marL="400050" lvl="1" indent="0">
              <a:buFontTx/>
              <a:buNone/>
              <a:defRPr/>
            </a:pPr>
            <a:r>
              <a:rPr lang="en-US" sz="2400" dirty="0"/>
              <a:t>%macro </a:t>
            </a:r>
            <a:r>
              <a:rPr lang="en-US" sz="2400" dirty="0" err="1"/>
              <a:t>printsubset</a:t>
            </a:r>
            <a:r>
              <a:rPr lang="en-US" sz="2400" dirty="0"/>
              <a:t>(</a:t>
            </a:r>
            <a:r>
              <a:rPr lang="en-US" sz="2400" dirty="0" err="1"/>
              <a:t>gender,titletext</a:t>
            </a:r>
            <a:r>
              <a:rPr lang="en-US" sz="2400" dirty="0"/>
              <a:t>);</a:t>
            </a:r>
          </a:p>
          <a:p>
            <a:pPr marL="400050" lvl="1" indent="0">
              <a:buFontTx/>
              <a:buNone/>
              <a:defRPr/>
            </a:pPr>
            <a:r>
              <a:rPr lang="en-US" sz="2400" dirty="0" err="1"/>
              <a:t>proc</a:t>
            </a:r>
            <a:r>
              <a:rPr lang="en-US" sz="2400" dirty="0"/>
              <a:t> print; where gender="&amp;gender";</a:t>
            </a:r>
          </a:p>
          <a:p>
            <a:pPr marL="400050" lvl="1" indent="0">
              <a:buFontTx/>
              <a:buNone/>
              <a:defRPr/>
            </a:pPr>
            <a:r>
              <a:rPr lang="en-US" sz="2400" dirty="0"/>
              <a:t>title "&amp;</a:t>
            </a:r>
            <a:r>
              <a:rPr lang="en-US" sz="2400" dirty="0" err="1"/>
              <a:t>titletext</a:t>
            </a:r>
            <a:r>
              <a:rPr lang="en-US" sz="2400" dirty="0"/>
              <a:t>";</a:t>
            </a:r>
          </a:p>
          <a:p>
            <a:pPr marL="400050" lvl="1" indent="0">
              <a:buFontTx/>
              <a:buNone/>
              <a:defRPr/>
            </a:pPr>
            <a:r>
              <a:rPr lang="en-US" sz="2400" dirty="0"/>
              <a:t>%mend </a:t>
            </a:r>
            <a:r>
              <a:rPr lang="en-US" sz="2400" dirty="0" err="1"/>
              <a:t>printsubset</a:t>
            </a:r>
            <a:r>
              <a:rPr lang="en-US" sz="2400" dirty="0" smtClean="0"/>
              <a:t>;</a:t>
            </a:r>
          </a:p>
          <a:p>
            <a:pPr marL="400050" lvl="1" indent="0">
              <a:buFontTx/>
              <a:buNone/>
              <a:defRPr/>
            </a:pPr>
            <a:r>
              <a:rPr lang="en-US" sz="2400" dirty="0" smtClean="0">
                <a:solidFill>
                  <a:schemeClr val="tx1"/>
                </a:solidFill>
              </a:rPr>
              <a:t>The macro prints the variables for records with the specified gender and </a:t>
            </a:r>
            <a:r>
              <a:rPr lang="en-US" sz="2400" dirty="0" err="1" smtClean="0">
                <a:solidFill>
                  <a:schemeClr val="tx1"/>
                </a:solidFill>
              </a:rPr>
              <a:t>titletext</a:t>
            </a:r>
            <a:r>
              <a:rPr lang="en-US" sz="2400" dirty="0" smtClean="0">
                <a:solidFill>
                  <a:schemeClr val="tx1"/>
                </a:solidFill>
              </a:rPr>
              <a:t> macro variable values.</a:t>
            </a:r>
            <a:endParaRPr lang="en-US" sz="2400" dirty="0">
              <a:solidFill>
                <a:schemeClr val="tx1"/>
              </a:solidFill>
            </a:endParaRPr>
          </a:p>
          <a:p>
            <a:pPr marL="0" indent="0">
              <a:buFont typeface="Wingdings" pitchFamily="2" charset="2"/>
              <a:buNone/>
              <a:defRPr/>
            </a:pPr>
            <a:endParaRPr lang="en-US" sz="2800" dirty="0" smtClean="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107EBE7-28BC-427A-AA04-89D1C2F36521}" type="slidenum">
              <a:rPr lang="en-US">
                <a:solidFill>
                  <a:srgbClr val="FFFF00"/>
                </a:solidFill>
              </a:rPr>
              <a:pPr>
                <a:defRPr/>
              </a:pPr>
              <a:t>2</a:t>
            </a:fld>
            <a:endParaRPr lang="en-US">
              <a:solidFill>
                <a:srgbClr val="FFFF00"/>
              </a:solidFill>
            </a:endParaRPr>
          </a:p>
        </p:txBody>
      </p:sp>
      <p:sp>
        <p:nvSpPr>
          <p:cNvPr id="26627" name="Rectangle 3"/>
          <p:cNvSpPr>
            <a:spLocks noGrp="1" noChangeArrowheads="1"/>
          </p:cNvSpPr>
          <p:nvPr>
            <p:ph type="body" idx="1"/>
          </p:nvPr>
        </p:nvSpPr>
        <p:spPr>
          <a:xfrm>
            <a:off x="685800" y="762000"/>
            <a:ext cx="7772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Definition</a:t>
            </a:r>
          </a:p>
          <a:p>
            <a:pPr marL="0" indent="0">
              <a:buFont typeface="Wingdings" pitchFamily="2" charset="2"/>
              <a:buNone/>
              <a:defRPr/>
            </a:pPr>
            <a:r>
              <a:rPr lang="en-US" dirty="0" smtClean="0">
                <a:latin typeface="Arial Unicode MS" pitchFamily="34" charset="-128"/>
              </a:rPr>
              <a:t>MACRO </a:t>
            </a:r>
            <a:r>
              <a:rPr lang="en-US" dirty="0">
                <a:latin typeface="Arial Unicode MS" pitchFamily="34" charset="-128"/>
              </a:rPr>
              <a:t>(noun) </a:t>
            </a:r>
          </a:p>
          <a:p>
            <a:pPr marL="0" indent="0">
              <a:buFont typeface="Wingdings" pitchFamily="2" charset="2"/>
              <a:buNone/>
              <a:defRPr/>
            </a:pPr>
            <a:r>
              <a:rPr lang="en-US" dirty="0">
                <a:latin typeface="Arial Unicode MS" pitchFamily="34" charset="-128"/>
              </a:rPr>
              <a:t>Etymology: short for macroinstruction</a:t>
            </a:r>
            <a:br>
              <a:rPr lang="en-US" dirty="0">
                <a:latin typeface="Arial Unicode MS" pitchFamily="34" charset="-128"/>
              </a:rPr>
            </a:br>
            <a:r>
              <a:rPr lang="en-US" dirty="0">
                <a:latin typeface="Arial Unicode MS" pitchFamily="34" charset="-128"/>
              </a:rPr>
              <a:t>Date: 1959</a:t>
            </a:r>
            <a:br>
              <a:rPr lang="en-US" dirty="0">
                <a:latin typeface="Arial Unicode MS" pitchFamily="34" charset="-128"/>
              </a:rPr>
            </a:br>
            <a:r>
              <a:rPr lang="en-US" dirty="0">
                <a:latin typeface="Arial Unicode MS" pitchFamily="34" charset="-128"/>
              </a:rPr>
              <a:t>: a single computer instruction that stands for a sequence of operations </a:t>
            </a:r>
          </a:p>
          <a:p>
            <a:pPr>
              <a:defRPr/>
            </a:pPr>
            <a:endParaRPr lang="en-US" dirty="0">
              <a:latin typeface="Arial Unicode MS" pitchFamily="34" charset="-128"/>
            </a:endParaRPr>
          </a:p>
          <a:p>
            <a:pPr marL="0" indent="0">
              <a:buFont typeface="Wingdings" pitchFamily="2" charset="2"/>
              <a:buNone/>
              <a:defRPr/>
            </a:pPr>
            <a:r>
              <a:rPr lang="en-US" dirty="0">
                <a:latin typeface="Arial Unicode MS" pitchFamily="34" charset="-128"/>
              </a:rPr>
              <a:t>Retrieved from </a:t>
            </a:r>
            <a:r>
              <a:rPr lang="en-US" dirty="0">
                <a:latin typeface="Arial Unicode MS" pitchFamily="34" charset="-128"/>
                <a:hlinkClick r:id="rId2"/>
              </a:rPr>
              <a:t>www.m-w.com</a:t>
            </a:r>
          </a:p>
          <a:p>
            <a:pPr marL="0" indent="0">
              <a:buFont typeface="Wingdings" pitchFamily="2" charset="2"/>
              <a:buNone/>
              <a:defRPr/>
            </a:pPr>
            <a:r>
              <a:rPr lang="en-US" sz="3600" dirty="0">
                <a:effectLst/>
              </a:rPr>
              <a:t> </a:t>
            </a:r>
          </a:p>
          <a:p>
            <a:pPr>
              <a:defRPr/>
            </a:pPr>
            <a:endParaRPr lang="en-US" sz="3600" dirty="0">
              <a:effectLst/>
            </a:endParaRP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B1017534-A7FD-4883-8CC0-DAD708BBFC29}" type="slidenum">
              <a:rPr lang="en-US">
                <a:solidFill>
                  <a:srgbClr val="FFFF00"/>
                </a:solidFill>
              </a:rPr>
              <a:pPr>
                <a:defRPr/>
              </a:pPr>
              <a:t>20</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General Syntax for %MACRO Statement</a:t>
            </a: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r>
              <a:rPr lang="en-US" sz="2800" dirty="0"/>
              <a:t>%MACRO </a:t>
            </a:r>
            <a:r>
              <a:rPr lang="en-US" sz="2800" i="1" dirty="0"/>
              <a:t>macro-name </a:t>
            </a:r>
            <a:r>
              <a:rPr lang="en-US" sz="2800" dirty="0"/>
              <a:t>&lt;(</a:t>
            </a:r>
            <a:r>
              <a:rPr lang="en-US" sz="2800" i="1" dirty="0"/>
              <a:t>parameter-list</a:t>
            </a:r>
            <a:r>
              <a:rPr lang="en-US" sz="2800" dirty="0"/>
              <a:t>)&gt;&lt;/ </a:t>
            </a:r>
            <a:r>
              <a:rPr lang="en-US" sz="2800" i="1" dirty="0"/>
              <a:t>option-1 &lt;...option-n</a:t>
            </a:r>
            <a:r>
              <a:rPr lang="en-US" sz="2800" i="1" dirty="0" smtClean="0"/>
              <a:t>&gt;</a:t>
            </a:r>
            <a:r>
              <a:rPr lang="en-US" sz="2800" dirty="0" smtClean="0"/>
              <a:t>&gt;;</a:t>
            </a:r>
          </a:p>
          <a:p>
            <a:pPr marL="0" indent="0">
              <a:buFont typeface="Wingdings" pitchFamily="2" charset="2"/>
              <a:buNone/>
              <a:defRPr/>
            </a:pPr>
            <a:endParaRPr lang="en-US" sz="1200" dirty="0"/>
          </a:p>
          <a:p>
            <a:pPr>
              <a:defRPr/>
            </a:pPr>
            <a:r>
              <a:rPr lang="en-US" sz="2800" i="1" dirty="0" smtClean="0"/>
              <a:t>macro-name </a:t>
            </a:r>
            <a:r>
              <a:rPr lang="en-US" sz="2800" dirty="0" smtClean="0"/>
              <a:t>names </a:t>
            </a:r>
            <a:r>
              <a:rPr lang="en-US" sz="2800" dirty="0"/>
              <a:t>the </a:t>
            </a:r>
            <a:r>
              <a:rPr lang="en-US" sz="2800" dirty="0" smtClean="0"/>
              <a:t>macro (a SAS name that is not a reserved word in the macro facility)</a:t>
            </a:r>
            <a:endParaRPr lang="en-US" sz="2800" dirty="0"/>
          </a:p>
          <a:p>
            <a:pPr>
              <a:defRPr/>
            </a:pPr>
            <a:r>
              <a:rPr lang="en-US" sz="2800" i="1" dirty="0" smtClean="0"/>
              <a:t>parameter-list </a:t>
            </a:r>
            <a:r>
              <a:rPr lang="en-US" sz="2800" dirty="0" smtClean="0"/>
              <a:t>names </a:t>
            </a:r>
            <a:r>
              <a:rPr lang="en-US" sz="2800" dirty="0"/>
              <a:t>one or more local macro variables whose values </a:t>
            </a:r>
            <a:r>
              <a:rPr lang="en-US" sz="2800" dirty="0" smtClean="0"/>
              <a:t>are specified when the macro is invoked (Macro </a:t>
            </a:r>
            <a:r>
              <a:rPr lang="en-US" sz="2800" dirty="0"/>
              <a:t>parameters </a:t>
            </a:r>
            <a:r>
              <a:rPr lang="en-US" sz="2800" dirty="0" smtClean="0"/>
              <a:t>are separated </a:t>
            </a:r>
            <a:r>
              <a:rPr lang="en-US" sz="2800" dirty="0"/>
              <a:t>by </a:t>
            </a:r>
            <a:r>
              <a:rPr lang="en-US" sz="2800" dirty="0" smtClean="0"/>
              <a:t>commas and can be referenced in the macro.)</a:t>
            </a:r>
          </a:p>
          <a:p>
            <a:pPr marL="0" indent="0">
              <a:buFont typeface="Wingdings" pitchFamily="2" charset="2"/>
              <a:buNone/>
              <a:defRPr/>
            </a:pPr>
            <a:endParaRPr lang="en-US" sz="2800" dirty="0" smtClean="0"/>
          </a:p>
          <a:p>
            <a:pPr marL="0" indent="0">
              <a:buFont typeface="Wingdings" pitchFamily="2" charset="2"/>
              <a:buNone/>
              <a:defRPr/>
            </a:pPr>
            <a:endParaRPr lang="en-US" sz="2800" dirty="0"/>
          </a:p>
          <a:p>
            <a:pPr marL="0" indent="0">
              <a:buFont typeface="Wingdings" pitchFamily="2" charset="2"/>
              <a:buNone/>
              <a:defRPr/>
            </a:pPr>
            <a:endParaRPr lang="en-US" sz="2800" dirty="0"/>
          </a:p>
          <a:p>
            <a:pPr marL="0" indent="0">
              <a:buFont typeface="Wingdings" pitchFamily="2" charset="2"/>
              <a:buNone/>
              <a:defRPr/>
            </a:pPr>
            <a:endParaRPr lang="en-US" sz="3600" b="1" dirty="0" smtClean="0">
              <a:solidFill>
                <a:srgbClr val="FFFFFF"/>
              </a:solidFill>
              <a:latin typeface="Arial Unicode MS" pitchFamily="34" charset="-128"/>
            </a:endParaRP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AE669C9-4EC8-43C0-B378-0D17DAFE00BA}" type="slidenum">
              <a:rPr lang="en-US">
                <a:solidFill>
                  <a:srgbClr val="FFFF00"/>
                </a:solidFill>
              </a:rPr>
              <a:pPr>
                <a:defRPr/>
              </a:pPr>
              <a:t>21</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Syntax for Macros with Positional Parameters</a:t>
            </a:r>
          </a:p>
          <a:p>
            <a:pPr marL="0" indent="0">
              <a:buFont typeface="Wingdings" pitchFamily="2" charset="2"/>
              <a:buNone/>
              <a:defRPr/>
            </a:pPr>
            <a:r>
              <a:rPr lang="en-US" sz="2400" dirty="0"/>
              <a:t>%MACRO </a:t>
            </a:r>
            <a:r>
              <a:rPr lang="en-US" sz="2400" i="1" dirty="0"/>
              <a:t>macro-name </a:t>
            </a:r>
            <a:endParaRPr lang="en-US" sz="2400" i="1" dirty="0" smtClean="0"/>
          </a:p>
          <a:p>
            <a:pPr marL="0" indent="0">
              <a:buFont typeface="Wingdings" pitchFamily="2" charset="2"/>
              <a:buNone/>
              <a:defRPr/>
            </a:pPr>
            <a:r>
              <a:rPr lang="en-US" sz="2400" i="1" dirty="0" smtClean="0"/>
              <a:t>(positional-parameter-1 </a:t>
            </a:r>
            <a:r>
              <a:rPr lang="en-US" sz="2400" dirty="0"/>
              <a:t>&lt;. . . </a:t>
            </a:r>
            <a:r>
              <a:rPr lang="en-US" sz="2400" i="1" dirty="0"/>
              <a:t>,positional-parameter-n</a:t>
            </a:r>
            <a:r>
              <a:rPr lang="en-US" sz="2400" dirty="0" smtClean="0"/>
              <a:t>&gt;)</a:t>
            </a:r>
            <a:endParaRPr lang="en-US" sz="2400" dirty="0"/>
          </a:p>
          <a:p>
            <a:pPr marL="0" indent="0">
              <a:buFont typeface="Wingdings" pitchFamily="2" charset="2"/>
              <a:buNone/>
              <a:defRPr/>
            </a:pPr>
            <a:r>
              <a:rPr lang="en-US" sz="2400" i="1" dirty="0" smtClean="0"/>
              <a:t>text</a:t>
            </a:r>
          </a:p>
          <a:p>
            <a:pPr marL="0" indent="0">
              <a:buFont typeface="Wingdings" pitchFamily="2" charset="2"/>
              <a:buNone/>
              <a:defRPr/>
            </a:pPr>
            <a:r>
              <a:rPr lang="en-US" sz="2400" dirty="0" smtClean="0"/>
              <a:t>%MEND </a:t>
            </a:r>
            <a:r>
              <a:rPr lang="en-US" sz="2400" i="1" dirty="0" smtClean="0"/>
              <a:t>macro-name;</a:t>
            </a:r>
          </a:p>
          <a:p>
            <a:pPr marL="0" indent="0">
              <a:buFont typeface="Wingdings" pitchFamily="2" charset="2"/>
              <a:buNone/>
              <a:defRPr/>
            </a:pPr>
            <a:endParaRPr lang="en-US" sz="2400" dirty="0" smtClean="0"/>
          </a:p>
          <a:p>
            <a:pPr>
              <a:defRPr/>
            </a:pPr>
            <a:r>
              <a:rPr lang="en-US" sz="2400" dirty="0"/>
              <a:t>Parameters can be in any order.</a:t>
            </a:r>
          </a:p>
          <a:p>
            <a:pPr>
              <a:defRPr/>
            </a:pPr>
            <a:r>
              <a:rPr lang="en-US" sz="2400" dirty="0"/>
              <a:t>Macro invocation must have them in the same order as they appear in the %MACRO statement. </a:t>
            </a:r>
          </a:p>
          <a:p>
            <a:pPr>
              <a:defRPr/>
            </a:pPr>
            <a:r>
              <a:rPr lang="en-US" sz="2400" dirty="0"/>
              <a:t>Separate more than one parameter with </a:t>
            </a:r>
            <a:r>
              <a:rPr lang="en-US" sz="2400" dirty="0" smtClean="0"/>
              <a:t>commas.</a:t>
            </a:r>
            <a:endParaRPr lang="en-US" sz="2400" dirty="0"/>
          </a:p>
          <a:p>
            <a:pPr>
              <a:defRPr/>
            </a:pPr>
            <a:r>
              <a:rPr lang="en-US" sz="2400" dirty="0"/>
              <a:t>If an invocation does not supply a value for a positional parameter, a null value is assigned to that parameter.</a:t>
            </a:r>
          </a:p>
          <a:p>
            <a:pPr marL="0" indent="0">
              <a:buFont typeface="Wingdings" pitchFamily="2" charset="2"/>
              <a:buNone/>
              <a:defRPr/>
            </a:pPr>
            <a:endParaRPr lang="en-US" sz="1800" dirty="0"/>
          </a:p>
          <a:p>
            <a:pPr marL="0" indent="0">
              <a:buFont typeface="Wingdings" pitchFamily="2" charset="2"/>
              <a:buNone/>
              <a:defRPr/>
            </a:pPr>
            <a:endParaRPr lang="en-US" sz="2800" b="1" dirty="0" smtClean="0">
              <a:solidFill>
                <a:srgbClr val="FFFFFF"/>
              </a:solidFill>
              <a:latin typeface="Arial Unicode MS" pitchFamily="34" charset="-128"/>
            </a:endParaRP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7901D549-A56E-4F80-B33B-494227963365}" type="slidenum">
              <a:rPr lang="en-US">
                <a:solidFill>
                  <a:srgbClr val="FFFF00"/>
                </a:solidFill>
              </a:rPr>
              <a:pPr>
                <a:defRPr/>
              </a:pPr>
              <a:t>22</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Syntax for Macros with Keyword Parameters</a:t>
            </a:r>
          </a:p>
          <a:p>
            <a:pPr marL="0" indent="0">
              <a:buFont typeface="Wingdings" pitchFamily="2" charset="2"/>
              <a:buNone/>
              <a:defRPr/>
            </a:pPr>
            <a:r>
              <a:rPr lang="en-US" sz="2400" dirty="0"/>
              <a:t>%MACRO </a:t>
            </a:r>
            <a:r>
              <a:rPr lang="en-US" sz="2400" i="1" dirty="0"/>
              <a:t>macro-name </a:t>
            </a:r>
            <a:endParaRPr lang="en-US" sz="2400" i="1" dirty="0" smtClean="0"/>
          </a:p>
          <a:p>
            <a:pPr marL="0" indent="0">
              <a:buFont typeface="Wingdings" pitchFamily="2" charset="2"/>
              <a:buNone/>
              <a:defRPr/>
            </a:pPr>
            <a:r>
              <a:rPr lang="en-US" sz="2400" i="1" dirty="0" smtClean="0"/>
              <a:t>(</a:t>
            </a:r>
            <a:r>
              <a:rPr lang="en-US" sz="2400" i="1" dirty="0"/>
              <a:t>keyword-parameter</a:t>
            </a:r>
            <a:r>
              <a:rPr lang="en-US" sz="2400" dirty="0"/>
              <a:t>=&lt;</a:t>
            </a:r>
            <a:r>
              <a:rPr lang="en-US" sz="2400" i="1" dirty="0"/>
              <a:t>value</a:t>
            </a:r>
            <a:r>
              <a:rPr lang="en-US" sz="2400" dirty="0"/>
              <a:t>&gt;&lt;. . . ,</a:t>
            </a:r>
            <a:r>
              <a:rPr lang="en-US" sz="2400" i="1" dirty="0"/>
              <a:t>keyword-parameter-n</a:t>
            </a:r>
            <a:r>
              <a:rPr lang="en-US" sz="2400" dirty="0"/>
              <a:t>=&lt;</a:t>
            </a:r>
            <a:r>
              <a:rPr lang="en-US" sz="2400" i="1" dirty="0"/>
              <a:t>value</a:t>
            </a:r>
            <a:r>
              <a:rPr lang="en-US" sz="2400" dirty="0"/>
              <a:t>&gt;&gt;</a:t>
            </a:r>
            <a:r>
              <a:rPr lang="en-US" sz="2400" dirty="0" smtClean="0"/>
              <a:t>)</a:t>
            </a:r>
            <a:endParaRPr lang="en-US" sz="2400" dirty="0"/>
          </a:p>
          <a:p>
            <a:pPr marL="0" indent="0">
              <a:buFont typeface="Wingdings" pitchFamily="2" charset="2"/>
              <a:buNone/>
              <a:defRPr/>
            </a:pPr>
            <a:r>
              <a:rPr lang="en-US" sz="2400" i="1" dirty="0" smtClean="0"/>
              <a:t>text</a:t>
            </a:r>
          </a:p>
          <a:p>
            <a:pPr marL="0" indent="0">
              <a:buFont typeface="Wingdings" pitchFamily="2" charset="2"/>
              <a:buNone/>
              <a:defRPr/>
            </a:pPr>
            <a:r>
              <a:rPr lang="en-US" sz="2400" dirty="0" smtClean="0"/>
              <a:t>%MEND </a:t>
            </a:r>
            <a:r>
              <a:rPr lang="en-US" sz="2400" i="1" dirty="0" smtClean="0"/>
              <a:t>macro-name;</a:t>
            </a:r>
          </a:p>
          <a:p>
            <a:pPr>
              <a:defRPr/>
            </a:pPr>
            <a:endParaRPr lang="en-US" sz="1600" dirty="0"/>
          </a:p>
          <a:p>
            <a:pPr>
              <a:defRPr/>
            </a:pPr>
            <a:r>
              <a:rPr lang="en-US" sz="2400" dirty="0" smtClean="0"/>
              <a:t>Keyword parameters name </a:t>
            </a:r>
            <a:r>
              <a:rPr lang="en-US" sz="2400" dirty="0"/>
              <a:t>one or more macro parameters followed by equal signs. </a:t>
            </a:r>
            <a:r>
              <a:rPr lang="en-US" sz="2400" dirty="0" smtClean="0"/>
              <a:t>Default </a:t>
            </a:r>
            <a:r>
              <a:rPr lang="en-US" sz="2400" dirty="0"/>
              <a:t>values </a:t>
            </a:r>
            <a:r>
              <a:rPr lang="en-US" sz="2400" dirty="0" smtClean="0"/>
              <a:t>can follow the </a:t>
            </a:r>
            <a:r>
              <a:rPr lang="en-US" sz="2400" dirty="0"/>
              <a:t>equal signs. </a:t>
            </a:r>
            <a:r>
              <a:rPr lang="en-US" sz="2400" dirty="0" smtClean="0"/>
              <a:t>An omitted default value is the null value.</a:t>
            </a:r>
            <a:endParaRPr lang="en-US" sz="2400" dirty="0"/>
          </a:p>
          <a:p>
            <a:pPr>
              <a:defRPr/>
            </a:pPr>
            <a:r>
              <a:rPr lang="en-US" sz="2400" dirty="0" smtClean="0"/>
              <a:t>Override a default value by specifying the macro variable name followed by the equal sign and new value in the invocation. </a:t>
            </a:r>
          </a:p>
          <a:p>
            <a:pPr marL="0" indent="0">
              <a:buFont typeface="Wingdings" pitchFamily="2" charset="2"/>
              <a:buNone/>
              <a:defRPr/>
            </a:pPr>
            <a:endParaRPr lang="en-US" sz="1800" dirty="0"/>
          </a:p>
          <a:p>
            <a:pPr marL="0" indent="0">
              <a:buFont typeface="Wingdings" pitchFamily="2" charset="2"/>
              <a:buNone/>
              <a:defRPr/>
            </a:pPr>
            <a:endParaRPr lang="en-US" sz="2800" b="1" dirty="0" smtClean="0">
              <a:solidFill>
                <a:srgbClr val="FFFFFF"/>
              </a:solidFill>
              <a:latin typeface="Arial Unicode MS" pitchFamily="34" charset="-128"/>
            </a:endParaRP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CE9B5DDA-2CE6-48B0-A07A-61E21369C9E2}" type="slidenum">
              <a:rPr lang="en-US">
                <a:solidFill>
                  <a:srgbClr val="FFFF00"/>
                </a:solidFill>
              </a:rPr>
              <a:pPr>
                <a:defRPr/>
              </a:pPr>
              <a:t>23</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Syntax for Macros That Include Mixed Parameter Lists</a:t>
            </a:r>
          </a:p>
          <a:p>
            <a:pPr marL="0" indent="0">
              <a:buFont typeface="Wingdings" pitchFamily="2" charset="2"/>
              <a:buNone/>
              <a:defRPr/>
            </a:pPr>
            <a:r>
              <a:rPr lang="en-US" sz="2400" dirty="0"/>
              <a:t>%MACRO </a:t>
            </a:r>
            <a:r>
              <a:rPr lang="en-US" sz="2400" i="1" dirty="0"/>
              <a:t>macro-name </a:t>
            </a:r>
          </a:p>
          <a:p>
            <a:pPr marL="0" indent="0">
              <a:buFont typeface="Wingdings" pitchFamily="2" charset="2"/>
              <a:buNone/>
              <a:defRPr/>
            </a:pPr>
            <a:r>
              <a:rPr lang="en-US" sz="2400" i="1" dirty="0" smtClean="0"/>
              <a:t>(</a:t>
            </a:r>
            <a:r>
              <a:rPr lang="en-US" sz="2400" i="1" dirty="0"/>
              <a:t>positional-parameter-1 </a:t>
            </a:r>
            <a:r>
              <a:rPr lang="en-US" sz="2400" dirty="0"/>
              <a:t>&lt;. . . </a:t>
            </a:r>
            <a:r>
              <a:rPr lang="en-US" sz="2400" i="1" dirty="0"/>
              <a:t>,positional-parameter-n</a:t>
            </a:r>
            <a:r>
              <a:rPr lang="en-US" sz="2400" dirty="0" smtClean="0"/>
              <a:t>&gt;,</a:t>
            </a:r>
            <a:endParaRPr lang="en-US" sz="2400" dirty="0"/>
          </a:p>
          <a:p>
            <a:pPr marL="0" indent="0">
              <a:buFont typeface="Wingdings" pitchFamily="2" charset="2"/>
              <a:buNone/>
              <a:defRPr/>
            </a:pPr>
            <a:r>
              <a:rPr lang="en-US" sz="2400" i="1" dirty="0" smtClean="0"/>
              <a:t>keyword-parameter</a:t>
            </a:r>
            <a:r>
              <a:rPr lang="en-US" sz="2400" dirty="0"/>
              <a:t>=&lt;</a:t>
            </a:r>
            <a:r>
              <a:rPr lang="en-US" sz="2400" i="1" dirty="0"/>
              <a:t>value</a:t>
            </a:r>
            <a:r>
              <a:rPr lang="en-US" sz="2400" dirty="0"/>
              <a:t>&gt;&lt;. . . ,</a:t>
            </a:r>
            <a:r>
              <a:rPr lang="en-US" sz="2400" i="1" dirty="0"/>
              <a:t>keyword-parameter-n</a:t>
            </a:r>
            <a:r>
              <a:rPr lang="en-US" sz="2400" dirty="0"/>
              <a:t>=&lt;</a:t>
            </a:r>
            <a:r>
              <a:rPr lang="en-US" sz="2400" i="1" dirty="0"/>
              <a:t>value</a:t>
            </a:r>
            <a:r>
              <a:rPr lang="en-US" sz="2400" dirty="0"/>
              <a:t>&gt;&gt;)</a:t>
            </a:r>
          </a:p>
          <a:p>
            <a:pPr marL="0" indent="0">
              <a:buFont typeface="Wingdings" pitchFamily="2" charset="2"/>
              <a:buNone/>
              <a:defRPr/>
            </a:pPr>
            <a:r>
              <a:rPr lang="en-US" sz="2400" i="1" dirty="0"/>
              <a:t>text</a:t>
            </a:r>
          </a:p>
          <a:p>
            <a:pPr marL="0" indent="0">
              <a:buFont typeface="Wingdings" pitchFamily="2" charset="2"/>
              <a:buNone/>
              <a:defRPr/>
            </a:pPr>
            <a:r>
              <a:rPr lang="en-US" sz="2400" dirty="0"/>
              <a:t>%MEND </a:t>
            </a:r>
            <a:r>
              <a:rPr lang="en-US" sz="2400" i="1" dirty="0"/>
              <a:t>macro-name;</a:t>
            </a:r>
          </a:p>
          <a:p>
            <a:pPr>
              <a:defRPr/>
            </a:pPr>
            <a:endParaRPr lang="en-US" sz="1400" dirty="0"/>
          </a:p>
          <a:p>
            <a:pPr>
              <a:defRPr/>
            </a:pPr>
            <a:r>
              <a:rPr lang="en-US" sz="2800" dirty="0" smtClean="0"/>
              <a:t>Parameter lists can consist of both positional and keyword parameter lists.</a:t>
            </a:r>
          </a:p>
          <a:p>
            <a:pPr>
              <a:defRPr/>
            </a:pPr>
            <a:r>
              <a:rPr lang="en-US" sz="2800" dirty="0" smtClean="0"/>
              <a:t>Positional parameters must be listed first before any keyword parameters.</a:t>
            </a:r>
            <a:endParaRPr lang="en-US" sz="44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50B63ACA-9137-4CE5-9FA7-BC3CEA3C6B9B}" type="slidenum">
              <a:rPr lang="en-US">
                <a:solidFill>
                  <a:srgbClr val="FFFF00"/>
                </a:solidFill>
              </a:rPr>
              <a:pPr>
                <a:defRPr/>
              </a:pPr>
              <a:t>24</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Syntax for Macros That Include the PARMBUFF Option</a:t>
            </a:r>
          </a:p>
          <a:p>
            <a:pPr marL="0" indent="0">
              <a:buFont typeface="Wingdings" pitchFamily="2" charset="2"/>
              <a:buNone/>
              <a:defRPr/>
            </a:pPr>
            <a:r>
              <a:rPr lang="en-US" sz="2800" dirty="0" smtClean="0"/>
              <a:t>%</a:t>
            </a:r>
            <a:r>
              <a:rPr lang="en-US" sz="2800" dirty="0"/>
              <a:t>MACRO </a:t>
            </a:r>
            <a:r>
              <a:rPr lang="en-US" sz="2800" i="1" dirty="0"/>
              <a:t>macro-name </a:t>
            </a:r>
            <a:r>
              <a:rPr lang="en-US" sz="2800" i="1" dirty="0" smtClean="0"/>
              <a:t>/PARMBUFF;</a:t>
            </a:r>
            <a:endParaRPr lang="en-US" sz="2800" i="1" dirty="0"/>
          </a:p>
          <a:p>
            <a:pPr marL="0" indent="0">
              <a:buFont typeface="Wingdings" pitchFamily="2" charset="2"/>
              <a:buNone/>
              <a:defRPr/>
            </a:pPr>
            <a:r>
              <a:rPr lang="en-US" sz="2800" i="1" dirty="0"/>
              <a:t>text</a:t>
            </a:r>
          </a:p>
          <a:p>
            <a:pPr marL="0" indent="0">
              <a:buFont typeface="Wingdings" pitchFamily="2" charset="2"/>
              <a:buNone/>
              <a:defRPr/>
            </a:pPr>
            <a:r>
              <a:rPr lang="en-US" sz="2800" dirty="0"/>
              <a:t>%MEND </a:t>
            </a:r>
            <a:r>
              <a:rPr lang="en-US" sz="2800" i="1" dirty="0"/>
              <a:t>macro-name</a:t>
            </a:r>
            <a:r>
              <a:rPr lang="en-US" sz="2800" i="1" dirty="0" smtClean="0"/>
              <a:t>;</a:t>
            </a:r>
          </a:p>
          <a:p>
            <a:pPr marL="0" indent="0">
              <a:buFont typeface="Wingdings" pitchFamily="2" charset="2"/>
              <a:buNone/>
              <a:defRPr/>
            </a:pPr>
            <a:endParaRPr lang="en-US" sz="2800" i="1" dirty="0" smtClean="0"/>
          </a:p>
          <a:p>
            <a:pPr>
              <a:defRPr/>
            </a:pPr>
            <a:r>
              <a:rPr lang="en-US" sz="2400" dirty="0" smtClean="0">
                <a:latin typeface="Arial Unicode MS" pitchFamily="34" charset="-128"/>
              </a:rPr>
              <a:t>PARMBUFF </a:t>
            </a:r>
            <a:r>
              <a:rPr lang="en-US" sz="2400" dirty="0">
                <a:latin typeface="Arial Unicode MS" pitchFamily="34" charset="-128"/>
              </a:rPr>
              <a:t>option </a:t>
            </a:r>
            <a:r>
              <a:rPr lang="en-US" sz="2400" dirty="0" smtClean="0">
                <a:latin typeface="Arial Unicode MS" pitchFamily="34" charset="-128"/>
              </a:rPr>
              <a:t>creates an automatic </a:t>
            </a:r>
            <a:r>
              <a:rPr lang="en-US" sz="2400" dirty="0">
                <a:latin typeface="Arial Unicode MS" pitchFamily="34" charset="-128"/>
              </a:rPr>
              <a:t>macro variable SYSPBUFF to define a macro that accepts a varying number of parameters each time you call it.</a:t>
            </a:r>
          </a:p>
          <a:p>
            <a:pPr>
              <a:defRPr/>
            </a:pPr>
            <a:r>
              <a:rPr lang="en-US" sz="2400" dirty="0" smtClean="0"/>
              <a:t>SYSPBUFF has the value of the list of parameters separated by commas and all enclosed in parentheses.</a:t>
            </a:r>
            <a:endParaRPr lang="en-US" sz="2400" i="1" dirty="0"/>
          </a:p>
          <a:p>
            <a:pPr>
              <a:defRPr/>
            </a:pPr>
            <a:r>
              <a:rPr lang="en-US" sz="2400" i="1" dirty="0" smtClean="0"/>
              <a:t>text</a:t>
            </a:r>
            <a:r>
              <a:rPr lang="en-US" sz="2400" dirty="0" smtClean="0"/>
              <a:t> contains a reference to the automatic macro variable SYSPBUFF</a:t>
            </a:r>
          </a:p>
          <a:p>
            <a:pPr marL="0" indent="0">
              <a:buFont typeface="Wingdings" pitchFamily="2" charset="2"/>
              <a:buNone/>
              <a:defRPr/>
            </a:pPr>
            <a:endParaRPr lang="en-US" sz="2800" b="1" i="1" dirty="0" smtClean="0">
              <a:solidFill>
                <a:srgbClr val="FFFFFF"/>
              </a:solidFill>
              <a:latin typeface="Arial Unicode MS" pitchFamily="34" charset="-128"/>
            </a:endParaRP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DC70D11A-FB26-4D35-A9C1-F2965F0EC2DD}" type="slidenum">
              <a:rPr lang="en-US">
                <a:solidFill>
                  <a:srgbClr val="FFFF00"/>
                </a:solidFill>
              </a:rPr>
              <a:pPr>
                <a:defRPr/>
              </a:pPr>
              <a:t>25</a:t>
            </a:fld>
            <a:endParaRPr lang="en-US">
              <a:solidFill>
                <a:srgbClr val="FFFF00"/>
              </a:solidFill>
            </a:endParaRPr>
          </a:p>
        </p:txBody>
      </p:sp>
      <p:sp>
        <p:nvSpPr>
          <p:cNvPr id="26627" name="Rectangle 3"/>
          <p:cNvSpPr>
            <a:spLocks noGrp="1" noChangeArrowheads="1"/>
          </p:cNvSpPr>
          <p:nvPr>
            <p:ph type="body" idx="1"/>
          </p:nvPr>
        </p:nvSpPr>
        <p:spPr>
          <a:xfrm>
            <a:off x="304800" y="134938"/>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The Global Symbol Table</a:t>
            </a:r>
          </a:p>
          <a:p>
            <a:pPr marL="0" indent="0">
              <a:buFont typeface="Wingdings" pitchFamily="2" charset="2"/>
              <a:buNone/>
              <a:defRPr/>
            </a:pPr>
            <a:endParaRPr lang="en-US" sz="500" b="1" dirty="0" smtClean="0">
              <a:solidFill>
                <a:srgbClr val="FFFFFF"/>
              </a:solidFill>
              <a:latin typeface="Arial Unicode MS" pitchFamily="34" charset="-128"/>
            </a:endParaRPr>
          </a:p>
          <a:p>
            <a:pPr>
              <a:defRPr/>
            </a:pPr>
            <a:r>
              <a:rPr lang="en-US" sz="2400" dirty="0" smtClean="0"/>
              <a:t>The table is created during the initialization of a SAS session and is deleted at the end of the session. The table contains global macro variables that:</a:t>
            </a:r>
          </a:p>
          <a:p>
            <a:pPr lvl="1">
              <a:defRPr/>
            </a:pPr>
            <a:r>
              <a:rPr lang="en-US" sz="2000" dirty="0" smtClean="0"/>
              <a:t>are available any time during the session</a:t>
            </a:r>
          </a:p>
          <a:p>
            <a:pPr lvl="1">
              <a:defRPr/>
            </a:pPr>
            <a:r>
              <a:rPr lang="en-US" sz="2000" dirty="0" smtClean="0"/>
              <a:t>can be created by a user</a:t>
            </a:r>
          </a:p>
          <a:p>
            <a:pPr lvl="1">
              <a:defRPr/>
            </a:pPr>
            <a:r>
              <a:rPr lang="en-US" sz="2000" dirty="0" smtClean="0"/>
              <a:t>have values that can be changed during the session (except for some automatic variables)</a:t>
            </a:r>
          </a:p>
          <a:p>
            <a:pPr marL="0" indent="0">
              <a:buFont typeface="Wingdings" pitchFamily="2" charset="2"/>
              <a:buNone/>
              <a:defRPr/>
            </a:pPr>
            <a:endParaRPr lang="en-US" sz="500" b="1" dirty="0" smtClean="0">
              <a:solidFill>
                <a:srgbClr val="FFFFFF"/>
              </a:solidFill>
              <a:latin typeface="Arial Unicode MS" pitchFamily="34" charset="-128"/>
            </a:endParaRPr>
          </a:p>
          <a:p>
            <a:pPr>
              <a:defRPr/>
            </a:pPr>
            <a:r>
              <a:rPr lang="en-US" sz="2400" dirty="0" smtClean="0"/>
              <a:t>Create a global macro variable with:</a:t>
            </a:r>
            <a:endParaRPr lang="en-US" sz="2400" dirty="0"/>
          </a:p>
          <a:p>
            <a:pPr lvl="1">
              <a:defRPr/>
            </a:pPr>
            <a:r>
              <a:rPr lang="en-US" sz="2000" dirty="0" smtClean="0"/>
              <a:t>a %LET statement (used outside a macro definition)</a:t>
            </a:r>
          </a:p>
          <a:p>
            <a:pPr lvl="1">
              <a:defRPr/>
            </a:pPr>
            <a:r>
              <a:rPr lang="en-US" sz="2000" dirty="0" smtClean="0"/>
              <a:t>a DATA step that contains a SYMPUT routine</a:t>
            </a:r>
          </a:p>
          <a:p>
            <a:pPr lvl="1">
              <a:defRPr/>
            </a:pPr>
            <a:r>
              <a:rPr lang="en-US" sz="2000" dirty="0" smtClean="0"/>
              <a:t>a DATA step that contains a SYMPUTX routine </a:t>
            </a:r>
          </a:p>
          <a:p>
            <a:pPr lvl="1">
              <a:defRPr/>
            </a:pPr>
            <a:r>
              <a:rPr lang="en-US" sz="2000" dirty="0" smtClean="0"/>
              <a:t>a SELECT statement that contains an INTO clause in PROC SQL</a:t>
            </a:r>
          </a:p>
          <a:p>
            <a:pPr lvl="1">
              <a:defRPr/>
            </a:pPr>
            <a:r>
              <a:rPr lang="en-US" sz="2000" dirty="0"/>
              <a:t>A %GLOBAL </a:t>
            </a:r>
            <a:r>
              <a:rPr lang="en-US" sz="2000" dirty="0" smtClean="0"/>
              <a:t>statement</a:t>
            </a:r>
          </a:p>
          <a:p>
            <a:pPr lvl="1">
              <a:defRPr/>
            </a:pPr>
            <a:endParaRPr lang="en-US" sz="2000" dirty="0"/>
          </a:p>
          <a:p>
            <a:pPr marL="0" indent="0">
              <a:buFont typeface="Wingdings" pitchFamily="2" charset="2"/>
              <a:buNone/>
              <a:defRPr/>
            </a:pPr>
            <a:endParaRPr lang="en-US" sz="20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1ED964E9-DB24-43F8-B22C-60373AF76733}" type="slidenum">
              <a:rPr lang="en-US">
                <a:solidFill>
                  <a:srgbClr val="FFFF00"/>
                </a:solidFill>
              </a:rPr>
              <a:pPr>
                <a:defRPr/>
              </a:pPr>
              <a:t>26</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The %GLOBAL Statement </a:t>
            </a:r>
          </a:p>
          <a:p>
            <a:pPr marL="0" indent="0">
              <a:buFont typeface="Wingdings" pitchFamily="2" charset="2"/>
              <a:buNone/>
              <a:defRPr/>
            </a:pPr>
            <a:endParaRPr lang="en-US" sz="2800" dirty="0" smtClean="0"/>
          </a:p>
          <a:p>
            <a:pPr marL="0" indent="0">
              <a:buFont typeface="Wingdings" pitchFamily="2" charset="2"/>
              <a:buNone/>
              <a:defRPr/>
            </a:pPr>
            <a:r>
              <a:rPr lang="en-US" sz="2800" dirty="0" smtClean="0"/>
              <a:t>The %GLOBAL statement:</a:t>
            </a:r>
          </a:p>
          <a:p>
            <a:pPr>
              <a:defRPr/>
            </a:pPr>
            <a:r>
              <a:rPr lang="en-US" sz="2000" dirty="0" smtClean="0"/>
              <a:t>Creates one or more macro variables in the global symbol table and assigns null values to them</a:t>
            </a:r>
          </a:p>
          <a:p>
            <a:pPr>
              <a:defRPr/>
            </a:pPr>
            <a:r>
              <a:rPr lang="en-US" sz="2000" dirty="0" smtClean="0"/>
              <a:t>Can be used either inside or outside a macro definition</a:t>
            </a:r>
          </a:p>
          <a:p>
            <a:pPr>
              <a:defRPr/>
            </a:pPr>
            <a:r>
              <a:rPr lang="en-US" sz="2000" dirty="0" smtClean="0"/>
              <a:t>Has no effect on variables that are already in the global symbol table</a:t>
            </a:r>
          </a:p>
          <a:p>
            <a:pPr marL="0" indent="0">
              <a:buFont typeface="Wingdings" pitchFamily="2" charset="2"/>
              <a:buNone/>
              <a:defRPr/>
            </a:pPr>
            <a:endParaRPr lang="en-US" sz="2800" dirty="0"/>
          </a:p>
          <a:p>
            <a:pPr marL="0" indent="0">
              <a:buFont typeface="Wingdings" pitchFamily="2" charset="2"/>
              <a:buNone/>
              <a:defRPr/>
            </a:pPr>
            <a:r>
              <a:rPr lang="en-US" sz="2800" dirty="0" smtClean="0"/>
              <a:t>%GLOBAL </a:t>
            </a:r>
            <a:r>
              <a:rPr lang="en-US" sz="2800" i="1" dirty="0"/>
              <a:t>macro-variable-1 &lt;...macro-variable-n</a:t>
            </a:r>
            <a:r>
              <a:rPr lang="en-US" sz="2800" i="1" dirty="0" smtClean="0"/>
              <a:t>&gt;</a:t>
            </a:r>
            <a:r>
              <a:rPr lang="en-US" sz="2800" dirty="0" smtClean="0"/>
              <a:t>;</a:t>
            </a:r>
          </a:p>
          <a:p>
            <a:pPr marL="0" indent="0">
              <a:buFont typeface="Wingdings" pitchFamily="2" charset="2"/>
              <a:buNone/>
              <a:defRPr/>
            </a:pPr>
            <a:endParaRPr lang="en-US" sz="300" dirty="0"/>
          </a:p>
          <a:p>
            <a:pPr>
              <a:defRPr/>
            </a:pPr>
            <a:r>
              <a:rPr lang="en-US" sz="2800" i="1" dirty="0"/>
              <a:t>macro-variable-1 &lt;...</a:t>
            </a:r>
            <a:r>
              <a:rPr lang="en-US" sz="2800" i="1" dirty="0" smtClean="0"/>
              <a:t>macro-variable-n&gt;</a:t>
            </a:r>
            <a:r>
              <a:rPr lang="en-US" sz="2800" dirty="0" smtClean="0"/>
              <a:t>is </a:t>
            </a:r>
            <a:r>
              <a:rPr lang="en-US" sz="2800" dirty="0"/>
              <a:t>the name of one or more macro variables or a text expression that generates one </a:t>
            </a:r>
            <a:r>
              <a:rPr lang="en-US" sz="2800" dirty="0" smtClean="0"/>
              <a:t>or more </a:t>
            </a:r>
            <a:r>
              <a:rPr lang="en-US" sz="2800" dirty="0"/>
              <a:t>macro variable </a:t>
            </a:r>
            <a:r>
              <a:rPr lang="en-US" sz="2800" dirty="0" smtClean="0"/>
              <a:t>names</a:t>
            </a:r>
          </a:p>
          <a:p>
            <a:pPr marL="0" indent="0">
              <a:buFont typeface="Wingdings" pitchFamily="2" charset="2"/>
              <a:buNone/>
              <a:defRPr/>
            </a:pPr>
            <a:endParaRPr lang="en-US" sz="3600" b="1" dirty="0" smtClean="0">
              <a:solidFill>
                <a:srgbClr val="FFFFFF"/>
              </a:solidFill>
              <a:latin typeface="Arial Unicode MS" pitchFamily="34" charset="-128"/>
            </a:endParaRP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7E0245BF-53C8-4A46-BF19-FE77D6BEA08A}" type="slidenum">
              <a:rPr lang="en-US">
                <a:solidFill>
                  <a:srgbClr val="FFFF00"/>
                </a:solidFill>
              </a:rPr>
              <a:pPr>
                <a:defRPr/>
              </a:pPr>
              <a:t>27</a:t>
            </a:fld>
            <a:endParaRPr lang="en-US">
              <a:solidFill>
                <a:srgbClr val="FFFF00"/>
              </a:solidFill>
            </a:endParaRPr>
          </a:p>
        </p:txBody>
      </p:sp>
      <p:sp>
        <p:nvSpPr>
          <p:cNvPr id="26627" name="Rectangle 3"/>
          <p:cNvSpPr>
            <a:spLocks noGrp="1" noChangeArrowheads="1"/>
          </p:cNvSpPr>
          <p:nvPr>
            <p:ph type="body" idx="1"/>
          </p:nvPr>
        </p:nvSpPr>
        <p:spPr>
          <a:xfrm>
            <a:off x="304800" y="134938"/>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The Local Symbol Table</a:t>
            </a:r>
          </a:p>
          <a:p>
            <a:pPr marL="0" indent="0">
              <a:buFont typeface="Wingdings" pitchFamily="2" charset="2"/>
              <a:buNone/>
              <a:defRPr/>
            </a:pPr>
            <a:endParaRPr lang="en-US" sz="500" b="1" dirty="0" smtClean="0">
              <a:solidFill>
                <a:srgbClr val="FFFFFF"/>
              </a:solidFill>
              <a:latin typeface="Arial Unicode MS" pitchFamily="34" charset="-128"/>
            </a:endParaRPr>
          </a:p>
          <a:p>
            <a:pPr>
              <a:defRPr/>
            </a:pPr>
            <a:r>
              <a:rPr lang="en-US" sz="2400" dirty="0" smtClean="0"/>
              <a:t>When a macro variable is </a:t>
            </a:r>
            <a:r>
              <a:rPr lang="en-US" sz="2400" dirty="0"/>
              <a:t>in a local symbol table, </a:t>
            </a:r>
            <a:r>
              <a:rPr lang="en-US" sz="2400" dirty="0" smtClean="0"/>
              <a:t>it is available only during </a:t>
            </a:r>
            <a:r>
              <a:rPr lang="en-US" sz="2400" dirty="0"/>
              <a:t>execution </a:t>
            </a:r>
            <a:r>
              <a:rPr lang="en-US" sz="2400" dirty="0" smtClean="0"/>
              <a:t>of the </a:t>
            </a:r>
            <a:r>
              <a:rPr lang="en-US" sz="2400" dirty="0"/>
              <a:t>macro in which it is defined. </a:t>
            </a:r>
            <a:endParaRPr lang="en-US" sz="2400" dirty="0" smtClean="0"/>
          </a:p>
          <a:p>
            <a:pPr>
              <a:defRPr/>
            </a:pPr>
            <a:r>
              <a:rPr lang="en-US" sz="2400" dirty="0" smtClean="0"/>
              <a:t>The local symbol table contains macro variables that can be:</a:t>
            </a:r>
          </a:p>
          <a:p>
            <a:pPr lvl="1">
              <a:defRPr/>
            </a:pPr>
            <a:r>
              <a:rPr lang="en-US" sz="2000" dirty="0" smtClean="0"/>
              <a:t>created and initialized at macro parameter invocation</a:t>
            </a:r>
            <a:endParaRPr lang="en-US" sz="2000" dirty="0"/>
          </a:p>
          <a:p>
            <a:pPr lvl="1">
              <a:defRPr/>
            </a:pPr>
            <a:r>
              <a:rPr lang="en-US" sz="2000" dirty="0" smtClean="0"/>
              <a:t>created or updated during macro execution</a:t>
            </a:r>
            <a:endParaRPr lang="en-US" sz="2000" dirty="0"/>
          </a:p>
          <a:p>
            <a:pPr lvl="1">
              <a:defRPr/>
            </a:pPr>
            <a:r>
              <a:rPr lang="en-US" sz="2000" dirty="0" smtClean="0"/>
              <a:t>referenced anywhere within the macro</a:t>
            </a:r>
          </a:p>
          <a:p>
            <a:pPr marL="0" indent="0">
              <a:buFont typeface="Wingdings" pitchFamily="2" charset="2"/>
              <a:buNone/>
              <a:defRPr/>
            </a:pPr>
            <a:endParaRPr lang="en-US" sz="500" b="1" dirty="0">
              <a:solidFill>
                <a:srgbClr val="FFFFFF"/>
              </a:solidFill>
              <a:latin typeface="Arial Unicode MS" pitchFamily="34" charset="-128"/>
            </a:endParaRPr>
          </a:p>
          <a:p>
            <a:pPr>
              <a:defRPr/>
            </a:pPr>
            <a:r>
              <a:rPr lang="en-US" sz="2400" dirty="0"/>
              <a:t>Create a </a:t>
            </a:r>
            <a:r>
              <a:rPr lang="en-US" sz="2400" dirty="0" smtClean="0"/>
              <a:t>local macro </a:t>
            </a:r>
            <a:r>
              <a:rPr lang="en-US" sz="2400" dirty="0"/>
              <a:t>variable </a:t>
            </a:r>
            <a:r>
              <a:rPr lang="en-US" sz="2400" i="1" u="sng" dirty="0" smtClean="0"/>
              <a:t>within a macro definition</a:t>
            </a:r>
            <a:r>
              <a:rPr lang="en-US" sz="2400" dirty="0" smtClean="0"/>
              <a:t>:</a:t>
            </a:r>
            <a:endParaRPr lang="en-US" sz="2400" dirty="0"/>
          </a:p>
          <a:p>
            <a:pPr lvl="1">
              <a:defRPr/>
            </a:pPr>
            <a:r>
              <a:rPr lang="en-US" sz="1800" dirty="0" smtClean="0"/>
              <a:t>parameters in a macro definition</a:t>
            </a:r>
          </a:p>
          <a:p>
            <a:pPr lvl="1">
              <a:defRPr/>
            </a:pPr>
            <a:r>
              <a:rPr lang="en-US" sz="1800" dirty="0" smtClean="0"/>
              <a:t>a </a:t>
            </a:r>
            <a:r>
              <a:rPr lang="en-US" sz="1800" dirty="0"/>
              <a:t>%LET statement </a:t>
            </a:r>
            <a:r>
              <a:rPr lang="en-US" sz="1800" dirty="0" smtClean="0"/>
              <a:t>within a </a:t>
            </a:r>
            <a:r>
              <a:rPr lang="en-US" sz="1800" dirty="0"/>
              <a:t>macro </a:t>
            </a:r>
            <a:r>
              <a:rPr lang="en-US" sz="1800" dirty="0" smtClean="0"/>
              <a:t>definition</a:t>
            </a:r>
            <a:endParaRPr lang="en-US" sz="1800" dirty="0"/>
          </a:p>
          <a:p>
            <a:pPr lvl="1">
              <a:defRPr/>
            </a:pPr>
            <a:r>
              <a:rPr lang="en-US" sz="1800" dirty="0"/>
              <a:t>a DATA step that contains a SYMPUT </a:t>
            </a:r>
            <a:r>
              <a:rPr lang="en-US" sz="1800" dirty="0" smtClean="0"/>
              <a:t>routine within a macro definition</a:t>
            </a:r>
            <a:endParaRPr lang="en-US" sz="1800" dirty="0"/>
          </a:p>
          <a:p>
            <a:pPr lvl="1">
              <a:defRPr/>
            </a:pPr>
            <a:r>
              <a:rPr lang="en-US" sz="1800" dirty="0"/>
              <a:t>a DATA step that contains a SYMPUTX routine </a:t>
            </a:r>
            <a:r>
              <a:rPr lang="en-US" sz="1800" dirty="0" smtClean="0"/>
              <a:t>within a macro definition</a:t>
            </a:r>
            <a:endParaRPr lang="en-US" sz="1800" dirty="0"/>
          </a:p>
          <a:p>
            <a:pPr lvl="1">
              <a:defRPr/>
            </a:pPr>
            <a:r>
              <a:rPr lang="en-US" sz="1800" dirty="0"/>
              <a:t>a SELECT statement that contains an INTO clause in PROC </a:t>
            </a:r>
            <a:r>
              <a:rPr lang="en-US" sz="1800" dirty="0" smtClean="0"/>
              <a:t>SQL within a macro definition</a:t>
            </a:r>
            <a:endParaRPr lang="en-US" sz="1800" dirty="0"/>
          </a:p>
          <a:p>
            <a:pPr lvl="1">
              <a:defRPr/>
            </a:pPr>
            <a:r>
              <a:rPr lang="en-US" sz="1800" dirty="0"/>
              <a:t>A </a:t>
            </a:r>
            <a:r>
              <a:rPr lang="en-US" sz="1800" dirty="0" smtClean="0"/>
              <a:t>%LOCAL statement</a:t>
            </a:r>
            <a:endParaRPr lang="en-US" sz="1800" dirty="0"/>
          </a:p>
          <a:p>
            <a:pPr marL="0" indent="0">
              <a:buFont typeface="Wingdings" pitchFamily="2" charset="2"/>
              <a:buNone/>
              <a:defRPr/>
            </a:pPr>
            <a:endParaRPr lang="en-US" sz="20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2606098-B455-4930-895C-CC349E665EE5}" type="slidenum">
              <a:rPr lang="en-US">
                <a:solidFill>
                  <a:srgbClr val="FFFF00"/>
                </a:solidFill>
              </a:rPr>
              <a:pPr>
                <a:defRPr/>
              </a:pPr>
              <a:t>28</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The %LOCAL Statement</a:t>
            </a: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r>
              <a:rPr lang="en-US" sz="2400" dirty="0"/>
              <a:t>The </a:t>
            </a:r>
            <a:r>
              <a:rPr lang="en-US" sz="2400" dirty="0" smtClean="0"/>
              <a:t>%LOCAL statement</a:t>
            </a:r>
            <a:r>
              <a:rPr lang="en-US" sz="2400" dirty="0"/>
              <a:t>:</a:t>
            </a:r>
          </a:p>
          <a:p>
            <a:pPr>
              <a:defRPr/>
            </a:pPr>
            <a:r>
              <a:rPr lang="en-US" sz="1800" dirty="0" smtClean="0"/>
              <a:t>Can appear only inside a macro definition</a:t>
            </a:r>
          </a:p>
          <a:p>
            <a:pPr>
              <a:defRPr/>
            </a:pPr>
            <a:r>
              <a:rPr lang="en-US" sz="1800" dirty="0" smtClean="0"/>
              <a:t>Creates one or more macro variables in the local symbol table and assigns null values to </a:t>
            </a:r>
            <a:r>
              <a:rPr lang="en-US" sz="1800" dirty="0"/>
              <a:t>them</a:t>
            </a:r>
          </a:p>
          <a:p>
            <a:pPr>
              <a:defRPr/>
            </a:pPr>
            <a:r>
              <a:rPr lang="en-US" sz="1800" dirty="0" smtClean="0"/>
              <a:t>Has </a:t>
            </a:r>
            <a:r>
              <a:rPr lang="en-US" sz="1800" dirty="0"/>
              <a:t>no effect on variables that are already in the </a:t>
            </a:r>
            <a:r>
              <a:rPr lang="en-US" sz="1800" dirty="0" smtClean="0"/>
              <a:t>local symbol </a:t>
            </a:r>
            <a:r>
              <a:rPr lang="en-US" sz="1800" dirty="0"/>
              <a:t>table</a:t>
            </a:r>
          </a:p>
          <a:p>
            <a:pPr marL="0" indent="0">
              <a:buFont typeface="Wingdings" pitchFamily="2" charset="2"/>
              <a:buNone/>
              <a:defRPr/>
            </a:pPr>
            <a:endParaRPr lang="en-US" sz="2800" dirty="0" smtClean="0"/>
          </a:p>
          <a:p>
            <a:pPr marL="0" indent="0">
              <a:buFont typeface="Wingdings" pitchFamily="2" charset="2"/>
              <a:buNone/>
              <a:defRPr/>
            </a:pPr>
            <a:r>
              <a:rPr lang="en-US" sz="2800" dirty="0" smtClean="0"/>
              <a:t>%LOCAL </a:t>
            </a:r>
            <a:r>
              <a:rPr lang="en-US" sz="2800" i="1" dirty="0"/>
              <a:t>macro-variable-1 &lt;...macro-variable-n&gt;</a:t>
            </a:r>
            <a:r>
              <a:rPr lang="en-US" sz="2800" dirty="0"/>
              <a:t>;</a:t>
            </a:r>
          </a:p>
          <a:p>
            <a:pPr marL="0" indent="0">
              <a:buFont typeface="Wingdings" pitchFamily="2" charset="2"/>
              <a:buNone/>
              <a:defRPr/>
            </a:pPr>
            <a:endParaRPr lang="en-US" sz="1050" dirty="0" smtClean="0"/>
          </a:p>
          <a:p>
            <a:pPr>
              <a:defRPr/>
            </a:pPr>
            <a:r>
              <a:rPr lang="en-US" sz="2800" i="1" dirty="0"/>
              <a:t>macro-variable-1 &lt;...macro-variable-n&gt;</a:t>
            </a:r>
            <a:r>
              <a:rPr lang="en-US" sz="2800" dirty="0" smtClean="0"/>
              <a:t>is </a:t>
            </a:r>
            <a:r>
              <a:rPr lang="en-US" sz="2800" dirty="0"/>
              <a:t>the name of one or more macro variables or a text expression that generates one </a:t>
            </a:r>
            <a:r>
              <a:rPr lang="en-US" sz="2800" dirty="0" smtClean="0"/>
              <a:t>or more </a:t>
            </a:r>
            <a:r>
              <a:rPr lang="en-US" sz="2800" dirty="0"/>
              <a:t>macro variable </a:t>
            </a:r>
            <a:r>
              <a:rPr lang="en-US" sz="2800" dirty="0" smtClean="0"/>
              <a:t>names</a:t>
            </a:r>
            <a:endParaRPr lang="en-US" sz="3600" b="1" dirty="0" smtClean="0">
              <a:solidFill>
                <a:srgbClr val="FFFFFF"/>
              </a:solidFill>
              <a:latin typeface="Arial Unicode MS" pitchFamily="34" charset="-128"/>
            </a:endParaRPr>
          </a:p>
          <a:p>
            <a:pPr marL="0" indent="0">
              <a:buFont typeface="Wingdings" pitchFamily="2" charset="2"/>
              <a:buNone/>
              <a:defRPr/>
            </a:pPr>
            <a:endParaRPr lang="en-US" sz="3600" b="1" dirty="0" smtClean="0">
              <a:solidFill>
                <a:srgbClr val="FFFFFF"/>
              </a:solidFill>
              <a:latin typeface="Arial Unicode MS" pitchFamily="34" charset="-128"/>
            </a:endParaRP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6447CFD1-6ACE-4E55-92F6-86E903ABC22C}" type="slidenum">
              <a:rPr lang="en-US">
                <a:solidFill>
                  <a:srgbClr val="FFFF00"/>
                </a:solidFill>
              </a:rPr>
              <a:pPr>
                <a:defRPr/>
              </a:pPr>
              <a:t>29</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Multiple Local Symbol Tables</a:t>
            </a:r>
          </a:p>
          <a:p>
            <a:pPr marL="0" indent="0">
              <a:buFont typeface="Wingdings" pitchFamily="2" charset="2"/>
              <a:buNone/>
              <a:defRPr/>
            </a:pPr>
            <a:endParaRPr lang="en-US" sz="3600" b="1" dirty="0">
              <a:solidFill>
                <a:srgbClr val="FFFFFF"/>
              </a:solidFill>
              <a:latin typeface="Arial Unicode MS" pitchFamily="34" charset="-128"/>
            </a:endParaRPr>
          </a:p>
          <a:p>
            <a:pPr>
              <a:defRPr/>
            </a:pPr>
            <a:r>
              <a:rPr lang="en-US" sz="2800" dirty="0" smtClean="0"/>
              <a:t>Multiple local symbol tables can exist </a:t>
            </a:r>
            <a:r>
              <a:rPr lang="en-US" sz="2800" i="1" dirty="0" smtClean="0"/>
              <a:t>concurrently </a:t>
            </a:r>
            <a:r>
              <a:rPr lang="en-US" sz="2800" dirty="0" smtClean="0"/>
              <a:t>during macro execution if there are </a:t>
            </a:r>
            <a:r>
              <a:rPr lang="en-US" sz="2800" i="1" dirty="0" smtClean="0"/>
              <a:t>nested macros. </a:t>
            </a:r>
            <a:r>
              <a:rPr lang="en-US" sz="2800" dirty="0" smtClean="0"/>
              <a:t>If a macro program calls another macro program, and if both macros create local symbol tables, then two local symbol tables will exist while the second macro executes.</a:t>
            </a:r>
          </a:p>
          <a:p>
            <a:pPr marL="0" indent="0">
              <a:buFont typeface="Wingdings" pitchFamily="2" charset="2"/>
              <a:buNone/>
              <a:defRPr/>
            </a:pPr>
            <a:endParaRPr lang="en-US" sz="3600" b="1" dirty="0" smtClean="0">
              <a:solidFill>
                <a:srgbClr val="FFFFFF"/>
              </a:solidFill>
              <a:latin typeface="Arial Unicode MS" pitchFamily="34" charset="-128"/>
            </a:endParaRP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69ECEDE-7402-490C-98E4-DA5B9203D36A}" type="slidenum">
              <a:rPr lang="en-US">
                <a:solidFill>
                  <a:srgbClr val="FFFF00"/>
                </a:solidFill>
              </a:rPr>
              <a:pPr>
                <a:defRPr/>
              </a:pPr>
              <a:t>3</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Macro Programs (a.k.a. Macros)</a:t>
            </a:r>
          </a:p>
          <a:p>
            <a:pPr>
              <a:defRPr/>
            </a:pPr>
            <a:endParaRPr lang="en-US" sz="600" dirty="0" smtClean="0">
              <a:solidFill>
                <a:schemeClr val="hlink"/>
              </a:solidFill>
              <a:latin typeface="Arial Unicode MS" pitchFamily="34" charset="-128"/>
            </a:endParaRPr>
          </a:p>
          <a:p>
            <a:pPr>
              <a:defRPr/>
            </a:pPr>
            <a:r>
              <a:rPr lang="en-US" sz="2400" dirty="0" smtClean="0">
                <a:latin typeface="Arial Unicode MS" pitchFamily="34" charset="-128"/>
              </a:rPr>
              <a:t>Macros enable </a:t>
            </a:r>
            <a:r>
              <a:rPr lang="en-US" sz="2400" i="1" dirty="0" smtClean="0">
                <a:latin typeface="Arial Unicode MS" pitchFamily="34" charset="-128"/>
              </a:rPr>
              <a:t>text substitution </a:t>
            </a:r>
            <a:r>
              <a:rPr lang="en-US" sz="2400" dirty="0" smtClean="0">
                <a:latin typeface="Arial Unicode MS" pitchFamily="34" charset="-128"/>
              </a:rPr>
              <a:t>into programs.</a:t>
            </a:r>
          </a:p>
          <a:p>
            <a:pPr>
              <a:defRPr/>
            </a:pPr>
            <a:r>
              <a:rPr lang="en-US" sz="2400" dirty="0" smtClean="0">
                <a:latin typeface="Arial Unicode MS" pitchFamily="34" charset="-128"/>
              </a:rPr>
              <a:t>Unlike macro variables, macros can use conditional logic.</a:t>
            </a:r>
          </a:p>
          <a:p>
            <a:pPr>
              <a:defRPr/>
            </a:pPr>
            <a:r>
              <a:rPr lang="en-US" sz="2400" dirty="0" smtClean="0">
                <a:latin typeface="Arial Unicode MS" pitchFamily="34" charset="-128"/>
              </a:rPr>
              <a:t>Programs can become more </a:t>
            </a:r>
            <a:r>
              <a:rPr lang="en-US" sz="2400" dirty="0">
                <a:latin typeface="Arial Unicode MS" pitchFamily="34" charset="-128"/>
              </a:rPr>
              <a:t>dynamic and reusable, shorter, and easier to follow.</a:t>
            </a:r>
          </a:p>
          <a:p>
            <a:pPr>
              <a:defRPr/>
            </a:pPr>
            <a:r>
              <a:rPr lang="en-US" sz="2400" dirty="0">
                <a:latin typeface="Arial Unicode MS" pitchFamily="34" charset="-128"/>
              </a:rPr>
              <a:t>It is useful for automation. Repetitive tasks can be performed quickly and efficiently. Macros can </a:t>
            </a:r>
            <a:r>
              <a:rPr lang="en-US" sz="2400" dirty="0" smtClean="0">
                <a:latin typeface="Arial Unicode MS" pitchFamily="34" charset="-128"/>
              </a:rPr>
              <a:t>generalize </a:t>
            </a:r>
            <a:r>
              <a:rPr lang="en-US" sz="2400" dirty="0">
                <a:latin typeface="Arial Unicode MS" pitchFamily="34" charset="-128"/>
              </a:rPr>
              <a:t>the same or similar </a:t>
            </a:r>
            <a:r>
              <a:rPr lang="en-US" sz="2400" dirty="0" smtClean="0">
                <a:latin typeface="Arial Unicode MS" pitchFamily="34" charset="-128"/>
              </a:rPr>
              <a:t>code. </a:t>
            </a:r>
            <a:r>
              <a:rPr lang="en-US" sz="2400" dirty="0">
                <a:latin typeface="Arial Unicode MS" pitchFamily="34" charset="-128"/>
              </a:rPr>
              <a:t>Parameters can be passed to the macro so that the macro itself does not have to be changed prior to execution.</a:t>
            </a:r>
          </a:p>
          <a:p>
            <a:pPr>
              <a:defRPr/>
            </a:pPr>
            <a:r>
              <a:rPr lang="en-US" sz="2400" dirty="0">
                <a:latin typeface="Arial Unicode MS" pitchFamily="34" charset="-128"/>
              </a:rPr>
              <a:t>It can help towards modular programming. Referencing a macro is similar to calling a subroutine. The main program can become more readable. </a:t>
            </a:r>
          </a:p>
          <a:p>
            <a:pPr>
              <a:defRPr/>
            </a:pPr>
            <a:endParaRPr lang="en-US" dirty="0" smtClean="0">
              <a:latin typeface="Arial Unicode MS" pitchFamily="34" charset="-128"/>
            </a:endParaRPr>
          </a:p>
          <a:p>
            <a:pPr marL="609600" indent="-609600">
              <a:buFontTx/>
              <a:buNone/>
              <a:defRPr/>
            </a:pPr>
            <a:endParaRPr lang="en-US" sz="700" dirty="0" smtClean="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71B5D062-8533-4735-9B97-F849383B056C}" type="slidenum">
              <a:rPr lang="en-US">
                <a:solidFill>
                  <a:srgbClr val="FFFF00"/>
                </a:solidFill>
              </a:rPr>
              <a:pPr>
                <a:defRPr/>
              </a:pPr>
              <a:t>30</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The MPRINTNEST Option</a:t>
            </a:r>
          </a:p>
          <a:p>
            <a:pPr marL="0" indent="0">
              <a:buFont typeface="Wingdings" pitchFamily="2" charset="2"/>
              <a:buNone/>
              <a:defRPr/>
            </a:pPr>
            <a:endParaRPr lang="en-US" sz="1800" b="1" dirty="0">
              <a:solidFill>
                <a:srgbClr val="FFFFFF"/>
              </a:solidFill>
              <a:latin typeface="Arial Unicode MS" pitchFamily="34" charset="-128"/>
            </a:endParaRPr>
          </a:p>
          <a:p>
            <a:pPr marL="0" indent="0">
              <a:buFont typeface="Wingdings" pitchFamily="2" charset="2"/>
              <a:buNone/>
              <a:defRPr/>
            </a:pPr>
            <a:r>
              <a:rPr lang="en-US" sz="2400" dirty="0" smtClean="0">
                <a:latin typeface="Arial Unicode MS" pitchFamily="34" charset="-128"/>
              </a:rPr>
              <a:t>This option allows the macro nesting information to be written to the SAS log in the MPRINT output. This has no effect on the MPRINT output that is sent to an external file. MPRINT and MPRINTNEST must both be set in order for the output to be written to the log.</a:t>
            </a:r>
            <a:endParaRPr lang="en-US" sz="2800" dirty="0" smtClean="0">
              <a:latin typeface="Arial Unicode MS" pitchFamily="34" charset="-128"/>
            </a:endParaRPr>
          </a:p>
          <a:p>
            <a:pPr marL="0" indent="0">
              <a:buFont typeface="Wingdings" pitchFamily="2" charset="2"/>
              <a:buNone/>
              <a:defRPr/>
            </a:pPr>
            <a:endParaRPr lang="en-US" sz="1200" dirty="0" smtClean="0">
              <a:latin typeface="Arial Unicode MS" pitchFamily="34" charset="-128"/>
            </a:endParaRPr>
          </a:p>
          <a:p>
            <a:pPr marL="0" indent="0">
              <a:buFont typeface="Wingdings" pitchFamily="2" charset="2"/>
              <a:buNone/>
              <a:defRPr/>
            </a:pPr>
            <a:r>
              <a:rPr lang="en-US" sz="2800" dirty="0"/>
              <a:t>OPTIONS </a:t>
            </a:r>
            <a:r>
              <a:rPr lang="en-US" sz="2800" dirty="0" smtClean="0"/>
              <a:t>MPRINTNEST | NOMPRINTNEST;</a:t>
            </a:r>
            <a:endParaRPr lang="en-US" sz="2800" dirty="0"/>
          </a:p>
          <a:p>
            <a:pPr marL="0" indent="0">
              <a:buFont typeface="Wingdings" pitchFamily="2" charset="2"/>
              <a:buNone/>
              <a:defRPr/>
            </a:pPr>
            <a:endParaRPr lang="en-US" sz="900" b="1" dirty="0"/>
          </a:p>
          <a:p>
            <a:pPr>
              <a:defRPr/>
            </a:pPr>
            <a:r>
              <a:rPr lang="en-US" sz="2400" dirty="0" smtClean="0"/>
              <a:t>MPRINTNEST specifies that macro nesting information is written in the MPRINT output in the log</a:t>
            </a:r>
          </a:p>
          <a:p>
            <a:pPr>
              <a:defRPr/>
            </a:pPr>
            <a:r>
              <a:rPr lang="en-US" sz="2400" dirty="0" smtClean="0">
                <a:latin typeface="Arial Unicode MS" pitchFamily="34" charset="-128"/>
              </a:rPr>
              <a:t>NOMPRINTNEST specifies that macro nesting information is not written in the MPRINT output in the log</a:t>
            </a:r>
            <a:endParaRPr lang="en-US" sz="24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91FD579-56AD-491F-ABE3-0B14C659C6F3}" type="slidenum">
              <a:rPr lang="en-US">
                <a:solidFill>
                  <a:srgbClr val="FFFF00"/>
                </a:solidFill>
              </a:rPr>
              <a:pPr>
                <a:defRPr/>
              </a:pPr>
              <a:t>31</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The MLOGICNEST Option</a:t>
            </a:r>
          </a:p>
          <a:p>
            <a:pPr marL="0" indent="0">
              <a:buFont typeface="Wingdings" pitchFamily="2" charset="2"/>
              <a:buNone/>
              <a:defRPr/>
            </a:pPr>
            <a:endParaRPr lang="en-US" sz="1800" b="1" dirty="0">
              <a:solidFill>
                <a:srgbClr val="FFFFFF"/>
              </a:solidFill>
              <a:latin typeface="Arial Unicode MS" pitchFamily="34" charset="-128"/>
            </a:endParaRPr>
          </a:p>
          <a:p>
            <a:pPr marL="0" indent="0">
              <a:buFont typeface="Wingdings" pitchFamily="2" charset="2"/>
              <a:buNone/>
              <a:defRPr/>
            </a:pPr>
            <a:r>
              <a:rPr lang="en-US" sz="2400" dirty="0" smtClean="0">
                <a:latin typeface="Arial Unicode MS" pitchFamily="34" charset="-128"/>
              </a:rPr>
              <a:t>This option allows the macro nesting information to be displayed in the MLOGIC output in the SAS log. The setting does not affect the output of any currently executing macro. </a:t>
            </a:r>
            <a:endParaRPr lang="en-US" sz="2800" dirty="0" smtClean="0">
              <a:latin typeface="Arial Unicode MS" pitchFamily="34" charset="-128"/>
            </a:endParaRPr>
          </a:p>
          <a:p>
            <a:pPr marL="0" indent="0">
              <a:buFont typeface="Wingdings" pitchFamily="2" charset="2"/>
              <a:buNone/>
              <a:defRPr/>
            </a:pPr>
            <a:endParaRPr lang="en-US" sz="1200" dirty="0" smtClean="0">
              <a:latin typeface="Arial Unicode MS" pitchFamily="34" charset="-128"/>
            </a:endParaRPr>
          </a:p>
          <a:p>
            <a:pPr marL="0" indent="0">
              <a:buFont typeface="Wingdings" pitchFamily="2" charset="2"/>
              <a:buNone/>
              <a:defRPr/>
            </a:pPr>
            <a:r>
              <a:rPr lang="en-US" sz="2800" dirty="0"/>
              <a:t>OPTIONS </a:t>
            </a:r>
            <a:r>
              <a:rPr lang="en-US" sz="2800" dirty="0" smtClean="0"/>
              <a:t>MLOGICNEST | NOMLOGICNEST;</a:t>
            </a:r>
            <a:endParaRPr lang="en-US" sz="2800" dirty="0"/>
          </a:p>
          <a:p>
            <a:pPr marL="0" indent="0">
              <a:buFont typeface="Wingdings" pitchFamily="2" charset="2"/>
              <a:buNone/>
              <a:defRPr/>
            </a:pPr>
            <a:endParaRPr lang="en-US" sz="900" b="1" dirty="0"/>
          </a:p>
          <a:p>
            <a:pPr>
              <a:defRPr/>
            </a:pPr>
            <a:r>
              <a:rPr lang="en-US" sz="2400" dirty="0" smtClean="0"/>
              <a:t>MLOGICNEST specifies that macro nesting information is written in the MLOGIC output in the log</a:t>
            </a:r>
          </a:p>
          <a:p>
            <a:pPr>
              <a:defRPr/>
            </a:pPr>
            <a:r>
              <a:rPr lang="en-US" sz="2400" dirty="0"/>
              <a:t>NOMLOGICNEST specifies that macro nesting information is not written in the MLOGIC output in the log</a:t>
            </a:r>
          </a:p>
          <a:p>
            <a:pPr marL="0" indent="0">
              <a:buFont typeface="Wingdings" pitchFamily="2" charset="2"/>
              <a:buNone/>
              <a:defRPr/>
            </a:pPr>
            <a:endParaRPr lang="en-US" sz="2400" dirty="0"/>
          </a:p>
          <a:p>
            <a:pPr marL="0" indent="0">
              <a:buFont typeface="Wingdings" pitchFamily="2" charset="2"/>
              <a:buNone/>
              <a:defRPr/>
            </a:pPr>
            <a:endParaRPr lang="en-US" sz="2800" dirty="0" smtClean="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7B11633-65D0-45E1-B2E0-4468D05A0A8B}" type="slidenum">
              <a:rPr lang="en-US">
                <a:solidFill>
                  <a:srgbClr val="FFFF00"/>
                </a:solidFill>
              </a:rPr>
              <a:pPr>
                <a:defRPr/>
              </a:pPr>
              <a:t>32</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Processing Statements Conditionally</a:t>
            </a:r>
          </a:p>
          <a:p>
            <a:pPr marL="0" indent="0">
              <a:buFont typeface="Wingdings" pitchFamily="2" charset="2"/>
              <a:buNone/>
              <a:defRPr/>
            </a:pPr>
            <a:r>
              <a:rPr lang="en-US" sz="2800" dirty="0" smtClean="0">
                <a:solidFill>
                  <a:schemeClr val="tx1"/>
                </a:solidFill>
              </a:rPr>
              <a:t>%</a:t>
            </a:r>
            <a:r>
              <a:rPr lang="en-US" sz="2800" dirty="0">
                <a:solidFill>
                  <a:schemeClr val="tx1"/>
                </a:solidFill>
              </a:rPr>
              <a:t>IF-%THEN/%ELSE </a:t>
            </a:r>
            <a:r>
              <a:rPr lang="en-US" sz="2800" dirty="0" smtClean="0">
                <a:solidFill>
                  <a:schemeClr val="tx1"/>
                </a:solidFill>
              </a:rPr>
              <a:t>Statement</a:t>
            </a:r>
            <a:br>
              <a:rPr lang="en-US" sz="2800" dirty="0" smtClean="0">
                <a:solidFill>
                  <a:schemeClr val="tx1"/>
                </a:solidFill>
              </a:rPr>
            </a:br>
            <a:r>
              <a:rPr lang="en-US" sz="600" dirty="0" smtClean="0"/>
              <a:t/>
            </a:r>
            <a:br>
              <a:rPr lang="en-US" sz="600" dirty="0" smtClean="0"/>
            </a:br>
            <a:endParaRPr lang="en-US" sz="800" dirty="0" smtClean="0"/>
          </a:p>
          <a:p>
            <a:pPr marL="0" indent="0">
              <a:buFont typeface="Wingdings" pitchFamily="2" charset="2"/>
              <a:buNone/>
              <a:defRPr/>
            </a:pPr>
            <a:r>
              <a:rPr lang="en-US" sz="2400" dirty="0" smtClean="0"/>
              <a:t>%IF </a:t>
            </a:r>
            <a:r>
              <a:rPr lang="en-US" sz="2400" i="1" dirty="0"/>
              <a:t>expression </a:t>
            </a:r>
            <a:r>
              <a:rPr lang="en-US" sz="2400" dirty="0"/>
              <a:t>%THEN </a:t>
            </a:r>
            <a:r>
              <a:rPr lang="en-US" sz="2400" i="1" dirty="0"/>
              <a:t>action</a:t>
            </a:r>
            <a:r>
              <a:rPr lang="en-US" sz="2400" dirty="0"/>
              <a:t>;</a:t>
            </a:r>
          </a:p>
          <a:p>
            <a:pPr marL="0" indent="0">
              <a:buFont typeface="Wingdings" pitchFamily="2" charset="2"/>
              <a:buNone/>
              <a:defRPr/>
            </a:pPr>
            <a:r>
              <a:rPr lang="en-US" sz="2400" dirty="0" smtClean="0"/>
              <a:t>&lt;%</a:t>
            </a:r>
            <a:r>
              <a:rPr lang="en-US" sz="2400" dirty="0"/>
              <a:t>ELSE </a:t>
            </a:r>
            <a:r>
              <a:rPr lang="en-US" sz="2400" i="1" dirty="0"/>
              <a:t>action</a:t>
            </a:r>
            <a:r>
              <a:rPr lang="en-US" sz="2400" dirty="0"/>
              <a:t>;&gt;</a:t>
            </a:r>
          </a:p>
          <a:p>
            <a:pPr marL="0" indent="0">
              <a:buFont typeface="Wingdings" pitchFamily="2" charset="2"/>
              <a:buNone/>
              <a:defRPr/>
            </a:pPr>
            <a:endParaRPr lang="en-US" sz="200" b="1" i="1" dirty="0" smtClean="0"/>
          </a:p>
          <a:p>
            <a:pPr>
              <a:defRPr/>
            </a:pPr>
            <a:r>
              <a:rPr lang="en-US" sz="2000" i="1" dirty="0" smtClean="0"/>
              <a:t>expression</a:t>
            </a:r>
            <a:r>
              <a:rPr lang="en-US" sz="2000" dirty="0" smtClean="0"/>
              <a:t>is </a:t>
            </a:r>
            <a:r>
              <a:rPr lang="en-US" sz="2000" dirty="0"/>
              <a:t>any macro expression </a:t>
            </a:r>
            <a:r>
              <a:rPr lang="en-US" sz="2000" dirty="0" smtClean="0"/>
              <a:t>(constant text, a text expression, a macro variable reference, a macro call, or a macro program statement) that </a:t>
            </a:r>
            <a:r>
              <a:rPr lang="en-US" sz="2000" dirty="0"/>
              <a:t>resolves to an integer. </a:t>
            </a:r>
            <a:endParaRPr lang="en-US" sz="2000" dirty="0" smtClean="0"/>
          </a:p>
          <a:p>
            <a:pPr>
              <a:defRPr/>
            </a:pPr>
            <a:r>
              <a:rPr lang="en-US" sz="2000" dirty="0" smtClean="0"/>
              <a:t>Comparisons are case-sensitive.</a:t>
            </a:r>
          </a:p>
          <a:p>
            <a:pPr>
              <a:defRPr/>
            </a:pPr>
            <a:r>
              <a:rPr lang="en-US" sz="2000" dirty="0" smtClean="0"/>
              <a:t>If </a:t>
            </a:r>
            <a:r>
              <a:rPr lang="en-US" sz="2000" dirty="0"/>
              <a:t>the expression resolves to </a:t>
            </a:r>
            <a:r>
              <a:rPr lang="en-US" sz="2000" dirty="0" smtClean="0"/>
              <a:t>an integer </a:t>
            </a:r>
            <a:r>
              <a:rPr lang="en-US" sz="2000" dirty="0"/>
              <a:t>other than zero, the expression is true and the %THEN clause is processed.</a:t>
            </a:r>
          </a:p>
          <a:p>
            <a:pPr>
              <a:defRPr/>
            </a:pPr>
            <a:r>
              <a:rPr lang="en-US" sz="2000" dirty="0"/>
              <a:t>If the expression resolves to zero, then the expression is false and the %</a:t>
            </a:r>
            <a:r>
              <a:rPr lang="en-US" sz="2000" dirty="0" smtClean="0"/>
              <a:t>ELSE statement</a:t>
            </a:r>
            <a:r>
              <a:rPr lang="en-US" sz="2000" dirty="0"/>
              <a:t>, if </a:t>
            </a:r>
            <a:r>
              <a:rPr lang="en-US" sz="2000" dirty="0" smtClean="0"/>
              <a:t>any, </a:t>
            </a:r>
            <a:r>
              <a:rPr lang="en-US" sz="2000" dirty="0"/>
              <a:t>is processed. </a:t>
            </a:r>
            <a:endParaRPr lang="en-US" sz="2000" dirty="0" smtClean="0"/>
          </a:p>
          <a:p>
            <a:pPr>
              <a:defRPr/>
            </a:pPr>
            <a:r>
              <a:rPr lang="en-US" sz="2000" dirty="0" smtClean="0"/>
              <a:t>If </a:t>
            </a:r>
            <a:r>
              <a:rPr lang="en-US" sz="2000" dirty="0"/>
              <a:t>the expression resolves to a null value </a:t>
            </a:r>
            <a:r>
              <a:rPr lang="en-US" sz="2000" dirty="0" smtClean="0"/>
              <a:t>or a </a:t>
            </a:r>
            <a:r>
              <a:rPr lang="en-US" sz="2000" dirty="0"/>
              <a:t>value </a:t>
            </a:r>
            <a:r>
              <a:rPr lang="en-US" sz="2000" dirty="0" smtClean="0"/>
              <a:t>with nonnumeric </a:t>
            </a:r>
            <a:r>
              <a:rPr lang="en-US" sz="2000" dirty="0"/>
              <a:t>characters, the macro processor issues an </a:t>
            </a:r>
            <a:r>
              <a:rPr lang="en-US" sz="2000" dirty="0" smtClean="0"/>
              <a:t>error message</a:t>
            </a:r>
            <a:r>
              <a:rPr lang="en-US" sz="2000" dirty="0"/>
              <a:t>. </a:t>
            </a:r>
            <a:endParaRPr lang="en-US" sz="2000" dirty="0" smtClean="0"/>
          </a:p>
          <a:p>
            <a:pPr>
              <a:defRPr/>
            </a:pPr>
            <a:r>
              <a:rPr lang="en-US" sz="2000" dirty="0"/>
              <a:t>%IF comparisons are case-sensitive.</a:t>
            </a:r>
          </a:p>
          <a:p>
            <a:pPr marL="0" indent="0">
              <a:buFont typeface="Wingdings" pitchFamily="2" charset="2"/>
              <a:buNone/>
              <a:defRPr/>
            </a:pPr>
            <a:endParaRPr lang="en-US" sz="2000" dirty="0"/>
          </a:p>
          <a:p>
            <a:pPr marL="0" indent="0">
              <a:buFont typeface="Wingdings" pitchFamily="2" charset="2"/>
              <a:buNone/>
              <a:defRPr/>
            </a:pPr>
            <a:endParaRPr lang="en-US" sz="2000" b="1" dirty="0" smtClean="0">
              <a:solidFill>
                <a:srgbClr val="FFFFFF"/>
              </a:solidFill>
              <a:latin typeface="Arial Unicode MS" pitchFamily="34" charset="-128"/>
            </a:endParaRPr>
          </a:p>
          <a:p>
            <a:pPr marL="0" indent="0">
              <a:buFont typeface="Wingdings" pitchFamily="2" charset="2"/>
              <a:buNone/>
              <a:defRPr/>
            </a:pPr>
            <a:endParaRPr lang="en-US" sz="20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2FA31DD8-1A27-42B0-BD26-6BEFA6C52841}" type="slidenum">
              <a:rPr lang="en-US">
                <a:solidFill>
                  <a:srgbClr val="FFFF00"/>
                </a:solidFill>
              </a:rPr>
              <a:pPr>
                <a:defRPr/>
              </a:pPr>
              <a:t>33</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Processing Statements Conditionally</a:t>
            </a:r>
          </a:p>
          <a:p>
            <a:pPr>
              <a:defRPr/>
            </a:pPr>
            <a:r>
              <a:rPr lang="en-US" sz="2800" dirty="0" smtClean="0"/>
              <a:t>Use </a:t>
            </a:r>
            <a:r>
              <a:rPr lang="en-US" sz="2800" i="1" dirty="0" smtClean="0"/>
              <a:t>%DO-%END with %IF-%THEN and %ELSE statements </a:t>
            </a:r>
            <a:r>
              <a:rPr lang="en-US" sz="2800" dirty="0" smtClean="0"/>
              <a:t>in order to conditionally place text that contains multiple statements onto the input stack.</a:t>
            </a:r>
            <a:endParaRPr lang="en-US" sz="2800" i="1" dirty="0" smtClean="0"/>
          </a:p>
          <a:p>
            <a:pPr marL="0" indent="0">
              <a:buFont typeface="Wingdings" pitchFamily="2" charset="2"/>
              <a:buNone/>
              <a:defRPr/>
            </a:pPr>
            <a:endParaRPr lang="en-US" sz="1600" dirty="0" smtClean="0">
              <a:solidFill>
                <a:schemeClr val="tx1"/>
              </a:solidFill>
            </a:endParaRPr>
          </a:p>
          <a:p>
            <a:pPr marL="0" indent="0">
              <a:buFont typeface="Wingdings" pitchFamily="2" charset="2"/>
              <a:buNone/>
              <a:defRPr/>
            </a:pPr>
            <a:r>
              <a:rPr lang="en-US" sz="2400" dirty="0" smtClean="0"/>
              <a:t>%IF </a:t>
            </a:r>
            <a:r>
              <a:rPr lang="en-US" sz="2400" i="1" dirty="0"/>
              <a:t>expression </a:t>
            </a:r>
            <a:r>
              <a:rPr lang="en-US" sz="2400" dirty="0"/>
              <a:t>%THEN </a:t>
            </a:r>
            <a:r>
              <a:rPr lang="en-US" sz="2400" dirty="0" smtClean="0"/>
              <a:t>%DO;</a:t>
            </a:r>
          </a:p>
          <a:p>
            <a:pPr marL="0" indent="0">
              <a:buFont typeface="Wingdings" pitchFamily="2" charset="2"/>
              <a:buNone/>
              <a:defRPr/>
            </a:pPr>
            <a:r>
              <a:rPr lang="en-US" sz="2400" i="1" dirty="0" smtClean="0"/>
              <a:t>text and/or macro language statements</a:t>
            </a:r>
          </a:p>
          <a:p>
            <a:pPr marL="0" indent="0">
              <a:buFont typeface="Wingdings" pitchFamily="2" charset="2"/>
              <a:buNone/>
              <a:defRPr/>
            </a:pPr>
            <a:r>
              <a:rPr lang="en-US" sz="2400" dirty="0" smtClean="0"/>
              <a:t>%END;</a:t>
            </a:r>
          </a:p>
          <a:p>
            <a:pPr marL="0" indent="0">
              <a:buFont typeface="Wingdings" pitchFamily="2" charset="2"/>
              <a:buNone/>
              <a:defRPr/>
            </a:pPr>
            <a:r>
              <a:rPr lang="en-US" sz="2400" dirty="0" smtClean="0"/>
              <a:t>%</a:t>
            </a:r>
            <a:r>
              <a:rPr lang="en-US" sz="2400" dirty="0"/>
              <a:t>ELSE %DO;</a:t>
            </a:r>
          </a:p>
          <a:p>
            <a:pPr marL="0" indent="0">
              <a:buFont typeface="Wingdings" pitchFamily="2" charset="2"/>
              <a:buNone/>
              <a:defRPr/>
            </a:pPr>
            <a:r>
              <a:rPr lang="en-US" sz="2400" i="1" dirty="0"/>
              <a:t>	text and/or macro language statements</a:t>
            </a:r>
          </a:p>
          <a:p>
            <a:pPr marL="0" indent="0">
              <a:buFont typeface="Wingdings" pitchFamily="2" charset="2"/>
              <a:buNone/>
              <a:defRPr/>
            </a:pPr>
            <a:r>
              <a:rPr lang="en-US" sz="2400" dirty="0"/>
              <a:t>%END;</a:t>
            </a:r>
          </a:p>
          <a:p>
            <a:pPr marL="0" indent="0">
              <a:buFont typeface="Wingdings" pitchFamily="2" charset="2"/>
              <a:buNone/>
              <a:defRPr/>
            </a:pPr>
            <a:endParaRPr lang="en-US" sz="600" b="1" i="1" dirty="0" smtClean="0"/>
          </a:p>
          <a:p>
            <a:pPr>
              <a:defRPr/>
            </a:pPr>
            <a:r>
              <a:rPr lang="en-US" sz="2400" i="1" dirty="0"/>
              <a:t>text and/or macro language </a:t>
            </a:r>
            <a:r>
              <a:rPr lang="en-US" sz="2400" i="1" dirty="0" smtClean="0"/>
              <a:t>statements </a:t>
            </a:r>
            <a:r>
              <a:rPr lang="en-US" sz="2400" dirty="0" smtClean="0"/>
              <a:t>is either constant text, a text expression, and/or a macro statement.</a:t>
            </a:r>
            <a:endParaRPr lang="en-US" sz="2400" i="1" dirty="0"/>
          </a:p>
          <a:p>
            <a:pPr marL="0" indent="0">
              <a:buFont typeface="Wingdings" pitchFamily="2" charset="2"/>
              <a:buNone/>
              <a:defRPr/>
            </a:pPr>
            <a:endParaRPr lang="en-US" sz="2000" b="1" dirty="0" smtClean="0">
              <a:solidFill>
                <a:srgbClr val="FFFFFF"/>
              </a:solidFill>
              <a:latin typeface="Arial Unicode MS" pitchFamily="34" charset="-128"/>
            </a:endParaRPr>
          </a:p>
          <a:p>
            <a:pPr marL="0" indent="0">
              <a:buFont typeface="Wingdings" pitchFamily="2" charset="2"/>
              <a:buNone/>
              <a:defRPr/>
            </a:pPr>
            <a:endParaRPr lang="en-US" sz="20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59DA8B68-C35C-4144-8920-BA6E24F7AE18}" type="slidenum">
              <a:rPr lang="en-US">
                <a:solidFill>
                  <a:srgbClr val="FFFF00"/>
                </a:solidFill>
              </a:rPr>
              <a:pPr>
                <a:defRPr/>
              </a:pPr>
              <a:t>34</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Processing Statements Iteratively</a:t>
            </a:r>
          </a:p>
          <a:p>
            <a:pPr marL="0" indent="0">
              <a:buFont typeface="Wingdings" pitchFamily="2" charset="2"/>
              <a:buNone/>
              <a:defRPr/>
            </a:pPr>
            <a:r>
              <a:rPr lang="en-US" sz="2400" dirty="0" smtClean="0"/>
              <a:t>%</a:t>
            </a:r>
            <a:r>
              <a:rPr lang="en-US" sz="2400" dirty="0"/>
              <a:t>DO </a:t>
            </a:r>
            <a:r>
              <a:rPr lang="en-US" sz="2400" i="1" dirty="0"/>
              <a:t>macro-variable=start </a:t>
            </a:r>
            <a:r>
              <a:rPr lang="en-US" sz="2400" dirty="0"/>
              <a:t>%TO </a:t>
            </a:r>
            <a:r>
              <a:rPr lang="en-US" sz="2400" i="1" dirty="0"/>
              <a:t>stop </a:t>
            </a:r>
            <a:r>
              <a:rPr lang="en-US" sz="2400" dirty="0"/>
              <a:t>&lt;%BY </a:t>
            </a:r>
            <a:r>
              <a:rPr lang="en-US" sz="2400" i="1" dirty="0"/>
              <a:t>increment</a:t>
            </a:r>
            <a:r>
              <a:rPr lang="en-US" sz="2400" dirty="0"/>
              <a:t>&gt;;</a:t>
            </a:r>
          </a:p>
          <a:p>
            <a:pPr marL="0" indent="0">
              <a:buFont typeface="Wingdings" pitchFamily="2" charset="2"/>
              <a:buNone/>
              <a:defRPr/>
            </a:pPr>
            <a:r>
              <a:rPr lang="en-US" sz="2400" i="1" dirty="0" smtClean="0"/>
              <a:t>	text </a:t>
            </a:r>
            <a:r>
              <a:rPr lang="en-US" sz="2400" i="1" dirty="0"/>
              <a:t>and macro language statements</a:t>
            </a:r>
          </a:p>
          <a:p>
            <a:pPr marL="0" indent="0">
              <a:buFont typeface="Wingdings" pitchFamily="2" charset="2"/>
              <a:buNone/>
              <a:defRPr/>
            </a:pPr>
            <a:r>
              <a:rPr lang="en-US" sz="2400" dirty="0"/>
              <a:t>%END;</a:t>
            </a:r>
          </a:p>
          <a:p>
            <a:pPr>
              <a:defRPr/>
            </a:pPr>
            <a:r>
              <a:rPr lang="en-US" sz="2000" i="1" dirty="0" smtClean="0"/>
              <a:t>macro-variable </a:t>
            </a:r>
            <a:r>
              <a:rPr lang="en-US" sz="2000" dirty="0" smtClean="0"/>
              <a:t>is a macro </a:t>
            </a:r>
            <a:r>
              <a:rPr lang="en-US" sz="2000" dirty="0"/>
              <a:t>variable or a text expression that generates a macro variable </a:t>
            </a:r>
            <a:r>
              <a:rPr lang="en-US" sz="2000" dirty="0" smtClean="0"/>
              <a:t>name (functions as index that determines number of loop iterations)—If macro variable does not exist, it is created in the local symbol table.</a:t>
            </a:r>
            <a:endParaRPr lang="en-US" sz="2000" dirty="0"/>
          </a:p>
          <a:p>
            <a:pPr>
              <a:defRPr/>
            </a:pPr>
            <a:r>
              <a:rPr lang="en-US" sz="2000" i="1" dirty="0" smtClean="0"/>
              <a:t>start </a:t>
            </a:r>
            <a:r>
              <a:rPr lang="en-US" sz="2000" dirty="0" smtClean="0"/>
              <a:t>and </a:t>
            </a:r>
            <a:r>
              <a:rPr lang="en-US" sz="2000" i="1" dirty="0" smtClean="0"/>
              <a:t>stop </a:t>
            </a:r>
            <a:r>
              <a:rPr lang="en-US" sz="2000" dirty="0" smtClean="0"/>
              <a:t>are integers </a:t>
            </a:r>
            <a:r>
              <a:rPr lang="en-US" sz="2000" dirty="0"/>
              <a:t>or macro expressions that generate integers to </a:t>
            </a:r>
            <a:r>
              <a:rPr lang="en-US" sz="2000" dirty="0" smtClean="0"/>
              <a:t>help control </a:t>
            </a:r>
            <a:r>
              <a:rPr lang="en-US" sz="2000" dirty="0"/>
              <a:t>the </a:t>
            </a:r>
            <a:r>
              <a:rPr lang="en-US" sz="2000" dirty="0" smtClean="0"/>
              <a:t>total number of iterations </a:t>
            </a:r>
          </a:p>
          <a:p>
            <a:pPr>
              <a:defRPr/>
            </a:pPr>
            <a:r>
              <a:rPr lang="en-US" sz="2000" i="1" dirty="0" smtClean="0"/>
              <a:t>increment </a:t>
            </a:r>
            <a:r>
              <a:rPr lang="en-US" sz="2000" dirty="0" smtClean="0"/>
              <a:t>is a positive integer (default is 1) that is added to the index variable in each loop iteration (</a:t>
            </a:r>
            <a:r>
              <a:rPr lang="en-US" sz="2000" i="1" dirty="0" smtClean="0"/>
              <a:t>Increment </a:t>
            </a:r>
            <a:r>
              <a:rPr lang="en-US" sz="2000" dirty="0"/>
              <a:t>is evaluated before the first iteration of the </a:t>
            </a:r>
            <a:r>
              <a:rPr lang="en-US" sz="2000" dirty="0" smtClean="0"/>
              <a:t>loop and can’t be changed as the loop iterates.)</a:t>
            </a:r>
          </a:p>
          <a:p>
            <a:pPr>
              <a:defRPr/>
            </a:pPr>
            <a:r>
              <a:rPr lang="en-US" sz="2000" dirty="0" smtClean="0"/>
              <a:t>The index variable is evaluated at the beginning of each loop. The loop ends when the index variable first exceeds the </a:t>
            </a:r>
            <a:r>
              <a:rPr lang="en-US" sz="2000" i="1" dirty="0" smtClean="0"/>
              <a:t>stop</a:t>
            </a:r>
            <a:r>
              <a:rPr lang="en-US" sz="2000" dirty="0" smtClean="0"/>
              <a:t> value.</a:t>
            </a:r>
            <a:endParaRPr lang="en-US" sz="2000" dirty="0"/>
          </a:p>
          <a:p>
            <a:pPr marL="0" indent="0">
              <a:buFont typeface="Wingdings" pitchFamily="2" charset="2"/>
              <a:buNone/>
              <a:defRPr/>
            </a:pPr>
            <a:endParaRPr lang="en-US" sz="1600" dirty="0">
              <a:latin typeface="Arial Unicode MS" pitchFamily="34" charset="-128"/>
            </a:endParaRPr>
          </a:p>
          <a:p>
            <a:pPr marL="0" indent="0">
              <a:buFont typeface="Wingdings" pitchFamily="2" charset="2"/>
              <a:buNone/>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C4B5C538-9928-407A-A47B-579ADE8F51A9}" type="slidenum">
              <a:rPr lang="en-US">
                <a:solidFill>
                  <a:srgbClr val="FFFF00"/>
                </a:solidFill>
              </a:rPr>
              <a:pPr>
                <a:defRPr/>
              </a:pPr>
              <a:t>35</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Using Arithmetic and Logical Expressions the %EVAL Function</a:t>
            </a:r>
            <a:endParaRPr lang="en-US" sz="3600" b="1" dirty="0">
              <a:solidFill>
                <a:srgbClr val="FFFFFF"/>
              </a:solidFill>
              <a:latin typeface="Arial Unicode MS" pitchFamily="34" charset="-128"/>
            </a:endParaRPr>
          </a:p>
          <a:p>
            <a:pPr marL="0" indent="0">
              <a:buFont typeface="Wingdings" pitchFamily="2" charset="2"/>
              <a:buNone/>
              <a:defRPr/>
            </a:pPr>
            <a:endParaRPr lang="en-US" sz="1400" dirty="0" smtClean="0"/>
          </a:p>
          <a:p>
            <a:pPr>
              <a:defRPr/>
            </a:pPr>
            <a:r>
              <a:rPr lang="en-US" sz="2800" dirty="0"/>
              <a:t>The %EVAL function evaluates arithmetic and logical expressions using </a:t>
            </a:r>
            <a:r>
              <a:rPr lang="en-US" sz="2800" i="1" u="sng" dirty="0"/>
              <a:t>integer arithmetic</a:t>
            </a:r>
            <a:r>
              <a:rPr lang="en-US" sz="2800" dirty="0"/>
              <a:t>.</a:t>
            </a:r>
          </a:p>
          <a:p>
            <a:pPr marL="0" indent="0">
              <a:buFont typeface="Wingdings" pitchFamily="2" charset="2"/>
              <a:buNone/>
              <a:defRPr/>
            </a:pPr>
            <a:endParaRPr lang="en-US" sz="1100" b="1" dirty="0" smtClean="0"/>
          </a:p>
          <a:p>
            <a:pPr marL="0" indent="0">
              <a:buFont typeface="Wingdings" pitchFamily="2" charset="2"/>
              <a:buNone/>
              <a:defRPr/>
            </a:pPr>
            <a:r>
              <a:rPr lang="en-US" sz="2800" dirty="0" smtClean="0"/>
              <a:t>%</a:t>
            </a:r>
            <a:r>
              <a:rPr lang="en-US" sz="2800" dirty="0"/>
              <a:t>EVAL (</a:t>
            </a:r>
            <a:r>
              <a:rPr lang="en-US" sz="2800" i="1" dirty="0"/>
              <a:t>arithmetic or logical expression</a:t>
            </a:r>
            <a:r>
              <a:rPr lang="en-US" sz="2800" dirty="0"/>
              <a:t>)</a:t>
            </a:r>
            <a:endParaRPr lang="en-US" sz="2800" dirty="0">
              <a:latin typeface="Arial Unicode MS" pitchFamily="34" charset="-128"/>
            </a:endParaRPr>
          </a:p>
          <a:p>
            <a:pPr marL="0" indent="0">
              <a:buFont typeface="Wingdings" pitchFamily="2" charset="2"/>
              <a:buNone/>
              <a:defRPr/>
            </a:pPr>
            <a:endParaRPr lang="en-US" sz="1400" dirty="0" smtClean="0"/>
          </a:p>
          <a:p>
            <a:pPr>
              <a:defRPr/>
            </a:pPr>
            <a:r>
              <a:rPr lang="en-US" sz="2800" dirty="0" smtClean="0"/>
              <a:t>Caution: Error messages are generated in the log when the expression contains non-integer values. The function </a:t>
            </a:r>
            <a:r>
              <a:rPr lang="en-US" sz="2800" i="1" dirty="0" smtClean="0"/>
              <a:t>does not</a:t>
            </a:r>
            <a:r>
              <a:rPr lang="en-US" sz="2800" dirty="0" smtClean="0"/>
              <a:t> convert a value that contains a period to a number. </a:t>
            </a:r>
            <a:endParaRPr lang="en-US" sz="2800" dirty="0"/>
          </a:p>
          <a:p>
            <a:pPr marL="0" indent="0">
              <a:buFont typeface="Wingdings" pitchFamily="2" charset="2"/>
              <a:buNone/>
              <a:defRPr/>
            </a:pPr>
            <a:endParaRPr lang="en-US" sz="2800" b="1" dirty="0" smtClean="0"/>
          </a:p>
        </p:txBody>
      </p:sp>
    </p:spTree>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26055A94-5CD7-47C8-9E95-5872B7BD2721}" type="slidenum">
              <a:rPr lang="en-US">
                <a:solidFill>
                  <a:srgbClr val="FFFF00"/>
                </a:solidFill>
              </a:rPr>
              <a:pPr>
                <a:defRPr/>
              </a:pPr>
              <a:t>36</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Using Arithmetic and Logical Expressions the %SYSEVALF Function</a:t>
            </a:r>
            <a:endParaRPr lang="en-US" sz="3600" b="1" dirty="0">
              <a:solidFill>
                <a:srgbClr val="FFFFFF"/>
              </a:solidFill>
              <a:latin typeface="Arial Unicode MS" pitchFamily="34" charset="-128"/>
            </a:endParaRPr>
          </a:p>
          <a:p>
            <a:pPr marL="0" indent="0">
              <a:buFont typeface="Wingdings" pitchFamily="2" charset="2"/>
              <a:buNone/>
              <a:defRPr/>
            </a:pPr>
            <a:endParaRPr lang="en-US" sz="1200" dirty="0" smtClean="0">
              <a:latin typeface="Arial Unicode MS" pitchFamily="34" charset="-128"/>
            </a:endParaRPr>
          </a:p>
          <a:p>
            <a:pPr>
              <a:defRPr/>
            </a:pPr>
            <a:r>
              <a:rPr lang="en-US" sz="2800" dirty="0"/>
              <a:t>The %SYSEVALF function evaluates arithmetic and logical expressions using </a:t>
            </a:r>
            <a:r>
              <a:rPr lang="en-US" sz="2800" i="1" u="sng" dirty="0"/>
              <a:t>floating-point arithmetic</a:t>
            </a:r>
            <a:r>
              <a:rPr lang="en-US" sz="2800" dirty="0"/>
              <a:t>.</a:t>
            </a:r>
          </a:p>
          <a:p>
            <a:pPr marL="0" indent="0">
              <a:buFont typeface="Wingdings" pitchFamily="2" charset="2"/>
              <a:buNone/>
              <a:defRPr/>
            </a:pPr>
            <a:endParaRPr lang="en-US" sz="1800" dirty="0">
              <a:latin typeface="Arial Unicode MS" pitchFamily="34" charset="-128"/>
            </a:endParaRPr>
          </a:p>
          <a:p>
            <a:pPr marL="0" indent="0">
              <a:buNone/>
              <a:defRPr/>
            </a:pPr>
            <a:r>
              <a:rPr lang="en-US" sz="2800" dirty="0" smtClean="0"/>
              <a:t>%SYSEVALF (</a:t>
            </a:r>
            <a:r>
              <a:rPr lang="en-US" sz="2800" i="1" dirty="0"/>
              <a:t>expression, &lt;conversion-type</a:t>
            </a:r>
            <a:r>
              <a:rPr lang="en-US" sz="2800" i="1" dirty="0" smtClean="0"/>
              <a:t>&gt;);</a:t>
            </a:r>
          </a:p>
          <a:p>
            <a:pPr marL="0" indent="0">
              <a:buFont typeface="Wingdings" pitchFamily="2" charset="2"/>
              <a:buNone/>
              <a:defRPr/>
            </a:pPr>
            <a:endParaRPr lang="en-US" sz="1800" dirty="0"/>
          </a:p>
          <a:p>
            <a:pPr>
              <a:defRPr/>
            </a:pPr>
            <a:r>
              <a:rPr lang="en-US" sz="2800" dirty="0" smtClean="0"/>
              <a:t>The second parameter </a:t>
            </a:r>
            <a:r>
              <a:rPr lang="en-US" sz="2800" i="1" dirty="0" smtClean="0"/>
              <a:t>conversion-type</a:t>
            </a:r>
            <a:r>
              <a:rPr lang="en-US" sz="2800" dirty="0" smtClean="0"/>
              <a:t> is optional and can be BOOLEAN, CEIL, FLOOR, or INTEGER.</a:t>
            </a:r>
          </a:p>
          <a:p>
            <a:pPr>
              <a:defRPr/>
            </a:pPr>
            <a:r>
              <a:rPr lang="en-US" sz="2800" dirty="0" smtClean="0"/>
              <a:t>This is the only macro function that can evaluate expressions with floating point or missing values. </a:t>
            </a: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FF2D8F4-9BB9-4C1E-9498-CC3770E28334}" type="slidenum">
              <a:rPr lang="en-US">
                <a:solidFill>
                  <a:srgbClr val="FFFF00"/>
                </a:solidFill>
              </a:rPr>
              <a:pPr>
                <a:defRPr/>
              </a:pPr>
              <a:t>4</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What </a:t>
            </a:r>
            <a:r>
              <a:rPr lang="en-US" sz="3600" b="1" dirty="0">
                <a:solidFill>
                  <a:srgbClr val="FFFFFF"/>
                </a:solidFill>
                <a:latin typeface="Arial Unicode MS" pitchFamily="34" charset="-128"/>
              </a:rPr>
              <a:t>is the SAS Macro Facility?</a:t>
            </a:r>
          </a:p>
          <a:p>
            <a:pPr>
              <a:defRPr/>
            </a:pPr>
            <a:r>
              <a:rPr lang="en-US" sz="3600" dirty="0">
                <a:latin typeface="Arial Unicode MS" pitchFamily="34" charset="-128"/>
              </a:rPr>
              <a:t>It is a tool for text substitution that is meant to assist you in constructing your programs. The facility is part of base SAS. It has its own language that is different from that used in base SAS, but the two languages have similar conventions and syntax.</a:t>
            </a:r>
          </a:p>
          <a:p>
            <a:pPr>
              <a:defRPr/>
            </a:pPr>
            <a:endParaRPr lang="en-US" dirty="0" smtClean="0">
              <a:latin typeface="Arial Unicode MS" pitchFamily="34" charset="-128"/>
            </a:endParaRPr>
          </a:p>
          <a:p>
            <a:pPr marL="609600" indent="-609600">
              <a:buFontTx/>
              <a:buNone/>
              <a:defRPr/>
            </a:pPr>
            <a:endParaRPr lang="en-US" sz="7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FDEF4812-B5DC-46AB-AAE9-C07CC59CAAEF}" type="slidenum">
              <a:rPr lang="en-US">
                <a:solidFill>
                  <a:srgbClr val="FFFF00"/>
                </a:solidFill>
              </a:rPr>
              <a:pPr>
                <a:defRPr/>
              </a:pPr>
              <a:t>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What are the potential disadvantages of using the </a:t>
            </a:r>
            <a:r>
              <a:rPr lang="en-US" sz="3600" b="1" dirty="0" smtClean="0">
                <a:solidFill>
                  <a:srgbClr val="FFFFFF"/>
                </a:solidFill>
                <a:latin typeface="Arial Unicode MS" pitchFamily="34" charset="-128"/>
              </a:rPr>
              <a:t>SAS Macro Facility</a:t>
            </a:r>
            <a:r>
              <a:rPr lang="en-US" sz="3600" b="1" dirty="0">
                <a:solidFill>
                  <a:srgbClr val="FFFFFF"/>
                </a:solidFill>
                <a:latin typeface="Arial Unicode MS" pitchFamily="34" charset="-128"/>
              </a:rPr>
              <a:t>?</a:t>
            </a:r>
          </a:p>
          <a:p>
            <a:pPr>
              <a:defRPr/>
            </a:pPr>
            <a:r>
              <a:rPr lang="en-US" sz="3600" dirty="0">
                <a:latin typeface="Arial Unicode MS" pitchFamily="34" charset="-128"/>
              </a:rPr>
              <a:t>Used a certain way, macros can make your programs harder to read.</a:t>
            </a:r>
          </a:p>
          <a:p>
            <a:pPr>
              <a:defRPr/>
            </a:pPr>
            <a:r>
              <a:rPr lang="en-US" sz="3600" dirty="0">
                <a:latin typeface="Arial Unicode MS" pitchFamily="34" charset="-128"/>
              </a:rPr>
              <a:t>Sharing macro programs with users who do not use macros has its challenges.</a:t>
            </a:r>
          </a:p>
          <a:p>
            <a:pPr marL="0" indent="0">
              <a:buFont typeface="Wingdings" pitchFamily="2" charset="2"/>
              <a:buNone/>
              <a:defRPr/>
            </a:pPr>
            <a:endParaRPr lang="en-US" sz="3600" dirty="0">
              <a:effectLst/>
            </a:endParaRPr>
          </a:p>
          <a:p>
            <a:pPr>
              <a:defRPr/>
            </a:pPr>
            <a:endParaRPr lang="en-US" sz="3600" dirty="0">
              <a:latin typeface="Arial Unicode MS" pitchFamily="34" charset="-128"/>
            </a:endParaRPr>
          </a:p>
          <a:p>
            <a:pPr>
              <a:defRPr/>
            </a:pPr>
            <a:endParaRPr lang="en-US" dirty="0" smtClean="0">
              <a:latin typeface="Arial Unicode MS" pitchFamily="34" charset="-128"/>
            </a:endParaRPr>
          </a:p>
          <a:p>
            <a:pPr marL="609600" indent="-609600">
              <a:buFontTx/>
              <a:buNone/>
              <a:defRPr/>
            </a:pPr>
            <a:endParaRPr lang="en-US" sz="7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06D64731-CE36-441D-99F6-641A24C735AF}" type="slidenum">
              <a:rPr lang="en-US">
                <a:solidFill>
                  <a:srgbClr val="FFFF00"/>
                </a:solidFill>
              </a:rPr>
              <a:pPr>
                <a:defRPr/>
              </a:pPr>
              <a:t>6</a:t>
            </a:fld>
            <a:endParaRPr lang="en-US">
              <a:solidFill>
                <a:srgbClr val="FFFF00"/>
              </a:solidFill>
            </a:endParaRPr>
          </a:p>
        </p:txBody>
      </p:sp>
      <p:sp>
        <p:nvSpPr>
          <p:cNvPr id="26627" name="Rectangle 3"/>
          <p:cNvSpPr>
            <a:spLocks noGrp="1" noChangeArrowheads="1"/>
          </p:cNvSpPr>
          <p:nvPr>
            <p:ph type="body" idx="1"/>
          </p:nvPr>
        </p:nvSpPr>
        <p:spPr>
          <a:xfrm>
            <a:off x="381000" y="762000"/>
            <a:ext cx="84582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What </a:t>
            </a:r>
            <a:r>
              <a:rPr lang="en-US" sz="3600" b="1" dirty="0">
                <a:solidFill>
                  <a:srgbClr val="FFFFFF"/>
                </a:solidFill>
                <a:latin typeface="Arial Unicode MS" pitchFamily="34" charset="-128"/>
              </a:rPr>
              <a:t>are the </a:t>
            </a:r>
            <a:r>
              <a:rPr lang="en-US" sz="3600" b="1" dirty="0" smtClean="0">
                <a:solidFill>
                  <a:srgbClr val="FFFFFF"/>
                </a:solidFill>
                <a:latin typeface="Arial Unicode MS" pitchFamily="34" charset="-128"/>
              </a:rPr>
              <a:t>SAS Macro Facility’s </a:t>
            </a:r>
            <a:r>
              <a:rPr lang="en-US" sz="3600" b="1" dirty="0">
                <a:solidFill>
                  <a:srgbClr val="FFFFFF"/>
                </a:solidFill>
                <a:latin typeface="Arial Unicode MS" pitchFamily="34" charset="-128"/>
              </a:rPr>
              <a:t>two components?</a:t>
            </a:r>
          </a:p>
          <a:p>
            <a:pPr>
              <a:defRPr/>
            </a:pPr>
            <a:r>
              <a:rPr lang="en-US" sz="2800" dirty="0">
                <a:latin typeface="Arial Unicode MS" pitchFamily="34" charset="-128"/>
              </a:rPr>
              <a:t>The </a:t>
            </a:r>
            <a:r>
              <a:rPr lang="en-US" sz="2800" dirty="0">
                <a:solidFill>
                  <a:schemeClr val="tx1"/>
                </a:solidFill>
                <a:latin typeface="Arial Unicode MS" pitchFamily="34" charset="-128"/>
              </a:rPr>
              <a:t>macro processor </a:t>
            </a:r>
            <a:r>
              <a:rPr lang="en-US" sz="2800" dirty="0">
                <a:latin typeface="Arial Unicode MS" pitchFamily="34" charset="-128"/>
              </a:rPr>
              <a:t>compiles macros and integrates it with the SAS job. </a:t>
            </a:r>
          </a:p>
          <a:p>
            <a:pPr>
              <a:defRPr/>
            </a:pPr>
            <a:r>
              <a:rPr lang="en-US" sz="2800" dirty="0">
                <a:latin typeface="Arial Unicode MS" pitchFamily="34" charset="-128"/>
              </a:rPr>
              <a:t>The</a:t>
            </a:r>
            <a:r>
              <a:rPr lang="en-US" sz="2800" dirty="0">
                <a:solidFill>
                  <a:schemeClr val="tx1"/>
                </a:solidFill>
                <a:latin typeface="Arial Unicode MS" pitchFamily="34" charset="-128"/>
              </a:rPr>
              <a:t> macro language </a:t>
            </a:r>
            <a:r>
              <a:rPr lang="en-US" sz="2800" dirty="0">
                <a:latin typeface="Arial Unicode MS" pitchFamily="34" charset="-128"/>
              </a:rPr>
              <a:t>is the interface between the programmer and the processor.</a:t>
            </a:r>
          </a:p>
          <a:p>
            <a:pPr>
              <a:defRPr/>
            </a:pPr>
            <a:r>
              <a:rPr lang="en-US" sz="2800" dirty="0">
                <a:latin typeface="Arial Unicode MS" pitchFamily="34" charset="-128"/>
              </a:rPr>
              <a:t>The macro language statements instruct the macro processor how to substitute text for you or how the facility should create the statements for you. After writing a macro, the macro is executed by invoking it instead of manually modifying the statements in a non-macro program prior to execution. </a:t>
            </a:r>
          </a:p>
          <a:p>
            <a:pPr marL="0" indent="0">
              <a:buFont typeface="Wingdings" pitchFamily="2" charset="2"/>
              <a:buNone/>
              <a:defRPr/>
            </a:pPr>
            <a:endParaRPr lang="en-US" sz="3600" dirty="0">
              <a:latin typeface="Arial Unicode MS" pitchFamily="34" charset="-128"/>
            </a:endParaRPr>
          </a:p>
          <a:p>
            <a:pPr>
              <a:defRPr/>
            </a:pPr>
            <a:endParaRPr lang="en-US" dirty="0" smtClean="0">
              <a:latin typeface="Arial Unicode MS" pitchFamily="34" charset="-128"/>
            </a:endParaRPr>
          </a:p>
          <a:p>
            <a:pPr marL="609600" indent="-609600">
              <a:buFontTx/>
              <a:buNone/>
              <a:defRPr/>
            </a:pPr>
            <a:endParaRPr lang="en-US" sz="7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67BE296-25BE-43CB-85A3-1BC8B6CED335}" type="slidenum">
              <a:rPr lang="en-US">
                <a:solidFill>
                  <a:srgbClr val="FFFF00"/>
                </a:solidFill>
              </a:rPr>
              <a:pPr>
                <a:defRPr/>
              </a:pPr>
              <a:t>7</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How is the macro processor triggered in a SAS program?</a:t>
            </a:r>
          </a:p>
          <a:p>
            <a:pPr>
              <a:defRPr/>
            </a:pPr>
            <a:r>
              <a:rPr lang="en-US" sz="2800" dirty="0">
                <a:solidFill>
                  <a:schemeClr val="tx1"/>
                </a:solidFill>
                <a:latin typeface="Arial Unicode MS" pitchFamily="34" charset="-128"/>
              </a:rPr>
              <a:t>&amp;</a:t>
            </a:r>
            <a:r>
              <a:rPr lang="en-US" sz="2800" dirty="0" err="1">
                <a:solidFill>
                  <a:schemeClr val="tx1"/>
                </a:solidFill>
                <a:latin typeface="Arial Unicode MS" pitchFamily="34" charset="-128"/>
              </a:rPr>
              <a:t>varname</a:t>
            </a:r>
          </a:p>
          <a:p>
            <a:pPr marL="0" indent="0">
              <a:buFont typeface="Wingdings" pitchFamily="2" charset="2"/>
              <a:buNone/>
              <a:defRPr/>
            </a:pPr>
            <a:r>
              <a:rPr lang="en-US" sz="2800" dirty="0">
                <a:latin typeface="Arial Unicode MS" pitchFamily="34" charset="-128"/>
              </a:rPr>
              <a:t>This is a reference to the macro variable named </a:t>
            </a:r>
            <a:r>
              <a:rPr lang="en-US" sz="2800" i="1" dirty="0" err="1">
                <a:latin typeface="Arial Unicode MS" pitchFamily="34" charset="-128"/>
              </a:rPr>
              <a:t>varname</a:t>
            </a:r>
            <a:r>
              <a:rPr lang="en-US" sz="2800" dirty="0">
                <a:latin typeface="Arial Unicode MS" pitchFamily="34" charset="-128"/>
              </a:rPr>
              <a:t>.  The current value of the macro variable will replace all references of &amp;</a:t>
            </a:r>
            <a:r>
              <a:rPr lang="en-US" sz="2800" dirty="0" err="1">
                <a:latin typeface="Arial Unicode MS" pitchFamily="34" charset="-128"/>
              </a:rPr>
              <a:t>varname</a:t>
            </a:r>
            <a:r>
              <a:rPr lang="en-US" sz="2800" dirty="0">
                <a:latin typeface="Arial Unicode MS" pitchFamily="34" charset="-128"/>
              </a:rPr>
              <a:t> in the program.</a:t>
            </a:r>
          </a:p>
          <a:p>
            <a:pPr>
              <a:defRPr/>
            </a:pPr>
            <a:r>
              <a:rPr lang="en-US" sz="2800" dirty="0">
                <a:solidFill>
                  <a:schemeClr val="tx1"/>
                </a:solidFill>
                <a:latin typeface="Arial Unicode MS" pitchFamily="34" charset="-128"/>
              </a:rPr>
              <a:t>%</a:t>
            </a:r>
            <a:r>
              <a:rPr lang="en-US" sz="2800" dirty="0" err="1">
                <a:solidFill>
                  <a:schemeClr val="tx1"/>
                </a:solidFill>
                <a:latin typeface="Arial Unicode MS" pitchFamily="34" charset="-128"/>
              </a:rPr>
              <a:t>macroname</a:t>
            </a:r>
          </a:p>
          <a:p>
            <a:pPr marL="0" indent="0">
              <a:buFont typeface="Wingdings" pitchFamily="2" charset="2"/>
              <a:buNone/>
              <a:defRPr/>
            </a:pPr>
            <a:r>
              <a:rPr lang="en-US" sz="2800" dirty="0">
                <a:latin typeface="Arial Unicode MS" pitchFamily="34" charset="-128"/>
              </a:rPr>
              <a:t>This is a reference to the macro named </a:t>
            </a:r>
            <a:r>
              <a:rPr lang="en-US" sz="2800" i="1" dirty="0" err="1">
                <a:latin typeface="Arial Unicode MS" pitchFamily="34" charset="-128"/>
              </a:rPr>
              <a:t>macroname</a:t>
            </a:r>
            <a:r>
              <a:rPr lang="en-US" sz="2800" dirty="0">
                <a:latin typeface="Arial Unicode MS" pitchFamily="34" charset="-128"/>
              </a:rPr>
              <a:t>. This generates statements (with or without errors) that are contained in the macro. The contents of the macro are still subject to debugging by the user.</a:t>
            </a:r>
          </a:p>
          <a:p>
            <a:pPr marL="0" indent="0">
              <a:buFont typeface="Wingdings" pitchFamily="2" charset="2"/>
              <a:buNone/>
              <a:defRPr/>
            </a:pPr>
            <a:endParaRPr lang="en-US" sz="3600" dirty="0">
              <a:latin typeface="Arial Unicode MS" pitchFamily="34" charset="-128"/>
            </a:endParaRPr>
          </a:p>
          <a:p>
            <a:pPr>
              <a:defRPr/>
            </a:pPr>
            <a:endParaRPr lang="en-US" dirty="0" smtClean="0">
              <a:latin typeface="Arial Unicode MS" pitchFamily="34" charset="-128"/>
            </a:endParaRPr>
          </a:p>
          <a:p>
            <a:pPr marL="609600" indent="-609600">
              <a:buFontTx/>
              <a:buNone/>
              <a:defRPr/>
            </a:pPr>
            <a:endParaRPr lang="en-US" sz="7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68C2419-472B-4525-B8B1-26722F35ABA1}" type="slidenum">
              <a:rPr lang="en-US">
                <a:solidFill>
                  <a:srgbClr val="FFFF00"/>
                </a:solidFill>
              </a:rPr>
              <a:pPr>
                <a:defRPr/>
              </a:pPr>
              <a:t>8</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smtClean="0">
                <a:solidFill>
                  <a:srgbClr val="FFFFFF"/>
                </a:solidFill>
                <a:latin typeface="Arial Unicode MS" pitchFamily="34" charset="-128"/>
              </a:rPr>
              <a:t>How </a:t>
            </a:r>
            <a:r>
              <a:rPr lang="en-US" sz="3600" b="1" dirty="0">
                <a:solidFill>
                  <a:srgbClr val="FFFFFF"/>
                </a:solidFill>
                <a:latin typeface="Arial Unicode MS" pitchFamily="34" charset="-128"/>
              </a:rPr>
              <a:t>do I use SAS macros</a:t>
            </a:r>
            <a:r>
              <a:rPr lang="en-US" sz="3600" b="1" dirty="0" smtClean="0">
                <a:solidFill>
                  <a:srgbClr val="FFFFFF"/>
                </a:solidFill>
                <a:latin typeface="Arial Unicode MS" pitchFamily="34" charset="-128"/>
              </a:rPr>
              <a:t>?</a:t>
            </a:r>
          </a:p>
          <a:p>
            <a:pPr marL="0" indent="0">
              <a:buFont typeface="Wingdings" pitchFamily="2" charset="2"/>
              <a:buNone/>
              <a:defRPr/>
            </a:pPr>
            <a:endParaRPr lang="en-US" sz="3600" b="1" dirty="0">
              <a:solidFill>
                <a:srgbClr val="FFFFFF"/>
              </a:solidFill>
              <a:latin typeface="Arial Unicode MS" pitchFamily="34" charset="-128"/>
            </a:endParaRPr>
          </a:p>
          <a:p>
            <a:pPr>
              <a:defRPr/>
            </a:pPr>
            <a:r>
              <a:rPr lang="en-US" sz="4000" dirty="0">
                <a:latin typeface="Arial Unicode MS" pitchFamily="34" charset="-128"/>
              </a:rPr>
              <a:t>The first step is to create macro statements/code.</a:t>
            </a:r>
          </a:p>
          <a:p>
            <a:pPr>
              <a:defRPr/>
            </a:pPr>
            <a:r>
              <a:rPr lang="en-US" sz="4000" dirty="0">
                <a:latin typeface="Arial Unicode MS" pitchFamily="34" charset="-128"/>
              </a:rPr>
              <a:t>The second step is to invoke the macro statements/code.</a:t>
            </a:r>
          </a:p>
          <a:p>
            <a:pPr marL="0" indent="0">
              <a:buFont typeface="Wingdings" pitchFamily="2" charset="2"/>
              <a:buNone/>
              <a:defRPr/>
            </a:pPr>
            <a:endParaRPr lang="en-US" sz="3600" b="1" dirty="0">
              <a:solidFill>
                <a:srgbClr val="FFFFFF"/>
              </a:solidFill>
              <a:latin typeface="Arial Unicode MS" pitchFamily="34" charset="-128"/>
            </a:endParaRPr>
          </a:p>
          <a:p>
            <a:pPr marL="609600" indent="-609600">
              <a:buFontTx/>
              <a:buNone/>
              <a:defRPr/>
            </a:pPr>
            <a:endParaRPr lang="en-US" sz="7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1873BC24-5A79-4E9B-A1BC-4EC8421EC898}" type="slidenum">
              <a:rPr lang="en-US">
                <a:solidFill>
                  <a:srgbClr val="FFFF00"/>
                </a:solidFill>
              </a:rPr>
              <a:pPr>
                <a:defRPr/>
              </a:pPr>
              <a:t>9</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smtClean="0">
                <a:solidFill>
                  <a:srgbClr val="FFFFFF"/>
                </a:solidFill>
                <a:latin typeface="Arial Unicode MS" pitchFamily="34" charset="-128"/>
              </a:rPr>
              <a:t>Defining a Macro</a:t>
            </a:r>
          </a:p>
          <a:p>
            <a:pPr marL="0" indent="0">
              <a:buFont typeface="Wingdings" pitchFamily="2" charset="2"/>
              <a:buNone/>
              <a:defRPr/>
            </a:pPr>
            <a:endParaRPr lang="en-US" sz="3600" b="1" smtClean="0">
              <a:solidFill>
                <a:srgbClr val="FFFFFF"/>
              </a:solidFill>
              <a:latin typeface="Arial Unicode MS" pitchFamily="34" charset="-128"/>
            </a:endParaRPr>
          </a:p>
          <a:p>
            <a:pPr marL="0" indent="0">
              <a:defRPr/>
            </a:pPr>
            <a:r>
              <a:rPr lang="en-US" sz="4000" smtClean="0">
                <a:latin typeface="Arial Unicode MS" pitchFamily="34" charset="-128"/>
              </a:rPr>
              <a:t>The definition begins with %MACRO and ends with %MEND. </a:t>
            </a:r>
          </a:p>
          <a:p>
            <a:pPr marL="0" indent="0">
              <a:defRPr/>
            </a:pPr>
            <a:r>
              <a:rPr lang="en-US" sz="4000" smtClean="0">
                <a:latin typeface="Arial Unicode MS" pitchFamily="34" charset="-128"/>
              </a:rPr>
              <a:t>Example:</a:t>
            </a:r>
          </a:p>
          <a:p>
            <a:pPr marL="400050" lvl="1" indent="0">
              <a:buFontTx/>
              <a:buNone/>
              <a:defRPr/>
            </a:pPr>
            <a:endParaRPr lang="en-US" sz="200" smtClean="0">
              <a:latin typeface="Arial Unicode MS" pitchFamily="34" charset="-128"/>
            </a:endParaRPr>
          </a:p>
          <a:p>
            <a:pPr marL="400050" lvl="1" indent="0">
              <a:buFontTx/>
              <a:buNone/>
              <a:defRPr/>
            </a:pPr>
            <a:r>
              <a:rPr lang="en-US" sz="2400" smtClean="0"/>
              <a:t>%macro printsubset(gender,titletext);</a:t>
            </a:r>
          </a:p>
          <a:p>
            <a:pPr marL="400050" lvl="1" indent="0">
              <a:buFontTx/>
              <a:buNone/>
              <a:defRPr/>
            </a:pPr>
            <a:r>
              <a:rPr lang="en-US" sz="2400" smtClean="0"/>
              <a:t>proc print; where female="&amp;gender";</a:t>
            </a:r>
          </a:p>
          <a:p>
            <a:pPr marL="400050" lvl="1" indent="0">
              <a:buFontTx/>
              <a:buNone/>
              <a:defRPr/>
            </a:pPr>
            <a:r>
              <a:rPr lang="en-US" sz="2400" smtClean="0"/>
              <a:t>title "&amp;titletext";</a:t>
            </a:r>
          </a:p>
          <a:p>
            <a:pPr marL="400050" lvl="1" indent="0">
              <a:buFontTx/>
              <a:buNone/>
              <a:defRPr/>
            </a:pPr>
            <a:r>
              <a:rPr lang="en-US" sz="2400" smtClean="0"/>
              <a:t>run;</a:t>
            </a:r>
          </a:p>
          <a:p>
            <a:pPr marL="400050" lvl="1" indent="0">
              <a:buFontTx/>
              <a:buNone/>
              <a:defRPr/>
            </a:pPr>
            <a:r>
              <a:rPr lang="en-US" sz="2400" smtClean="0"/>
              <a:t>%mend printsubset;</a:t>
            </a:r>
          </a:p>
          <a:p>
            <a:pPr marL="0" indent="0">
              <a:buFontTx/>
              <a:buNone/>
              <a:defRPr/>
            </a:pPr>
            <a:endParaRPr lang="en-US" sz="70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1088</TotalTime>
  <Words>2220</Words>
  <Application>Microsoft Office PowerPoint</Application>
  <PresentationFormat>On-screen Show (4:3)</PresentationFormat>
  <Paragraphs>359</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 Unicode MS</vt:lpstr>
      <vt:lpstr>Arial</vt:lpstr>
      <vt:lpstr>Tahoma</vt:lpstr>
      <vt:lpstr>Wingdings</vt:lpstr>
      <vt:lpstr>Slit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dc:title>
  <dc:creator> </dc:creator>
  <cp:lastModifiedBy>Grego John</cp:lastModifiedBy>
  <cp:revision>117</cp:revision>
  <cp:lastPrinted>2012-02-27T17:35:46Z</cp:lastPrinted>
  <dcterms:created xsi:type="dcterms:W3CDTF">2012-02-29T16:45:00Z</dcterms:created>
  <dcterms:modified xsi:type="dcterms:W3CDTF">2014-03-17T13:51:46Z</dcterms:modified>
</cp:coreProperties>
</file>