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8" r:id="rId2"/>
    <p:sldId id="299" r:id="rId3"/>
    <p:sldId id="329" r:id="rId4"/>
    <p:sldId id="309" r:id="rId5"/>
    <p:sldId id="330" r:id="rId6"/>
    <p:sldId id="310" r:id="rId7"/>
    <p:sldId id="331" r:id="rId8"/>
    <p:sldId id="332" r:id="rId9"/>
    <p:sldId id="336" r:id="rId10"/>
    <p:sldId id="333" r:id="rId11"/>
    <p:sldId id="341" r:id="rId12"/>
    <p:sldId id="334" r:id="rId13"/>
    <p:sldId id="337" r:id="rId14"/>
    <p:sldId id="311" r:id="rId15"/>
    <p:sldId id="338" r:id="rId16"/>
    <p:sldId id="342" r:id="rId17"/>
    <p:sldId id="339" r:id="rId18"/>
    <p:sldId id="343" r:id="rId19"/>
    <p:sldId id="344" r:id="rId20"/>
    <p:sldId id="345" r:id="rId21"/>
    <p:sldId id="346" r:id="rId22"/>
    <p:sldId id="348" r:id="rId23"/>
    <p:sldId id="347" r:id="rId24"/>
    <p:sldId id="349" r:id="rId25"/>
    <p:sldId id="350" r:id="rId26"/>
    <p:sldId id="351" r:id="rId27"/>
    <p:sldId id="355" r:id="rId28"/>
    <p:sldId id="356" r:id="rId29"/>
    <p:sldId id="357" r:id="rId30"/>
    <p:sldId id="358" r:id="rId31"/>
    <p:sldId id="359" r:id="rId32"/>
    <p:sldId id="360"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6CB5A3D4-E6E1-4A91-8935-15E08992C33F}" type="datetimeFigureOut">
              <a:rPr lang="en-US"/>
              <a:pPr>
                <a:defRPr/>
              </a:pPr>
              <a:t>12/11/2020</a:t>
            </a:fld>
            <a:endParaRPr lang="en-US"/>
          </a:p>
        </p:txBody>
      </p:sp>
      <p:sp>
        <p:nvSpPr>
          <p:cNvPr id="46084" name="Rectangle 4"/>
          <p:cNvSpPr>
            <a:spLocks noGrp="1" noChangeArrowheads="1"/>
          </p:cNvSpPr>
          <p:nvPr>
            <p:ph type="ftr" sz="quarter" idx="2"/>
          </p:nvPr>
        </p:nvSpPr>
        <p:spPr bwMode="auto">
          <a:xfrm>
            <a:off x="0" y="8831263"/>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46085" name="Rectangle 5"/>
          <p:cNvSpPr>
            <a:spLocks noGrp="1" noChangeArrowheads="1"/>
          </p:cNvSpPr>
          <p:nvPr>
            <p:ph type="sldNum" sz="quarter" idx="3"/>
          </p:nvPr>
        </p:nvSpPr>
        <p:spPr bwMode="auto">
          <a:xfrm>
            <a:off x="3884613" y="8831263"/>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4A201322-FB94-46BE-A2EE-1224E9A57E32}" type="slidenum">
              <a:rPr lang="en-US"/>
              <a:pPr>
                <a:defRPr/>
              </a:pPr>
              <a:t>‹#›</a:t>
            </a:fld>
            <a:endParaRPr lang="en-US"/>
          </a:p>
        </p:txBody>
      </p:sp>
    </p:spTree>
    <p:extLst>
      <p:ext uri="{BB962C8B-B14F-4D97-AF65-F5344CB8AC3E}">
        <p14:creationId xmlns:p14="http://schemas.microsoft.com/office/powerpoint/2010/main" val="28192659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7E464CE-8212-43F1-A31A-A53B65226EC2}"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B248F51-879E-4B63-9DB8-FFFF83DDA773}"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7497CD0-7546-4BFE-9DA7-657F3257392C}"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73A27553-6F3F-4879-8FE0-F3E5677E495A}"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72170C6-2979-4F4C-9F3A-E879AEB473AF}"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6026639-D6CD-44BA-818B-617B5817D8BD}"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35CF109-1A46-480B-A4AF-9499161F36AD}"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1783B3E-20BA-436D-A16A-24996B244872}"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0218266A-6FA4-4006-8C84-2869935B4579}"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6D95D43-28C5-4969-B8AB-6322D4D7F9B1}"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BAC5ED6-472A-45E3-92D7-BBCBC2BDADB8}"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62EEE3E-9E86-40B5-8C75-48B9A9E067DE}"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CE21CB0-9AF4-4CA9-949B-54C52DCD8F1A}"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13507FC-048B-49AA-8818-E5A6C9762B50}"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5F07DA-88E2-4B66-9E17-E6D762A13E66}"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C5BD5ABE-179B-4F80-94DB-99E7A1A9D07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5400" b="1">
                <a:latin typeface="Arial Unicode MS" pitchFamily="34" charset="-128"/>
              </a:rPr>
              <a:t>Chapter 13: </a:t>
            </a:r>
            <a:r>
              <a:rPr lang="en-US" sz="5400" b="1" dirty="0">
                <a:latin typeface="Arial Unicode MS" pitchFamily="34" charset="-128"/>
              </a:rPr>
              <a:t>Formatting Data</a:t>
            </a:r>
            <a:endParaRPr lang="en-US" sz="6000" b="1" dirty="0">
              <a:latin typeface="Arial Unicode MS" pitchFamily="34" charset="-128"/>
            </a:endParaRPr>
          </a:p>
        </p:txBody>
      </p:sp>
      <p:sp>
        <p:nvSpPr>
          <p:cNvPr id="5" name="Slide Number Placeholder 4"/>
          <p:cNvSpPr>
            <a:spLocks noGrp="1"/>
          </p:cNvSpPr>
          <p:nvPr>
            <p:ph type="sldNum" sz="quarter" idx="12"/>
          </p:nvPr>
        </p:nvSpPr>
        <p:spPr/>
        <p:txBody>
          <a:bodyPr/>
          <a:lstStyle/>
          <a:p>
            <a:pPr>
              <a:defRPr/>
            </a:pPr>
            <a:fld id="{BFB5C78C-CB57-465D-8BD2-25D834959C6D}"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467600" cy="6096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434C271-9A90-430E-AC31-618197EC49ED}"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Message Characters in the Picture Statement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dirty="0">
                <a:latin typeface="Arial Unicode MS" pitchFamily="34" charset="-128"/>
              </a:rPr>
              <a:t>Message characters:</a:t>
            </a:r>
          </a:p>
          <a:p>
            <a:pPr lvl="1">
              <a:defRPr/>
            </a:pPr>
            <a:r>
              <a:rPr lang="en-US" dirty="0">
                <a:latin typeface="Arial Unicode MS" pitchFamily="34" charset="-128"/>
              </a:rPr>
              <a:t>are nonnumeric characters that print as specified in the picture. </a:t>
            </a:r>
          </a:p>
          <a:p>
            <a:pPr lvl="1">
              <a:defRPr/>
            </a:pPr>
            <a:r>
              <a:rPr lang="en-US" dirty="0">
                <a:latin typeface="Arial Unicode MS" pitchFamily="34" charset="-128"/>
              </a:rPr>
              <a:t>are inserted into the picture after the numeric digits are formatted.</a:t>
            </a:r>
          </a:p>
          <a:p>
            <a:pPr lvl="1">
              <a:defRPr/>
            </a:pPr>
            <a:r>
              <a:rPr lang="en-US" dirty="0">
                <a:latin typeface="Arial Unicode MS" pitchFamily="34" charset="-128"/>
              </a:rPr>
              <a:t>must come after digit selectors in picture definitions.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C90D615-C397-4FE9-A2A5-0B1AD496F59F}"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685800" y="169863"/>
            <a:ext cx="8153400" cy="5486400"/>
          </a:xfrm>
        </p:spPr>
        <p:txBody>
          <a:bodyPr/>
          <a:lstStyle/>
          <a:p>
            <a:pPr marL="609600" indent="-609600">
              <a:buFontTx/>
              <a:buNone/>
              <a:defRPr/>
            </a:pPr>
            <a:r>
              <a:rPr lang="en-US" sz="3600" b="1" dirty="0">
                <a:solidFill>
                  <a:srgbClr val="FFFFFF"/>
                </a:solidFill>
                <a:latin typeface="Arial Unicode MS" pitchFamily="34" charset="-128"/>
              </a:rPr>
              <a:t>Message Characters in the Picture Statement (continued)</a:t>
            </a:r>
            <a:endParaRPr lang="en-US" b="1" i="1" dirty="0">
              <a:solidFill>
                <a:srgbClr val="FFFFFF"/>
              </a:solidFill>
              <a:latin typeface="Arial Unicode MS" pitchFamily="34" charset="-128"/>
            </a:endParaRPr>
          </a:p>
          <a:p>
            <a:pPr>
              <a:defRPr/>
            </a:pPr>
            <a:endParaRPr lang="en-US" sz="100" dirty="0">
              <a:solidFill>
                <a:schemeClr val="hlink"/>
              </a:solidFill>
              <a:latin typeface="Arial Unicode MS" pitchFamily="34" charset="-128"/>
            </a:endParaRPr>
          </a:p>
          <a:p>
            <a:pPr>
              <a:defRPr/>
            </a:pPr>
            <a:r>
              <a:rPr lang="en-US" dirty="0">
                <a:latin typeface="Arial Unicode MS" pitchFamily="34" charset="-128"/>
              </a:rPr>
              <a:t>Example for Message Characters</a:t>
            </a:r>
          </a:p>
          <a:p>
            <a:pPr marL="457200" lvl="1" indent="0">
              <a:buFontTx/>
              <a:buNone/>
              <a:defRPr/>
            </a:pPr>
            <a:endParaRPr lang="en-US" dirty="0">
              <a:latin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538038158"/>
              </p:ext>
            </p:extLst>
          </p:nvPr>
        </p:nvGraphicFramePr>
        <p:xfrm>
          <a:off x="1219200" y="1958975"/>
          <a:ext cx="7086600" cy="256032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Picture Definition</a:t>
                      </a:r>
                    </a:p>
                  </a:txBody>
                  <a:tcPr/>
                </a:tc>
                <a:tc>
                  <a:txBody>
                    <a:bodyPr/>
                    <a:lstStyle/>
                    <a:p>
                      <a:r>
                        <a:rPr lang="en-US" dirty="0"/>
                        <a:t>Data Values</a:t>
                      </a:r>
                    </a:p>
                  </a:txBody>
                  <a:tcPr/>
                </a:tc>
                <a:tc>
                  <a:txBody>
                    <a:bodyPr/>
                    <a:lstStyle/>
                    <a:p>
                      <a:r>
                        <a:rPr lang="en-US" dirty="0"/>
                        <a:t>Formatted</a:t>
                      </a:r>
                    </a:p>
                    <a:p>
                      <a:r>
                        <a:rPr lang="en-US" dirty="0"/>
                        <a:t> Values</a:t>
                      </a:r>
                    </a:p>
                  </a:txBody>
                  <a:tcPr/>
                </a:tc>
                <a:extLst>
                  <a:ext uri="{0D108BD9-81ED-4DB2-BD59-A6C34878D82A}">
                    <a16:rowId xmlns:a16="http://schemas.microsoft.com/office/drawing/2014/main" val="10000"/>
                  </a:ext>
                </a:extLst>
              </a:tr>
              <a:tr h="370840">
                <a:tc>
                  <a:txBody>
                    <a:bodyPr/>
                    <a:lstStyle/>
                    <a:p>
                      <a:r>
                        <a:rPr lang="en-US" sz="1800" b="0" kern="1200" dirty="0">
                          <a:solidFill>
                            <a:schemeClr val="dk1"/>
                          </a:solidFill>
                          <a:latin typeface="+mn-lt"/>
                          <a:ea typeface="+mn-ea"/>
                          <a:cs typeface="+mn-cs"/>
                        </a:rPr>
                        <a:t>Picture </a:t>
                      </a:r>
                      <a:r>
                        <a:rPr lang="en-US" sz="1800" b="0" kern="1200" dirty="0" err="1">
                          <a:solidFill>
                            <a:schemeClr val="dk1"/>
                          </a:solidFill>
                          <a:latin typeface="+mn-lt"/>
                          <a:ea typeface="+mn-ea"/>
                          <a:cs typeface="+mn-cs"/>
                        </a:rPr>
                        <a:t>millA</a:t>
                      </a:r>
                      <a:r>
                        <a:rPr lang="en-US" sz="1800" b="0" kern="1200" dirty="0">
                          <a:solidFill>
                            <a:schemeClr val="dk1"/>
                          </a:solidFill>
                          <a:latin typeface="+mn-lt"/>
                          <a:ea typeface="+mn-ea"/>
                          <a:cs typeface="+mn-cs"/>
                        </a:rPr>
                        <a:t> low-high = '009.9M' (</a:t>
                      </a:r>
                      <a:r>
                        <a:rPr lang="en-US" sz="1800" b="0" kern="1200" dirty="0" err="1">
                          <a:solidFill>
                            <a:schemeClr val="dk1"/>
                          </a:solidFill>
                          <a:latin typeface="+mn-lt"/>
                          <a:ea typeface="+mn-ea"/>
                          <a:cs typeface="+mn-cs"/>
                        </a:rPr>
                        <a:t>mult</a:t>
                      </a:r>
                      <a:r>
                        <a:rPr lang="en-US" sz="1800" b="0" kern="1200" dirty="0">
                          <a:solidFill>
                            <a:schemeClr val="dk1"/>
                          </a:solidFill>
                          <a:latin typeface="+mn-lt"/>
                          <a:ea typeface="+mn-ea"/>
                          <a:cs typeface="+mn-cs"/>
                        </a:rPr>
                        <a:t>=.00001);</a:t>
                      </a:r>
                    </a:p>
                  </a:txBody>
                  <a:tcPr/>
                </a:tc>
                <a:tc>
                  <a:txBody>
                    <a:bodyPr/>
                    <a:lstStyle/>
                    <a:p>
                      <a:r>
                        <a:rPr lang="en-US" dirty="0"/>
                        <a:t>1450000</a:t>
                      </a:r>
                    </a:p>
                  </a:txBody>
                  <a:tcPr/>
                </a:tc>
                <a:tc>
                  <a:txBody>
                    <a:bodyPr/>
                    <a:lstStyle/>
                    <a:p>
                      <a:r>
                        <a:rPr lang="en-US" dirty="0"/>
                        <a:t>1.4M</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Picture </a:t>
                      </a:r>
                      <a:r>
                        <a:rPr lang="en-US" sz="1800" b="0" kern="1200" dirty="0" err="1">
                          <a:solidFill>
                            <a:schemeClr val="dk1"/>
                          </a:solidFill>
                          <a:latin typeface="+mn-lt"/>
                          <a:ea typeface="+mn-ea"/>
                          <a:cs typeface="+mn-cs"/>
                        </a:rPr>
                        <a:t>millB</a:t>
                      </a:r>
                      <a:r>
                        <a:rPr lang="en-US" sz="1800" b="0" kern="1200" dirty="0">
                          <a:solidFill>
                            <a:schemeClr val="dk1"/>
                          </a:solidFill>
                          <a:latin typeface="+mn-lt"/>
                          <a:ea typeface="+mn-ea"/>
                          <a:cs typeface="+mn-cs"/>
                        </a:rPr>
                        <a:t> low-high = '009.9M' (prefix='$' </a:t>
                      </a:r>
                      <a:r>
                        <a:rPr lang="en-US" sz="1800" b="0" kern="1200" dirty="0" err="1">
                          <a:solidFill>
                            <a:schemeClr val="dk1"/>
                          </a:solidFill>
                          <a:latin typeface="+mn-lt"/>
                          <a:ea typeface="+mn-ea"/>
                          <a:cs typeface="+mn-cs"/>
                        </a:rPr>
                        <a:t>mult</a:t>
                      </a:r>
                      <a:r>
                        <a:rPr lang="en-US" sz="1800" b="0" kern="1200" dirty="0">
                          <a:solidFill>
                            <a:schemeClr val="dk1"/>
                          </a:solidFill>
                          <a:latin typeface="+mn-lt"/>
                          <a:ea typeface="+mn-ea"/>
                          <a:cs typeface="+mn-cs"/>
                        </a:rPr>
                        <a:t>=.00001);</a:t>
                      </a:r>
                      <a:endParaRPr lang="en-US" dirty="0"/>
                    </a:p>
                  </a:txBody>
                  <a:tcPr/>
                </a:tc>
                <a:tc>
                  <a:txBody>
                    <a:bodyPr/>
                    <a:lstStyle/>
                    <a:p>
                      <a:r>
                        <a:rPr lang="en-US" dirty="0"/>
                        <a:t>1450000</a:t>
                      </a:r>
                    </a:p>
                  </a:txBody>
                  <a:tcPr/>
                </a:tc>
                <a:tc>
                  <a:txBody>
                    <a:bodyPr/>
                    <a:lstStyle/>
                    <a:p>
                      <a:r>
                        <a:rPr lang="en-US" dirty="0"/>
                        <a:t>$1.4M</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Picture </a:t>
                      </a:r>
                      <a:r>
                        <a:rPr lang="en-US" sz="1800" b="0" kern="1200" dirty="0" err="1">
                          <a:solidFill>
                            <a:schemeClr val="dk1"/>
                          </a:solidFill>
                          <a:latin typeface="+mn-lt"/>
                          <a:ea typeface="+mn-ea"/>
                          <a:cs typeface="+mn-cs"/>
                        </a:rPr>
                        <a:t>millC</a:t>
                      </a:r>
                      <a:r>
                        <a:rPr lang="en-US" sz="1800" b="0" kern="1200" dirty="0">
                          <a:solidFill>
                            <a:schemeClr val="dk1"/>
                          </a:solidFill>
                          <a:latin typeface="+mn-lt"/>
                          <a:ea typeface="+mn-ea"/>
                          <a:cs typeface="+mn-cs"/>
                        </a:rPr>
                        <a:t> (round) low-high </a:t>
                      </a:r>
                      <a:r>
                        <a:rPr lang="en-US" sz="1800" b="0" kern="1200">
                          <a:solidFill>
                            <a:schemeClr val="dk1"/>
                          </a:solidFill>
                          <a:latin typeface="+mn-lt"/>
                          <a:ea typeface="+mn-ea"/>
                          <a:cs typeface="+mn-cs"/>
                        </a:rPr>
                        <a:t>= '009.9M</a:t>
                      </a:r>
                      <a:r>
                        <a:rPr lang="en-US" sz="1800" b="0" kern="1200" dirty="0">
                          <a:solidFill>
                            <a:schemeClr val="dk1"/>
                          </a:solidFill>
                          <a:latin typeface="+mn-lt"/>
                          <a:ea typeface="+mn-ea"/>
                          <a:cs typeface="+mn-cs"/>
                        </a:rPr>
                        <a:t>' (prefix='$' </a:t>
                      </a:r>
                      <a:r>
                        <a:rPr lang="en-US" sz="1800" b="0" kern="1200" dirty="0" err="1">
                          <a:solidFill>
                            <a:schemeClr val="dk1"/>
                          </a:solidFill>
                          <a:latin typeface="+mn-lt"/>
                          <a:ea typeface="+mn-ea"/>
                          <a:cs typeface="+mn-cs"/>
                        </a:rPr>
                        <a:t>mult</a:t>
                      </a:r>
                      <a:r>
                        <a:rPr lang="en-US" sz="1800" b="0" kern="1200" dirty="0">
                          <a:solidFill>
                            <a:schemeClr val="dk1"/>
                          </a:solidFill>
                          <a:latin typeface="+mn-lt"/>
                          <a:ea typeface="+mn-ea"/>
                          <a:cs typeface="+mn-cs"/>
                        </a:rPr>
                        <a:t>=.00001);</a:t>
                      </a:r>
                      <a:endParaRPr lang="en-US" dirty="0"/>
                    </a:p>
                  </a:txBody>
                  <a:tcPr/>
                </a:tc>
                <a:tc>
                  <a:txBody>
                    <a:bodyPr/>
                    <a:lstStyle/>
                    <a:p>
                      <a:r>
                        <a:rPr lang="en-US" dirty="0"/>
                        <a:t>1450000</a:t>
                      </a:r>
                    </a:p>
                  </a:txBody>
                  <a:tcPr/>
                </a:tc>
                <a:tc>
                  <a:txBody>
                    <a:bodyPr/>
                    <a:lstStyle/>
                    <a:p>
                      <a:r>
                        <a:rPr lang="en-US" dirty="0"/>
                        <a:t>$1.5M</a:t>
                      </a:r>
                    </a:p>
                  </a:txBody>
                  <a:tcPr/>
                </a:tc>
                <a:extLst>
                  <a:ext uri="{0D108BD9-81ED-4DB2-BD59-A6C34878D82A}">
                    <a16:rowId xmlns:a16="http://schemas.microsoft.com/office/drawing/2014/main" val="10003"/>
                  </a:ext>
                </a:extLst>
              </a:tr>
            </a:tbl>
          </a:graphicData>
        </a:graphic>
      </p:graphicFrame>
      <p:sp>
        <p:nvSpPr>
          <p:cNvPr id="28697" name="Rectangle 2"/>
          <p:cNvSpPr>
            <a:spLocks noChangeArrowheads="1"/>
          </p:cNvSpPr>
          <p:nvPr/>
        </p:nvSpPr>
        <p:spPr bwMode="auto">
          <a:xfrm>
            <a:off x="0" y="4557713"/>
            <a:ext cx="8991600" cy="2308225"/>
          </a:xfrm>
          <a:prstGeom prst="rect">
            <a:avLst/>
          </a:prstGeom>
          <a:noFill/>
          <a:ln w="9525">
            <a:noFill/>
            <a:miter lim="800000"/>
            <a:headEnd/>
            <a:tailEnd/>
          </a:ln>
        </p:spPr>
        <p:txBody>
          <a:bodyPr>
            <a:spAutoFit/>
          </a:bodyPr>
          <a:lstStyle/>
          <a:p>
            <a:pPr marL="742950" lvl="1" indent="-285750">
              <a:buFont typeface="Arial" charset="0"/>
              <a:buChar char="•"/>
            </a:pPr>
            <a:r>
              <a:rPr lang="en-US" sz="1600">
                <a:solidFill>
                  <a:srgbClr val="FFFF00"/>
                </a:solidFill>
              </a:rPr>
              <a:t>M is the message character in the examples above.</a:t>
            </a:r>
          </a:p>
          <a:p>
            <a:pPr marL="742950" lvl="1" indent="-285750">
              <a:buFont typeface="Arial" charset="0"/>
              <a:buChar char="•"/>
            </a:pPr>
            <a:r>
              <a:rPr lang="en-US" sz="1600">
                <a:solidFill>
                  <a:srgbClr val="FFFF00"/>
                </a:solidFill>
              </a:rPr>
              <a:t>The multiplier (MULT) is a number that the value is to be multiplied by before formatting.</a:t>
            </a:r>
          </a:p>
          <a:p>
            <a:pPr marL="742950" lvl="1" indent="-285750">
              <a:buFont typeface="Arial" charset="0"/>
              <a:buChar char="•"/>
            </a:pPr>
            <a:r>
              <a:rPr lang="en-US" sz="1600">
                <a:solidFill>
                  <a:srgbClr val="FFFF00"/>
                </a:solidFill>
                <a:latin typeface="Arial Unicode MS" pitchFamily="34" charset="-128"/>
              </a:rPr>
              <a:t>The PREFIX option can be used to append text in front of digits.</a:t>
            </a:r>
          </a:p>
          <a:p>
            <a:pPr marL="742950" lvl="1" indent="-285750">
              <a:buFont typeface="Arial" charset="0"/>
              <a:buChar char="•"/>
            </a:pPr>
            <a:r>
              <a:rPr lang="en-US" sz="1600">
                <a:solidFill>
                  <a:srgbClr val="FFFF00"/>
                </a:solidFill>
              </a:rPr>
              <a:t>The ROUND option rounds the value to the nearest integer before formatting. Without the ROUND option, the format multiplies the value by the multiplier, truncates the decimal portion (if any), and prints the result according to the picture definition. With the ROUND option, the format multiplies the value by the multiplier, rounds that result to the nearest integer, and then formats the value according to the picture definition. A value of .5 rounds to the next highest integer.</a:t>
            </a:r>
            <a:endParaRPr lang="en-US" sz="1600">
              <a:solidFill>
                <a:srgbClr val="FFFF00"/>
              </a:solidFill>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C190907-A67B-4C84-BD33-83EF279BE183}"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Directives in the Picture Statement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dirty="0">
                <a:latin typeface="Arial Unicode MS" pitchFamily="34" charset="-128"/>
              </a:rPr>
              <a:t>Directives:</a:t>
            </a:r>
          </a:p>
          <a:p>
            <a:pPr lvl="1">
              <a:defRPr/>
            </a:pPr>
            <a:r>
              <a:rPr lang="en-US" dirty="0">
                <a:latin typeface="Arial Unicode MS" pitchFamily="34" charset="-128"/>
              </a:rPr>
              <a:t>are special characters that can be used in the picture to format date, time, or </a:t>
            </a:r>
            <a:r>
              <a:rPr lang="en-US" dirty="0" err="1">
                <a:latin typeface="Arial Unicode MS" pitchFamily="34" charset="-128"/>
              </a:rPr>
              <a:t>datetime</a:t>
            </a:r>
            <a:r>
              <a:rPr lang="en-US" dirty="0">
                <a:latin typeface="Arial Unicode MS" pitchFamily="34" charset="-128"/>
              </a:rPr>
              <a:t> values.</a:t>
            </a:r>
          </a:p>
          <a:p>
            <a:pPr lvl="1">
              <a:defRPr/>
            </a:pPr>
            <a:r>
              <a:rPr lang="en-US" i="1" dirty="0">
                <a:latin typeface="Arial Unicode MS" pitchFamily="34" charset="-128"/>
              </a:rPr>
              <a:t>must</a:t>
            </a:r>
            <a:r>
              <a:rPr lang="en-US" dirty="0">
                <a:latin typeface="Arial Unicode MS" pitchFamily="34" charset="-128"/>
              </a:rPr>
              <a:t> specify the DATATYPE= option in the PICTURE statement. The option specifies that the picture applies to a SAS date, SAS time, or SAS </a:t>
            </a:r>
            <a:r>
              <a:rPr lang="en-US" dirty="0" err="1">
                <a:latin typeface="Arial Unicode MS" pitchFamily="34" charset="-128"/>
              </a:rPr>
              <a:t>datetime</a:t>
            </a:r>
            <a:r>
              <a:rPr lang="en-US" dirty="0">
                <a:latin typeface="Arial Unicode MS" pitchFamily="34" charset="-128"/>
              </a:rPr>
              <a:t> value. The option value is either DATE, TIME, or DATETIME.</a:t>
            </a:r>
          </a:p>
          <a:p>
            <a:pPr marL="457200" lvl="1" indent="0">
              <a:buFontTx/>
              <a:buNone/>
              <a:defRPr/>
            </a:pPr>
            <a:endParaRPr lang="en-US"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6A4A7FC-61B3-44A8-BF13-0849E12AF31F}"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685800" y="80963"/>
            <a:ext cx="8153400" cy="5486400"/>
          </a:xfrm>
        </p:spPr>
        <p:txBody>
          <a:bodyPr/>
          <a:lstStyle/>
          <a:p>
            <a:pPr marL="609600" indent="-609600">
              <a:buFontTx/>
              <a:buNone/>
              <a:defRPr/>
            </a:pPr>
            <a:r>
              <a:rPr lang="en-US" sz="3600" b="1" dirty="0">
                <a:solidFill>
                  <a:srgbClr val="FFFFFF"/>
                </a:solidFill>
                <a:latin typeface="Arial Unicode MS" pitchFamily="34" charset="-128"/>
              </a:rPr>
              <a:t>Directives in the Picture Statement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dirty="0">
                <a:latin typeface="Arial Unicode MS" pitchFamily="34" charset="-128"/>
              </a:rPr>
              <a:t>Example for Directives</a:t>
            </a:r>
          </a:p>
          <a:p>
            <a:pPr marL="457200" lvl="1" indent="0">
              <a:buFontTx/>
              <a:buNone/>
              <a:defRPr/>
            </a:pPr>
            <a:endParaRPr lang="en-US" dirty="0">
              <a:latin typeface="Arial Unicode MS" pitchFamily="34" charset="-128"/>
            </a:endParaRPr>
          </a:p>
        </p:txBody>
      </p:sp>
      <p:sp>
        <p:nvSpPr>
          <p:cNvPr id="2" name="Rectangle 1"/>
          <p:cNvSpPr/>
          <p:nvPr/>
        </p:nvSpPr>
        <p:spPr>
          <a:xfrm>
            <a:off x="282575" y="2066925"/>
            <a:ext cx="5091113" cy="4211638"/>
          </a:xfrm>
          <a:prstGeom prst="rect">
            <a:avLst/>
          </a:prstGeom>
        </p:spPr>
        <p:txBody>
          <a:bodyPr>
            <a:spAutoFit/>
          </a:bodyPr>
          <a:lstStyle/>
          <a:p>
            <a:r>
              <a:rPr lang="en-US" dirty="0" err="1">
                <a:solidFill>
                  <a:srgbClr val="FFFF00"/>
                </a:solidFill>
              </a:rPr>
              <a:t>proc</a:t>
            </a:r>
            <a:r>
              <a:rPr lang="en-US" dirty="0">
                <a:solidFill>
                  <a:srgbClr val="FFFF00"/>
                </a:solidFill>
              </a:rPr>
              <a:t> format lib=form541;</a:t>
            </a:r>
          </a:p>
          <a:p>
            <a:r>
              <a:rPr lang="en-US" dirty="0">
                <a:solidFill>
                  <a:srgbClr val="FFFF00"/>
                </a:solidFill>
              </a:rPr>
              <a:t>  picture </a:t>
            </a:r>
            <a:r>
              <a:rPr lang="en-US" dirty="0" err="1">
                <a:solidFill>
                  <a:srgbClr val="FFFF00"/>
                </a:solidFill>
              </a:rPr>
              <a:t>dt</a:t>
            </a:r>
            <a:endParaRPr lang="en-US" dirty="0">
              <a:solidFill>
                <a:srgbClr val="FFFF00"/>
              </a:solidFill>
            </a:endParaRPr>
          </a:p>
          <a:p>
            <a:r>
              <a:rPr lang="en-US" dirty="0">
                <a:solidFill>
                  <a:srgbClr val="FFFF00"/>
                </a:solidFill>
              </a:rPr>
              <a:t>   low-high = 'TIME STAMP: %A %B %d, %Y.'</a:t>
            </a:r>
          </a:p>
          <a:p>
            <a:r>
              <a:rPr lang="en-US" dirty="0">
                <a:solidFill>
                  <a:srgbClr val="FFFF00"/>
                </a:solidFill>
              </a:rPr>
              <a:t>              (</a:t>
            </a:r>
            <a:r>
              <a:rPr lang="en-US" dirty="0" err="1">
                <a:solidFill>
                  <a:srgbClr val="FFFF00"/>
                </a:solidFill>
              </a:rPr>
              <a:t>datatype</a:t>
            </a:r>
            <a:r>
              <a:rPr lang="en-US" dirty="0">
                <a:solidFill>
                  <a:srgbClr val="FFFF00"/>
                </a:solidFill>
              </a:rPr>
              <a:t>=date)</a:t>
            </a:r>
          </a:p>
          <a:p>
            <a:r>
              <a:rPr lang="en-US" dirty="0">
                <a:solidFill>
                  <a:srgbClr val="FFFF00"/>
                </a:solidFill>
              </a:rPr>
              <a:t>  ;</a:t>
            </a:r>
          </a:p>
          <a:p>
            <a:r>
              <a:rPr lang="en-US" dirty="0">
                <a:solidFill>
                  <a:srgbClr val="FFFF00"/>
                </a:solidFill>
              </a:rPr>
              <a:t>  picture tm </a:t>
            </a:r>
          </a:p>
          <a:p>
            <a:r>
              <a:rPr lang="en-US" dirty="0">
                <a:solidFill>
                  <a:srgbClr val="FFFF00"/>
                </a:solidFill>
              </a:rPr>
              <a:t>    low-high = '%I:%M.%</a:t>
            </a:r>
            <a:r>
              <a:rPr lang="en-US" dirty="0" err="1">
                <a:solidFill>
                  <a:srgbClr val="FFFF00"/>
                </a:solidFill>
              </a:rPr>
              <a:t>S%p</a:t>
            </a:r>
            <a:r>
              <a:rPr lang="en-US" dirty="0">
                <a:solidFill>
                  <a:srgbClr val="FFFF00"/>
                </a:solidFill>
              </a:rPr>
              <a:t>'</a:t>
            </a:r>
          </a:p>
          <a:p>
            <a:r>
              <a:rPr lang="en-US" dirty="0">
                <a:solidFill>
                  <a:srgbClr val="FFFF00"/>
                </a:solidFill>
              </a:rPr>
              <a:t>               (</a:t>
            </a:r>
            <a:r>
              <a:rPr lang="en-US" dirty="0" err="1">
                <a:solidFill>
                  <a:srgbClr val="FFFF00"/>
                </a:solidFill>
              </a:rPr>
              <a:t>datatype</a:t>
            </a:r>
            <a:r>
              <a:rPr lang="en-US" dirty="0">
                <a:solidFill>
                  <a:srgbClr val="FFFF00"/>
                </a:solidFill>
              </a:rPr>
              <a:t>=time);</a:t>
            </a:r>
          </a:p>
          <a:p>
            <a:endParaRPr lang="en-US" dirty="0">
              <a:solidFill>
                <a:srgbClr val="FFFF00"/>
              </a:solidFill>
            </a:endParaRPr>
          </a:p>
          <a:p>
            <a:r>
              <a:rPr lang="en-US" dirty="0">
                <a:solidFill>
                  <a:srgbClr val="FFFF00"/>
                </a:solidFill>
              </a:rPr>
              <a:t>data _null_;</a:t>
            </a:r>
          </a:p>
          <a:p>
            <a:r>
              <a:rPr lang="en-US" dirty="0">
                <a:solidFill>
                  <a:srgbClr val="FFFF00"/>
                </a:solidFill>
              </a:rPr>
              <a:t>  file print;</a:t>
            </a:r>
          </a:p>
          <a:p>
            <a:r>
              <a:rPr lang="en-US" dirty="0">
                <a:solidFill>
                  <a:srgbClr val="FFFF00"/>
                </a:solidFill>
              </a:rPr>
              <a:t>  now = today();</a:t>
            </a:r>
          </a:p>
          <a:p>
            <a:r>
              <a:rPr lang="en-US" dirty="0">
                <a:solidFill>
                  <a:srgbClr val="FFFF00"/>
                </a:solidFill>
              </a:rPr>
              <a:t>  tm = time();</a:t>
            </a:r>
          </a:p>
          <a:p>
            <a:r>
              <a:rPr lang="en-US">
                <a:solidFill>
                  <a:srgbClr val="FFFF00"/>
                </a:solidFill>
              </a:rPr>
              <a:t>  put  </a:t>
            </a:r>
            <a:r>
              <a:rPr lang="en-US">
                <a:solidFill>
                  <a:srgbClr val="37FF37"/>
                </a:solidFill>
              </a:rPr>
              <a:t>now </a:t>
            </a:r>
            <a:r>
              <a:rPr lang="en-US">
                <a:solidFill>
                  <a:srgbClr val="FF0000"/>
                </a:solidFill>
              </a:rPr>
              <a:t>dt40.</a:t>
            </a:r>
            <a:r>
              <a:rPr lang="en-US">
                <a:solidFill>
                  <a:srgbClr val="FFFF00"/>
                </a:solidFill>
              </a:rPr>
              <a:t>  </a:t>
            </a:r>
            <a:r>
              <a:rPr lang="en-US" dirty="0">
                <a:solidFill>
                  <a:srgbClr val="FFFF00"/>
                </a:solidFill>
              </a:rPr>
              <a:t>tm </a:t>
            </a:r>
            <a:r>
              <a:rPr lang="en-US" dirty="0" err="1">
                <a:solidFill>
                  <a:srgbClr val="FFFF00"/>
                </a:solidFill>
              </a:rPr>
              <a:t>tm</a:t>
            </a:r>
            <a:r>
              <a:rPr lang="en-US" dirty="0">
                <a:solidFill>
                  <a:srgbClr val="FFFF00"/>
                </a:solidFill>
              </a:rPr>
              <a:t>.;</a:t>
            </a:r>
          </a:p>
          <a:p>
            <a:r>
              <a:rPr lang="en-US" dirty="0">
                <a:solidFill>
                  <a:srgbClr val="FFFF00"/>
                </a:solidFill>
              </a:rPr>
              <a:t>run;</a:t>
            </a:r>
          </a:p>
        </p:txBody>
      </p:sp>
      <p:sp>
        <p:nvSpPr>
          <p:cNvPr id="30724" name="TextBox 2"/>
          <p:cNvSpPr txBox="1">
            <a:spLocks noChangeArrowheads="1"/>
          </p:cNvSpPr>
          <p:nvPr/>
        </p:nvSpPr>
        <p:spPr bwMode="auto">
          <a:xfrm>
            <a:off x="354013" y="6275388"/>
            <a:ext cx="7391400" cy="369887"/>
          </a:xfrm>
          <a:prstGeom prst="rect">
            <a:avLst/>
          </a:prstGeom>
          <a:noFill/>
          <a:ln w="9525">
            <a:noFill/>
            <a:miter lim="800000"/>
            <a:headEnd/>
            <a:tailEnd/>
          </a:ln>
        </p:spPr>
        <p:txBody>
          <a:bodyPr>
            <a:spAutoFit/>
          </a:bodyPr>
          <a:lstStyle/>
          <a:p>
            <a:r>
              <a:rPr lang="en-US"/>
              <a:t>TIME STAMP: Wednesday January 18, 2012. 11:7.55PM</a:t>
            </a:r>
          </a:p>
        </p:txBody>
      </p:sp>
      <p:cxnSp>
        <p:nvCxnSpPr>
          <p:cNvPr id="30725" name="Straight Arrow Connector 5"/>
          <p:cNvCxnSpPr>
            <a:cxnSpLocks noChangeShapeType="1"/>
          </p:cNvCxnSpPr>
          <p:nvPr/>
        </p:nvCxnSpPr>
        <p:spPr bwMode="auto">
          <a:xfrm>
            <a:off x="2828925" y="5791200"/>
            <a:ext cx="600075" cy="484188"/>
          </a:xfrm>
          <a:prstGeom prst="straightConnector1">
            <a:avLst/>
          </a:prstGeom>
          <a:noFill/>
          <a:ln w="9525" algn="ctr">
            <a:solidFill>
              <a:schemeClr val="tx1"/>
            </a:solidFill>
            <a:round/>
            <a:headEnd/>
            <a:tailEnd type="arrow" w="med" len="med"/>
          </a:ln>
        </p:spPr>
      </p:cxnSp>
      <p:sp>
        <p:nvSpPr>
          <p:cNvPr id="7" name="TextBox 6"/>
          <p:cNvSpPr txBox="1"/>
          <p:nvPr/>
        </p:nvSpPr>
        <p:spPr>
          <a:xfrm>
            <a:off x="5373688" y="1905000"/>
            <a:ext cx="3389312" cy="4003675"/>
          </a:xfrm>
          <a:prstGeom prst="rect">
            <a:avLst/>
          </a:prstGeom>
          <a:noFill/>
        </p:spPr>
        <p:txBody>
          <a:bodyPr>
            <a:spAutoFit/>
          </a:bodyPr>
          <a:lstStyle/>
          <a:p>
            <a:r>
              <a:rPr lang="en-US" sz="1600"/>
              <a:t>%A = full weekday name</a:t>
            </a:r>
          </a:p>
          <a:p>
            <a:r>
              <a:rPr lang="en-US" sz="1600"/>
              <a:t>%B = full month name</a:t>
            </a:r>
          </a:p>
          <a:p>
            <a:r>
              <a:rPr lang="en-US" sz="1600"/>
              <a:t>%d = day of the month with no leading zero</a:t>
            </a:r>
          </a:p>
          <a:p>
            <a:r>
              <a:rPr lang="en-US" sz="1600"/>
              <a:t>%Y = year with century</a:t>
            </a:r>
          </a:p>
          <a:p>
            <a:endParaRPr lang="en-US" sz="1600"/>
          </a:p>
          <a:p>
            <a:r>
              <a:rPr lang="en-US" sz="1600"/>
              <a:t>%I = 12-hr clock time with no leading zero</a:t>
            </a:r>
          </a:p>
          <a:p>
            <a:r>
              <a:rPr lang="en-US" sz="1600"/>
              <a:t>%M = minute as a decimal number 0-59 with no leading zero</a:t>
            </a:r>
          </a:p>
          <a:p>
            <a:r>
              <a:rPr lang="en-US" sz="1600"/>
              <a:t>%S = second as a number 0-59 with no leading zero</a:t>
            </a:r>
          </a:p>
          <a:p>
            <a:r>
              <a:rPr lang="en-US" sz="1600"/>
              <a:t>%p = AM or PM</a:t>
            </a:r>
          </a:p>
          <a:p>
            <a:endParaRPr lang="en-US" sz="1600"/>
          </a:p>
          <a:p>
            <a:r>
              <a:rPr lang="en-US" sz="1600">
                <a:solidFill>
                  <a:srgbClr val="FF0000"/>
                </a:solidFill>
              </a:rPr>
              <a:t>dt40.</a:t>
            </a:r>
            <a:r>
              <a:rPr lang="en-US" sz="1600"/>
              <a:t> displays the value of variable </a:t>
            </a:r>
            <a:r>
              <a:rPr lang="en-US" sz="1600" i="1">
                <a:solidFill>
                  <a:srgbClr val="37FF37"/>
                </a:solidFill>
              </a:rPr>
              <a:t>now</a:t>
            </a:r>
            <a:r>
              <a:rPr lang="en-US" sz="1600"/>
              <a:t> up to 40 characters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E3B47C83-DFA8-43E4-8234-2F5161241975}"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Managing Custom Formats: Using FMTLIB with PROC FORMAT to Document Formats</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sz="2800" dirty="0">
                <a:latin typeface="Arial Unicode MS" pitchFamily="34" charset="-128"/>
              </a:rPr>
              <a:t>Adding the keyword FMTLIB to the PROC FORMAT statement displays a list of all the formats in the specified catalog, along with descriptions of values. </a:t>
            </a:r>
          </a:p>
          <a:p>
            <a:pPr>
              <a:defRPr/>
            </a:pPr>
            <a:r>
              <a:rPr lang="en-US" sz="2800" dirty="0">
                <a:latin typeface="Arial Unicode MS" pitchFamily="34" charset="-128"/>
              </a:rPr>
              <a:t>The SELECT and EXCLUDE statements allow you to process specific formats instead of processing an entire catalog.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CF0C409-3C73-4AFF-8261-B53DEEB4A365}"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a:solidFill>
                  <a:srgbClr val="FFFFFF"/>
                </a:solidFill>
                <a:latin typeface="Arial Unicode MS" pitchFamily="34" charset="-128"/>
              </a:rPr>
              <a:t>Managing Custom Formats: Using FMTLIB with PROC FORMAT to Document Formats (continued)</a:t>
            </a:r>
            <a:endParaRPr lang="en-US" b="1" i="1">
              <a:solidFill>
                <a:srgbClr val="FFFFFF"/>
              </a:solidFill>
              <a:latin typeface="Arial Unicode MS" pitchFamily="34" charset="-128"/>
            </a:endParaRPr>
          </a:p>
          <a:p>
            <a:pPr marL="609600" indent="-609600"/>
            <a:endParaRPr lang="en-US" sz="600">
              <a:solidFill>
                <a:schemeClr val="hlink"/>
              </a:solidFill>
              <a:latin typeface="Arial Unicode MS" pitchFamily="34" charset="-128"/>
            </a:endParaRPr>
          </a:p>
          <a:p>
            <a:pPr marL="609600" indent="-609600"/>
            <a:r>
              <a:rPr lang="en-US" sz="2800">
                <a:latin typeface="Arial Unicode MS" pitchFamily="34" charset="-128"/>
              </a:rPr>
              <a:t>Example:</a:t>
            </a:r>
          </a:p>
          <a:p>
            <a:pPr marL="609600" indent="-609600">
              <a:buFont typeface="Wingdings" pitchFamily="2" charset="2"/>
              <a:buNone/>
            </a:pPr>
            <a:r>
              <a:rPr lang="en-US" sz="2800">
                <a:latin typeface="Arial Unicode MS" pitchFamily="34" charset="-128"/>
              </a:rPr>
              <a:t>libname form541 </a:t>
            </a:r>
            <a:r>
              <a:rPr lang="en-US" sz="2800"/>
              <a:t>'</a:t>
            </a:r>
            <a:r>
              <a:rPr lang="en-US" sz="2800">
                <a:latin typeface="Arial Unicode MS" pitchFamily="34" charset="-128"/>
              </a:rPr>
              <a:t>f:\STAT 541\sas formats</a:t>
            </a:r>
            <a:r>
              <a:rPr lang="en-US" sz="2800"/>
              <a:t>'</a:t>
            </a:r>
            <a:r>
              <a:rPr lang="en-US" sz="2800">
                <a:latin typeface="Arial Unicode MS" pitchFamily="34" charset="-128"/>
              </a:rPr>
              <a:t>;</a:t>
            </a:r>
          </a:p>
          <a:p>
            <a:pPr marL="609600" indent="-609600">
              <a:buFont typeface="Wingdings" pitchFamily="2" charset="2"/>
              <a:buNone/>
            </a:pPr>
            <a:r>
              <a:rPr lang="en-US" sz="2800">
                <a:latin typeface="Arial Unicode MS" pitchFamily="34" charset="-128"/>
              </a:rPr>
              <a:t>proc format lib=form541 fmtlib;</a:t>
            </a:r>
          </a:p>
          <a:p>
            <a:pPr marL="609600" indent="-609600">
              <a:buFont typeface="Wingdings" pitchFamily="2" charset="2"/>
              <a:buNone/>
            </a:pPr>
            <a:r>
              <a:rPr lang="en-US" sz="2800">
                <a:latin typeface="Arial Unicode MS" pitchFamily="34" charset="-128"/>
              </a:rPr>
              <a:t> select dt tm;</a:t>
            </a:r>
          </a:p>
          <a:p>
            <a:pPr marL="609600" indent="-609600">
              <a:buFont typeface="Wingdings" pitchFamily="2" charset="2"/>
              <a:buNone/>
            </a:pPr>
            <a:r>
              <a:rPr lang="en-US" sz="2800">
                <a:latin typeface="Arial Unicode MS" pitchFamily="34" charset="-128"/>
              </a:rPr>
              <a:t> *exclude dt;</a:t>
            </a:r>
          </a:p>
          <a:p>
            <a:pPr marL="609600" indent="-609600">
              <a:buFont typeface="Wingdings" pitchFamily="2" charset="2"/>
              <a:buNone/>
            </a:pPr>
            <a:endParaRPr lang="en-US" sz="280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244C14A-77EF-4480-9DC3-6B216954203F}"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Managing Custom Formats: Using FMTLIB with PROC FORMAT to Document Formats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marL="0" indent="0">
              <a:buFont typeface="Wingdings" pitchFamily="2" charset="2"/>
              <a:buNone/>
              <a:defRPr/>
            </a:pPr>
            <a:r>
              <a:rPr lang="en-US" sz="2800" dirty="0">
                <a:latin typeface="Arial Unicode MS" pitchFamily="34" charset="-128"/>
              </a:rPr>
              <a:t>Example of format listings from a specified catalog</a:t>
            </a:r>
          </a:p>
        </p:txBody>
      </p:sp>
      <p:pic>
        <p:nvPicPr>
          <p:cNvPr id="33795" name="Picture 3"/>
          <p:cNvPicPr>
            <a:picLocks noChangeAspect="1" noChangeArrowheads="1"/>
          </p:cNvPicPr>
          <p:nvPr/>
        </p:nvPicPr>
        <p:blipFill>
          <a:blip r:embed="rId2"/>
          <a:srcRect/>
          <a:stretch>
            <a:fillRect/>
          </a:stretch>
        </p:blipFill>
        <p:spPr bwMode="auto">
          <a:xfrm>
            <a:off x="1219200" y="3352800"/>
            <a:ext cx="7010400" cy="2819400"/>
          </a:xfrm>
          <a:prstGeom prst="rect">
            <a:avLst/>
          </a:prstGeom>
          <a:noFill/>
          <a:ln w="9525">
            <a:noFill/>
            <a:miter lim="800000"/>
            <a:headEnd/>
            <a:tailEnd/>
          </a:ln>
        </p:spPr>
      </p:pic>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B28415D-3744-47EF-8413-828545D9AC9E}"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Managing Custom Formats: Using PROC CATALOG to Manage Formats</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sz="2800" dirty="0">
                <a:latin typeface="Arial Unicode MS" pitchFamily="34" charset="-128"/>
              </a:rPr>
              <a:t>Formats are saved as catalog entries. Therefore, PROC CATALOG can be used to manage the formats.</a:t>
            </a:r>
          </a:p>
          <a:p>
            <a:pPr>
              <a:defRPr/>
            </a:pPr>
            <a:r>
              <a:rPr lang="en-US" sz="2800" dirty="0">
                <a:latin typeface="Arial Unicode MS" pitchFamily="34" charset="-128"/>
              </a:rPr>
              <a:t>PROC CATALOG can:</a:t>
            </a:r>
          </a:p>
          <a:p>
            <a:pPr marL="914400" lvl="1" indent="-514350">
              <a:buFont typeface="+mj-lt"/>
              <a:buAutoNum type="arabicPeriod"/>
              <a:defRPr/>
            </a:pPr>
            <a:r>
              <a:rPr lang="en-US" sz="2400" dirty="0">
                <a:latin typeface="Arial Unicode MS" pitchFamily="34" charset="-128"/>
              </a:rPr>
              <a:t>Create a listing of catalog contents</a:t>
            </a:r>
          </a:p>
          <a:p>
            <a:pPr marL="914400" lvl="1" indent="-514350">
              <a:buFont typeface="+mj-lt"/>
              <a:buAutoNum type="arabicPeriod"/>
              <a:defRPr/>
            </a:pPr>
            <a:r>
              <a:rPr lang="en-US" sz="2400" dirty="0">
                <a:latin typeface="Arial Unicode MS" pitchFamily="34" charset="-128"/>
              </a:rPr>
              <a:t>Copy a catalog or selected entries within a catalog</a:t>
            </a:r>
          </a:p>
          <a:p>
            <a:pPr marL="914400" lvl="1" indent="-514350">
              <a:buFont typeface="+mj-lt"/>
              <a:buAutoNum type="arabicPeriod"/>
              <a:defRPr/>
            </a:pPr>
            <a:r>
              <a:rPr lang="en-US" sz="2400" dirty="0">
                <a:latin typeface="Arial Unicode MS" pitchFamily="34" charset="-128"/>
              </a:rPr>
              <a:t>Delete or rename entries within a catalog</a:t>
            </a:r>
          </a:p>
          <a:p>
            <a:pPr>
              <a:defRPr/>
            </a:pPr>
            <a:endParaRPr lang="en-US" sz="2800" dirty="0">
              <a:latin typeface="Arial Unicode MS" pitchFamily="34" charset="-128"/>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5CCB01E-B801-4E06-B743-A4932CD04A47}"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a:solidFill>
                  <a:srgbClr val="FFFFFF"/>
                </a:solidFill>
                <a:latin typeface="Arial Unicode MS" pitchFamily="34" charset="-128"/>
              </a:rPr>
              <a:t>Managing Custom Formats: Using PROC CATALOG to Manage Formats (continued)</a:t>
            </a:r>
            <a:endParaRPr lang="en-US" b="1" i="1">
              <a:solidFill>
                <a:srgbClr val="FFFFFF"/>
              </a:solidFill>
              <a:latin typeface="Arial Unicode MS" pitchFamily="34" charset="-128"/>
            </a:endParaRPr>
          </a:p>
          <a:p>
            <a:pPr marL="609600" indent="-609600"/>
            <a:endParaRPr lang="en-US" sz="600">
              <a:solidFill>
                <a:schemeClr val="hlink"/>
              </a:solidFill>
              <a:latin typeface="Arial Unicode MS" pitchFamily="34" charset="-128"/>
            </a:endParaRPr>
          </a:p>
          <a:p>
            <a:pPr marL="609600" indent="-609600"/>
            <a:r>
              <a:rPr lang="en-US" sz="2800">
                <a:latin typeface="Arial Unicode MS" pitchFamily="34" charset="-128"/>
              </a:rPr>
              <a:t>Example:</a:t>
            </a:r>
          </a:p>
          <a:p>
            <a:pPr marL="609600" indent="-609600">
              <a:buFont typeface="Wingdings" pitchFamily="2" charset="2"/>
              <a:buNone/>
            </a:pPr>
            <a:r>
              <a:rPr lang="en-US" sz="2400">
                <a:latin typeface="Arial Unicode MS" pitchFamily="34" charset="-128"/>
              </a:rPr>
              <a:t>proc catalog catalog=form541.formats;</a:t>
            </a:r>
          </a:p>
          <a:p>
            <a:pPr marL="609600" indent="-609600">
              <a:buFont typeface="Wingdings" pitchFamily="2" charset="2"/>
              <a:buNone/>
            </a:pPr>
            <a:r>
              <a:rPr lang="en-US" sz="2400">
                <a:latin typeface="Arial Unicode MS" pitchFamily="34" charset="-128"/>
              </a:rPr>
              <a:t>  copy out=work.formats;</a:t>
            </a:r>
          </a:p>
          <a:p>
            <a:pPr marL="609600" indent="-609600">
              <a:buFont typeface="Wingdings" pitchFamily="2" charset="2"/>
              <a:buNone/>
            </a:pPr>
            <a:r>
              <a:rPr lang="en-US" sz="2400">
                <a:latin typeface="Arial Unicode MS" pitchFamily="34" charset="-128"/>
              </a:rPr>
              <a:t>  select </a:t>
            </a:r>
            <a:r>
              <a:rPr lang="en-US" sz="2400">
                <a:solidFill>
                  <a:srgbClr val="37FF37"/>
                </a:solidFill>
                <a:latin typeface="Arial Unicode MS" pitchFamily="34" charset="-128"/>
              </a:rPr>
              <a:t>dt.format</a:t>
            </a:r>
            <a:r>
              <a:rPr lang="en-US" sz="2400">
                <a:latin typeface="Arial Unicode MS" pitchFamily="34" charset="-128"/>
              </a:rPr>
              <a:t>;</a:t>
            </a:r>
          </a:p>
          <a:p>
            <a:pPr marL="609600" indent="-609600">
              <a:buFont typeface="Wingdings" pitchFamily="2" charset="2"/>
              <a:buNone/>
            </a:pPr>
            <a:r>
              <a:rPr lang="en-US" sz="2400">
                <a:latin typeface="Arial Unicode MS" pitchFamily="34" charset="-128"/>
              </a:rPr>
              <a:t>run;</a:t>
            </a:r>
          </a:p>
          <a:p>
            <a:pPr marL="609600" indent="-609600">
              <a:buFont typeface="Wingdings" pitchFamily="2" charset="2"/>
              <a:buNone/>
            </a:pPr>
            <a:r>
              <a:rPr lang="en-US" sz="2400">
                <a:latin typeface="Arial Unicode MS" pitchFamily="34" charset="-128"/>
              </a:rPr>
              <a:t>proc catalog cat=work.formats;</a:t>
            </a:r>
          </a:p>
          <a:p>
            <a:pPr marL="609600" indent="-609600">
              <a:buFont typeface="Wingdings" pitchFamily="2" charset="2"/>
              <a:buNone/>
            </a:pPr>
            <a:r>
              <a:rPr lang="en-US" sz="2400">
                <a:latin typeface="Arial Unicode MS" pitchFamily="34" charset="-128"/>
              </a:rPr>
              <a:t>  contents;</a:t>
            </a:r>
          </a:p>
          <a:p>
            <a:pPr marL="609600" indent="-609600">
              <a:buFont typeface="Wingdings" pitchFamily="2" charset="2"/>
              <a:buNone/>
            </a:pPr>
            <a:r>
              <a:rPr lang="en-US" sz="2400">
                <a:latin typeface="Arial Unicode MS" pitchFamily="34" charset="-128"/>
              </a:rPr>
              <a:t>run;</a:t>
            </a:r>
          </a:p>
        </p:txBody>
      </p:sp>
      <p:sp>
        <p:nvSpPr>
          <p:cNvPr id="35843" name="TextBox 1"/>
          <p:cNvSpPr txBox="1">
            <a:spLocks noChangeArrowheads="1"/>
          </p:cNvSpPr>
          <p:nvPr/>
        </p:nvSpPr>
        <p:spPr bwMode="auto">
          <a:xfrm>
            <a:off x="-2362200" y="1143000"/>
            <a:ext cx="261937" cy="369888"/>
          </a:xfrm>
          <a:prstGeom prst="rect">
            <a:avLst/>
          </a:prstGeom>
          <a:noFill/>
          <a:ln w="9525">
            <a:noFill/>
            <a:miter lim="800000"/>
            <a:headEnd/>
            <a:tailEnd/>
          </a:ln>
        </p:spPr>
        <p:txBody>
          <a:bodyPr wrap="none">
            <a:spAutoFit/>
          </a:bodyPr>
          <a:lstStyle/>
          <a:p>
            <a:r>
              <a:rPr lang="en-US"/>
              <a:t>`</a:t>
            </a:r>
          </a:p>
        </p:txBody>
      </p:sp>
      <p:sp>
        <p:nvSpPr>
          <p:cNvPr id="3" name="TextBox 2"/>
          <p:cNvSpPr txBox="1"/>
          <p:nvPr/>
        </p:nvSpPr>
        <p:spPr>
          <a:xfrm>
            <a:off x="5791200" y="2286000"/>
            <a:ext cx="2819400" cy="4247317"/>
          </a:xfrm>
          <a:prstGeom prst="rect">
            <a:avLst/>
          </a:prstGeom>
          <a:noFill/>
        </p:spPr>
        <p:txBody>
          <a:bodyPr>
            <a:spAutoFit/>
          </a:bodyPr>
          <a:lstStyle/>
          <a:p>
            <a:pPr marL="285750" indent="-285750">
              <a:buFont typeface="Arial" pitchFamily="34" charset="0"/>
              <a:buChar char="•"/>
              <a:defRPr/>
            </a:pPr>
            <a:r>
              <a:rPr lang="en-US" dirty="0"/>
              <a:t>Use the full catalog entry name of </a:t>
            </a:r>
            <a:r>
              <a:rPr lang="en-US" dirty="0">
                <a:solidFill>
                  <a:schemeClr val="accent2">
                    <a:lumMod val="60000"/>
                    <a:lumOff val="40000"/>
                  </a:schemeClr>
                </a:solidFill>
              </a:rPr>
              <a:t>DT.FORMAT</a:t>
            </a:r>
            <a:r>
              <a:rPr lang="en-US" dirty="0"/>
              <a:t> for DT in the SELECT statement. </a:t>
            </a:r>
          </a:p>
          <a:p>
            <a:pPr marL="285750" indent="-285750">
              <a:buFont typeface="Arial" pitchFamily="34" charset="0"/>
              <a:buChar char="•"/>
              <a:defRPr/>
            </a:pPr>
            <a:r>
              <a:rPr lang="en-US" dirty="0"/>
              <a:t>The </a:t>
            </a:r>
            <a:r>
              <a:rPr lang="en-US"/>
              <a:t>format DT is </a:t>
            </a:r>
            <a:r>
              <a:rPr lang="en-US" dirty="0"/>
              <a:t>copied from the form541.formats catalog to the </a:t>
            </a:r>
            <a:r>
              <a:rPr lang="en-US" dirty="0" err="1"/>
              <a:t>work.formats</a:t>
            </a:r>
            <a:r>
              <a:rPr lang="en-US" dirty="0"/>
              <a:t> catalog.</a:t>
            </a:r>
          </a:p>
          <a:p>
            <a:pPr marL="285750" indent="-285750">
              <a:buFont typeface="Arial" pitchFamily="34" charset="0"/>
              <a:buChar char="•"/>
              <a:defRPr/>
            </a:pPr>
            <a:r>
              <a:rPr lang="en-US" dirty="0"/>
              <a:t>The CONTENTS statement displays the contents of the </a:t>
            </a:r>
            <a:r>
              <a:rPr lang="en-US" dirty="0" err="1"/>
              <a:t>work.formats</a:t>
            </a:r>
            <a:r>
              <a:rPr lang="en-US" dirty="0"/>
              <a:t> catalog.</a:t>
            </a:r>
          </a:p>
          <a:p>
            <a:pPr>
              <a:defRPr/>
            </a:pPr>
            <a:endParaRPr lang="en-US" dirty="0"/>
          </a:p>
        </p:txBody>
      </p:sp>
      <p:cxnSp>
        <p:nvCxnSpPr>
          <p:cNvPr id="35845" name="Straight Arrow Connector 5"/>
          <p:cNvCxnSpPr>
            <a:cxnSpLocks noChangeShapeType="1"/>
          </p:cNvCxnSpPr>
          <p:nvPr/>
        </p:nvCxnSpPr>
        <p:spPr bwMode="auto">
          <a:xfrm>
            <a:off x="4343400" y="3810000"/>
            <a:ext cx="1447800" cy="228600"/>
          </a:xfrm>
          <a:prstGeom prst="straightConnector1">
            <a:avLst/>
          </a:prstGeom>
          <a:noFill/>
          <a:ln w="9525" algn="ctr">
            <a:solidFill>
              <a:schemeClr val="tx1"/>
            </a:solidFill>
            <a:round/>
            <a:headEnd/>
            <a:tailEnd type="arrow" w="med" len="med"/>
          </a:ln>
        </p:spPr>
      </p:cxnSp>
      <p:cxnSp>
        <p:nvCxnSpPr>
          <p:cNvPr id="35846" name="Straight Arrow Connector 7"/>
          <p:cNvCxnSpPr>
            <a:cxnSpLocks noChangeShapeType="1"/>
          </p:cNvCxnSpPr>
          <p:nvPr/>
        </p:nvCxnSpPr>
        <p:spPr bwMode="auto">
          <a:xfrm>
            <a:off x="5067300" y="5181600"/>
            <a:ext cx="952500" cy="304800"/>
          </a:xfrm>
          <a:prstGeom prst="straightConnector1">
            <a:avLst/>
          </a:prstGeom>
          <a:noFill/>
          <a:ln w="9525" algn="ctr">
            <a:solidFill>
              <a:schemeClr val="tx1"/>
            </a:solidFill>
            <a:round/>
            <a:headEnd/>
            <a:tailEnd type="arrow" w="med" len="med"/>
          </a:ln>
        </p:spPr>
      </p:cxn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62E328D-3392-49BE-A9D4-96F34C110162}"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a:solidFill>
                  <a:srgbClr val="FFFFFF"/>
                </a:solidFill>
                <a:latin typeface="Arial Unicode MS" pitchFamily="34" charset="-128"/>
              </a:rPr>
              <a:t>Using Custom Formats</a:t>
            </a:r>
          </a:p>
          <a:p>
            <a:pPr marL="609600" indent="-609600">
              <a:buFontTx/>
              <a:buNone/>
            </a:pPr>
            <a:endParaRPr lang="en-US" sz="4000">
              <a:solidFill>
                <a:schemeClr val="hlink"/>
              </a:solidFill>
              <a:latin typeface="Arial Unicode MS" pitchFamily="34" charset="-128"/>
            </a:endParaRPr>
          </a:p>
          <a:p>
            <a:pPr marL="609600" indent="-609600"/>
            <a:r>
              <a:rPr lang="en-US">
                <a:latin typeface="Arial Unicode MS" pitchFamily="34" charset="-128"/>
              </a:rPr>
              <a:t>SAS statements in a DATA Step can permanently assign a format to a variable.</a:t>
            </a:r>
          </a:p>
          <a:p>
            <a:pPr marL="609600" indent="-609600"/>
            <a:r>
              <a:rPr lang="en-US">
                <a:latin typeface="Arial Unicode MS" pitchFamily="34" charset="-128"/>
              </a:rPr>
              <a:t>A format can be temporarily specified for a variable in a PROC step. </a:t>
            </a:r>
          </a:p>
          <a:p>
            <a:pPr marL="609600" indent="-609600"/>
            <a:r>
              <a:rPr lang="en-US">
                <a:latin typeface="Arial Unicode MS" pitchFamily="34" charset="-128"/>
              </a:rPr>
              <a:t>PROC DATASETS can be used to assign, change, or remove the format associated with a variable in a  SAS data set.</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AFB6F27-C962-44CE-A1FF-0A97CE9E61F2}"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a:t>
            </a:r>
            <a:endParaRPr lang="en-US" b="1" i="1" dirty="0">
              <a:solidFill>
                <a:srgbClr val="FFFFFF"/>
              </a:solidFill>
              <a:latin typeface="Arial Unicode MS" pitchFamily="34" charset="-128"/>
            </a:endParaRPr>
          </a:p>
          <a:p>
            <a:pPr>
              <a:defRPr/>
            </a:pPr>
            <a:endParaRPr lang="en-US" sz="100" dirty="0">
              <a:solidFill>
                <a:schemeClr val="hlink"/>
              </a:solidFill>
              <a:latin typeface="Arial Unicode MS" pitchFamily="34" charset="-128"/>
            </a:endParaRPr>
          </a:p>
          <a:p>
            <a:pPr marL="0" indent="0">
              <a:buFont typeface="Wingdings" pitchFamily="2" charset="2"/>
              <a:buNone/>
              <a:defRPr/>
            </a:pPr>
            <a:r>
              <a:rPr lang="en-US" sz="2800" dirty="0"/>
              <a:t>VALUE </a:t>
            </a:r>
            <a:r>
              <a:rPr lang="en-US" sz="2800" i="1" dirty="0"/>
              <a:t>format-name  </a:t>
            </a:r>
            <a:r>
              <a:rPr lang="en-US" sz="2800" dirty="0"/>
              <a:t>(MULTILABEL);</a:t>
            </a:r>
          </a:p>
          <a:p>
            <a:pPr>
              <a:defRPr/>
            </a:pPr>
            <a:r>
              <a:rPr lang="en-US" sz="2800" dirty="0"/>
              <a:t>allows the assignment of multiple labels or external values to internal values. </a:t>
            </a:r>
          </a:p>
          <a:p>
            <a:pPr>
              <a:defRPr/>
            </a:pPr>
            <a:r>
              <a:rPr lang="en-US" sz="2800" dirty="0"/>
              <a:t>Example of VALUE statement assigning multiple labels to a single internal value:</a:t>
            </a:r>
          </a:p>
          <a:p>
            <a:pPr marL="400050" lvl="1" indent="0">
              <a:buFontTx/>
              <a:buNone/>
              <a:defRPr/>
            </a:pPr>
            <a:r>
              <a:rPr lang="en-US" sz="2400" dirty="0">
                <a:solidFill>
                  <a:schemeClr val="accent2">
                    <a:lumMod val="60000"/>
                    <a:lumOff val="40000"/>
                  </a:schemeClr>
                </a:solidFill>
              </a:rPr>
              <a:t>   value one (</a:t>
            </a:r>
            <a:r>
              <a:rPr lang="en-US" sz="2400" dirty="0" err="1">
                <a:solidFill>
                  <a:schemeClr val="accent2">
                    <a:lumMod val="60000"/>
                    <a:lumOff val="40000"/>
                  </a:schemeClr>
                </a:solidFill>
              </a:rPr>
              <a:t>multilabel</a:t>
            </a:r>
            <a:r>
              <a:rPr lang="en-US" sz="2400" dirty="0">
                <a:solidFill>
                  <a:schemeClr val="accent2">
                    <a:lumMod val="60000"/>
                    <a:lumOff val="40000"/>
                  </a:schemeClr>
                </a:solidFill>
              </a:rPr>
              <a:t>)</a:t>
            </a:r>
          </a:p>
          <a:p>
            <a:pPr marL="400050" lvl="1" indent="0">
              <a:buFontTx/>
              <a:buNone/>
              <a:defRPr/>
            </a:pPr>
            <a:r>
              <a:rPr lang="en-US" sz="2400" dirty="0">
                <a:solidFill>
                  <a:schemeClr val="accent2">
                    <a:lumMod val="60000"/>
                    <a:lumOff val="40000"/>
                  </a:schemeClr>
                </a:solidFill>
              </a:rPr>
              <a:t>     1=’ONE in English’</a:t>
            </a:r>
          </a:p>
          <a:p>
            <a:pPr marL="400050" lvl="1" indent="0">
              <a:buFontTx/>
              <a:buNone/>
              <a:defRPr/>
            </a:pPr>
            <a:r>
              <a:rPr lang="en-US" sz="2400" dirty="0">
                <a:solidFill>
                  <a:schemeClr val="accent2">
                    <a:lumMod val="60000"/>
                    <a:lumOff val="40000"/>
                  </a:schemeClr>
                </a:solidFill>
              </a:rPr>
              <a:t>     1=’UNO in Spanish’;</a:t>
            </a:r>
          </a:p>
          <a:p>
            <a:pPr marL="0" indent="0">
              <a:buFont typeface="Wingdings" pitchFamily="2" charset="2"/>
              <a:buNone/>
              <a:defRPr/>
            </a:pPr>
            <a:r>
              <a:rPr lang="en-US" sz="2800" dirty="0"/>
              <a:t>	(Multiple labels can also be assigned to a </a:t>
            </a:r>
            <a:br>
              <a:rPr lang="en-US" sz="2800" dirty="0"/>
            </a:br>
            <a:r>
              <a:rPr lang="en-US" sz="2800" dirty="0"/>
              <a:t>	single range of internal values.)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8" end="8"/>
                                            </p:txEl>
                                          </p:spTgt>
                                        </p:tgtEl>
                                        <p:attrNameLst>
                                          <p:attrName>style.visibility</p:attrName>
                                        </p:attrNameLst>
                                      </p:cBhvr>
                                      <p:to>
                                        <p:strVal val="visible"/>
                                      </p:to>
                                    </p:set>
                                    <p:anim calcmode="lin" valueType="num">
                                      <p:cBhvr additive="base">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57DF219-0739-44C5-A44D-946FBA08DA3B}"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Using Custom Formats (continued)</a:t>
            </a:r>
          </a:p>
          <a:p>
            <a:pPr marL="609600" indent="-609600">
              <a:buFontTx/>
              <a:buNone/>
              <a:defRPr/>
            </a:pPr>
            <a:endParaRPr lang="en-US" sz="4000" dirty="0">
              <a:solidFill>
                <a:schemeClr val="hlink"/>
              </a:solidFill>
              <a:latin typeface="Arial Unicode MS" pitchFamily="34" charset="-128"/>
            </a:endParaRPr>
          </a:p>
          <a:p>
            <a:pPr>
              <a:defRPr/>
            </a:pPr>
            <a:r>
              <a:rPr lang="en-US" dirty="0">
                <a:latin typeface="Arial Unicode MS" pitchFamily="34" charset="-128"/>
              </a:rPr>
              <a:t>Example:</a:t>
            </a:r>
          </a:p>
          <a:p>
            <a:pPr marL="0" indent="0">
              <a:buFont typeface="Wingdings" pitchFamily="2" charset="2"/>
              <a:buNone/>
              <a:defRPr/>
            </a:pPr>
            <a:r>
              <a:rPr lang="en-US" dirty="0" err="1">
                <a:latin typeface="Arial Unicode MS" pitchFamily="34" charset="-128"/>
              </a:rPr>
              <a:t>proc</a:t>
            </a:r>
            <a:r>
              <a:rPr lang="en-US" dirty="0">
                <a:latin typeface="Arial Unicode MS" pitchFamily="34" charset="-128"/>
              </a:rPr>
              <a:t> datasets lib=</a:t>
            </a:r>
            <a:r>
              <a:rPr lang="en-US" dirty="0" err="1">
                <a:latin typeface="Arial Unicode MS" pitchFamily="34" charset="-128"/>
              </a:rPr>
              <a:t>Mylib</a:t>
            </a:r>
            <a:r>
              <a:rPr lang="en-US" dirty="0">
                <a:latin typeface="Arial Unicode MS" pitchFamily="34" charset="-128"/>
              </a:rPr>
              <a:t>;</a:t>
            </a:r>
          </a:p>
          <a:p>
            <a:pPr marL="0" indent="0">
              <a:buFont typeface="Wingdings" pitchFamily="2" charset="2"/>
              <a:buNone/>
              <a:defRPr/>
            </a:pPr>
            <a:r>
              <a:rPr lang="en-US" dirty="0">
                <a:latin typeface="Arial Unicode MS" pitchFamily="34" charset="-128"/>
              </a:rPr>
              <a:t>   modify flights;</a:t>
            </a:r>
          </a:p>
          <a:p>
            <a:pPr marL="0" indent="0">
              <a:buFont typeface="Wingdings" pitchFamily="2" charset="2"/>
              <a:buNone/>
              <a:defRPr/>
            </a:pPr>
            <a:r>
              <a:rPr lang="en-US" dirty="0">
                <a:latin typeface="Arial Unicode MS" pitchFamily="34" charset="-128"/>
              </a:rPr>
              <a:t>   format </a:t>
            </a:r>
            <a:r>
              <a:rPr lang="en-US" dirty="0" err="1">
                <a:latin typeface="Arial Unicode MS" pitchFamily="34" charset="-128"/>
              </a:rPr>
              <a:t>dest</a:t>
            </a:r>
            <a:r>
              <a:rPr lang="en-US" dirty="0">
                <a:latin typeface="Arial Unicode MS" pitchFamily="34" charset="-128"/>
              </a:rPr>
              <a:t> $</a:t>
            </a:r>
            <a:r>
              <a:rPr lang="en-US" dirty="0" err="1">
                <a:latin typeface="Arial Unicode MS" pitchFamily="34" charset="-128"/>
              </a:rPr>
              <a:t>dest</a:t>
            </a:r>
            <a:r>
              <a:rPr lang="en-US" dirty="0">
                <a:latin typeface="Arial Unicode MS" pitchFamily="34" charset="-128"/>
              </a:rPr>
              <a:t>.;</a:t>
            </a:r>
          </a:p>
          <a:p>
            <a:pPr marL="0" indent="0">
              <a:buFont typeface="Wingdings" pitchFamily="2" charset="2"/>
              <a:buNone/>
              <a:defRPr/>
            </a:pPr>
            <a:r>
              <a:rPr lang="en-US" dirty="0">
                <a:latin typeface="Arial Unicode MS" pitchFamily="34" charset="-128"/>
              </a:rPr>
              <a:t>   format baggage;</a:t>
            </a:r>
          </a:p>
          <a:p>
            <a:pPr marL="0" indent="0">
              <a:buFont typeface="Wingdings" pitchFamily="2" charset="2"/>
              <a:buNone/>
              <a:defRPr/>
            </a:pPr>
            <a:r>
              <a:rPr lang="en-US" dirty="0">
                <a:latin typeface="Arial Unicode MS" pitchFamily="34" charset="-128"/>
              </a:rPr>
              <a:t>quit;</a:t>
            </a:r>
          </a:p>
        </p:txBody>
      </p:sp>
      <p:sp>
        <p:nvSpPr>
          <p:cNvPr id="37891" name="TextBox 2"/>
          <p:cNvSpPr txBox="1">
            <a:spLocks noChangeArrowheads="1"/>
          </p:cNvSpPr>
          <p:nvPr/>
        </p:nvSpPr>
        <p:spPr bwMode="auto">
          <a:xfrm>
            <a:off x="5705475" y="1819275"/>
            <a:ext cx="3124200" cy="4248150"/>
          </a:xfrm>
          <a:prstGeom prst="rect">
            <a:avLst/>
          </a:prstGeom>
          <a:noFill/>
          <a:ln w="9525">
            <a:noFill/>
            <a:miter lim="800000"/>
            <a:headEnd/>
            <a:tailEnd/>
          </a:ln>
        </p:spPr>
        <p:txBody>
          <a:bodyPr>
            <a:spAutoFit/>
          </a:bodyPr>
          <a:lstStyle/>
          <a:p>
            <a:pPr marL="285750" indent="-285750">
              <a:buFont typeface="Arial" charset="0"/>
              <a:buChar char="•"/>
            </a:pPr>
            <a:r>
              <a:rPr lang="en-US"/>
              <a:t>Mylib is the name of the SAS library that contains the data that needs to be modified.</a:t>
            </a:r>
          </a:p>
          <a:p>
            <a:pPr marL="285750" indent="-285750">
              <a:buFont typeface="Arial" charset="0"/>
              <a:buChar char="•"/>
            </a:pPr>
            <a:r>
              <a:rPr lang="en-US"/>
              <a:t>Flights is the name of the SAS data set to be modified.</a:t>
            </a:r>
          </a:p>
          <a:p>
            <a:pPr marL="285750" indent="-285750">
              <a:buFont typeface="Arial" charset="0"/>
              <a:buChar char="•"/>
            </a:pPr>
            <a:r>
              <a:rPr lang="en-US"/>
              <a:t>The format $dest is associated with variable dest.</a:t>
            </a:r>
          </a:p>
          <a:p>
            <a:pPr marL="285750" indent="-285750">
              <a:buFont typeface="Arial" charset="0"/>
              <a:buChar char="•"/>
            </a:pPr>
            <a:r>
              <a:rPr lang="en-US"/>
              <a:t>Since no format is associated with variable baggage, the format associated with the variable is removed.</a:t>
            </a:r>
          </a:p>
        </p:txBody>
      </p:sp>
      <p:cxnSp>
        <p:nvCxnSpPr>
          <p:cNvPr id="37892" name="Straight Arrow Connector 5"/>
          <p:cNvCxnSpPr>
            <a:cxnSpLocks noChangeShapeType="1"/>
          </p:cNvCxnSpPr>
          <p:nvPr/>
        </p:nvCxnSpPr>
        <p:spPr bwMode="auto">
          <a:xfrm flipV="1">
            <a:off x="5105400" y="2438400"/>
            <a:ext cx="600075" cy="457200"/>
          </a:xfrm>
          <a:prstGeom prst="straightConnector1">
            <a:avLst/>
          </a:prstGeom>
          <a:noFill/>
          <a:ln w="9525" algn="ctr">
            <a:solidFill>
              <a:schemeClr val="tx1"/>
            </a:solidFill>
            <a:round/>
            <a:headEnd/>
            <a:tailEnd type="arrow" w="med" len="med"/>
          </a:ln>
        </p:spPr>
      </p:cxnSp>
      <p:cxnSp>
        <p:nvCxnSpPr>
          <p:cNvPr id="37893" name="Straight Arrow Connector 7"/>
          <p:cNvCxnSpPr>
            <a:cxnSpLocks noChangeShapeType="1"/>
          </p:cNvCxnSpPr>
          <p:nvPr/>
        </p:nvCxnSpPr>
        <p:spPr bwMode="auto">
          <a:xfrm flipV="1">
            <a:off x="4038600" y="3505200"/>
            <a:ext cx="1828800" cy="152400"/>
          </a:xfrm>
          <a:prstGeom prst="straightConnector1">
            <a:avLst/>
          </a:prstGeom>
          <a:noFill/>
          <a:ln w="9525" algn="ctr">
            <a:solidFill>
              <a:schemeClr val="tx1"/>
            </a:solidFill>
            <a:round/>
            <a:headEnd/>
            <a:tailEnd type="arrow" w="med" len="med"/>
          </a:ln>
        </p:spPr>
      </p:cxnSp>
      <p:cxnSp>
        <p:nvCxnSpPr>
          <p:cNvPr id="37894" name="Straight Arrow Connector 9"/>
          <p:cNvCxnSpPr>
            <a:cxnSpLocks noChangeShapeType="1"/>
          </p:cNvCxnSpPr>
          <p:nvPr/>
        </p:nvCxnSpPr>
        <p:spPr bwMode="auto">
          <a:xfrm flipV="1">
            <a:off x="4724400" y="4114800"/>
            <a:ext cx="981075" cy="152400"/>
          </a:xfrm>
          <a:prstGeom prst="straightConnector1">
            <a:avLst/>
          </a:prstGeom>
          <a:noFill/>
          <a:ln w="9525" algn="ctr">
            <a:solidFill>
              <a:schemeClr val="tx1"/>
            </a:solidFill>
            <a:round/>
            <a:headEnd/>
            <a:tailEnd type="arrow" w="med" len="med"/>
          </a:ln>
        </p:spPr>
      </p:cxnSp>
      <p:cxnSp>
        <p:nvCxnSpPr>
          <p:cNvPr id="37895" name="Straight Arrow Connector 11"/>
          <p:cNvCxnSpPr>
            <a:cxnSpLocks noChangeShapeType="1"/>
          </p:cNvCxnSpPr>
          <p:nvPr/>
        </p:nvCxnSpPr>
        <p:spPr bwMode="auto">
          <a:xfrm>
            <a:off x="4343400" y="4800600"/>
            <a:ext cx="1362075" cy="228600"/>
          </a:xfrm>
          <a:prstGeom prst="straightConnector1">
            <a:avLst/>
          </a:prstGeom>
          <a:noFill/>
          <a:ln w="9525" algn="ctr">
            <a:solidFill>
              <a:schemeClr val="tx1"/>
            </a:solidFill>
            <a:round/>
            <a:headEnd/>
            <a:tailEnd type="arrow" w="med" len="med"/>
          </a:ln>
        </p:spPr>
      </p:cxn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A396FDA-5E9B-4B35-A23D-7E608A3490A8}"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Using a Permanent Storage Location for Formats</a:t>
            </a:r>
            <a:endParaRPr lang="en-US" sz="4000" dirty="0">
              <a:solidFill>
                <a:schemeClr val="hlink"/>
              </a:solidFill>
              <a:latin typeface="Arial Unicode MS" pitchFamily="34" charset="-128"/>
            </a:endParaRPr>
          </a:p>
          <a:p>
            <a:pPr>
              <a:defRPr/>
            </a:pPr>
            <a:r>
              <a:rPr lang="en-US" sz="2800" dirty="0">
                <a:latin typeface="Arial Unicode MS" pitchFamily="34" charset="-128"/>
              </a:rPr>
              <a:t>When a format is permanently associated with a variable, it is important to know where the format is located and to reference it whenever the variable is being used.</a:t>
            </a:r>
          </a:p>
          <a:p>
            <a:pPr>
              <a:defRPr/>
            </a:pPr>
            <a:r>
              <a:rPr lang="en-US" sz="2800" dirty="0">
                <a:latin typeface="Arial Unicode MS" pitchFamily="34" charset="-128"/>
              </a:rPr>
              <a:t>The location of the format is determined when the format is created in PROC FORMAT.</a:t>
            </a:r>
          </a:p>
          <a:p>
            <a:pPr marL="0" indent="0">
              <a:buFont typeface="Wingdings" pitchFamily="2" charset="2"/>
              <a:buNone/>
              <a:defRPr/>
            </a:pPr>
            <a:endParaRPr lang="en-US" dirty="0">
              <a:latin typeface="Arial Unicode MS" pitchFamily="34" charset="-128"/>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3EEB6D11-E04C-4855-A99E-49F20B1798B3}"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a:solidFill>
                  <a:srgbClr val="FFFFFF"/>
                </a:solidFill>
                <a:latin typeface="Arial Unicode MS" pitchFamily="34" charset="-128"/>
              </a:rPr>
              <a:t>Using a Permanent Storage Location for Formats (continued)</a:t>
            </a:r>
            <a:endParaRPr lang="en-US" sz="4000">
              <a:solidFill>
                <a:schemeClr val="hlink"/>
              </a:solidFill>
              <a:latin typeface="Arial Unicode MS" pitchFamily="34" charset="-128"/>
            </a:endParaRPr>
          </a:p>
          <a:p>
            <a:pPr marL="609600" indent="-609600"/>
            <a:r>
              <a:rPr lang="en-US" sz="2800">
                <a:latin typeface="Arial Unicode MS" pitchFamily="34" charset="-128"/>
              </a:rPr>
              <a:t>Formats can be stored anywhere. However, SAS must be told which format catalogs to search before the formats can be accessed.</a:t>
            </a:r>
          </a:p>
          <a:p>
            <a:pPr marL="609600" indent="-609600"/>
            <a:r>
              <a:rPr lang="en-US" sz="2800">
                <a:latin typeface="Arial Unicode MS" pitchFamily="34" charset="-128"/>
              </a:rPr>
              <a:t>When a format is referenced, SAS automatically looks through the following libraries in this order:</a:t>
            </a:r>
          </a:p>
          <a:p>
            <a:pPr lvl="1"/>
            <a:r>
              <a:rPr lang="en-US" sz="2400">
                <a:latin typeface="Arial Unicode MS" pitchFamily="34" charset="-128"/>
              </a:rPr>
              <a:t>Work.formats</a:t>
            </a:r>
          </a:p>
          <a:p>
            <a:pPr lvl="1"/>
            <a:r>
              <a:rPr lang="en-US" sz="2400">
                <a:latin typeface="Arial Unicode MS" pitchFamily="34" charset="-128"/>
              </a:rPr>
              <a:t>Libref.formats</a:t>
            </a:r>
            <a:r>
              <a:rPr lang="en-US" sz="1800">
                <a:latin typeface="Arial Unicode MS" pitchFamily="34" charset="-128"/>
              </a:rPr>
              <a:t>(The library libref is recommended for formats because it is automatically searched when a format is referenced. Use LIB=Libref in the PROC FORMAT step that creates the format. Use the same libname statement with the library name Libref in the program that needs to reference the format.</a:t>
            </a:r>
            <a:r>
              <a:rPr lang="en-US" sz="2400">
                <a:latin typeface="Arial Unicode MS" pitchFamily="34" charset="-128"/>
              </a:rPr>
              <a:t>)</a:t>
            </a:r>
          </a:p>
          <a:p>
            <a:pPr marL="609600" indent="-609600">
              <a:buFont typeface="Wingdings" pitchFamily="2" charset="2"/>
              <a:buNone/>
            </a:pPr>
            <a:endParaRPr lang="bg-BG"/>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30ED18F-6E0A-4C79-9640-48DD2346C733}"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Using a Permanent Storage Location for Formats (continued)</a:t>
            </a:r>
            <a:endParaRPr lang="en-US" sz="4000" dirty="0">
              <a:solidFill>
                <a:schemeClr val="hlink"/>
              </a:solidFill>
              <a:latin typeface="Arial Unicode MS" pitchFamily="34" charset="-128"/>
            </a:endParaRPr>
          </a:p>
          <a:p>
            <a:pPr>
              <a:defRPr/>
            </a:pPr>
            <a:r>
              <a:rPr lang="en-US" sz="2800" dirty="0">
                <a:latin typeface="Arial Unicode MS" pitchFamily="34" charset="-128"/>
              </a:rPr>
              <a:t>When other libraries or catalogs need to be searched, use the FMTSEARCH= system option to indicate where to search for formats.</a:t>
            </a:r>
          </a:p>
          <a:p>
            <a:pPr>
              <a:defRPr/>
            </a:pPr>
            <a:endParaRPr lang="en-US" sz="1100" dirty="0">
              <a:latin typeface="Arial Unicode MS" pitchFamily="34" charset="-128"/>
            </a:endParaRPr>
          </a:p>
          <a:p>
            <a:pPr marL="0" indent="0">
              <a:buFont typeface="Wingdings" pitchFamily="2" charset="2"/>
              <a:buNone/>
              <a:defRPr/>
            </a:pPr>
            <a:r>
              <a:rPr lang="en-US" sz="2800" dirty="0">
                <a:latin typeface="Arial Unicode MS" pitchFamily="34" charset="-128"/>
              </a:rPr>
              <a:t>OPTIONS FMTSEARCH = (</a:t>
            </a:r>
            <a:r>
              <a:rPr lang="en-US" sz="2800" i="1" dirty="0">
                <a:latin typeface="Arial Unicode MS" pitchFamily="34" charset="-128"/>
              </a:rPr>
              <a:t>catalog-1 catalog-2…</a:t>
            </a:r>
          </a:p>
          <a:p>
            <a:pPr marL="0" indent="0">
              <a:buFont typeface="Wingdings" pitchFamily="2" charset="2"/>
              <a:buNone/>
              <a:defRPr/>
            </a:pPr>
            <a:r>
              <a:rPr lang="en-US" sz="2800" i="1" dirty="0">
                <a:latin typeface="Arial Unicode MS" pitchFamily="34" charset="-128"/>
              </a:rPr>
              <a:t>                                       catalog-n);</a:t>
            </a:r>
          </a:p>
          <a:p>
            <a:pPr marL="0" indent="0">
              <a:buFont typeface="Wingdings" pitchFamily="2" charset="2"/>
              <a:buNone/>
              <a:defRPr/>
            </a:pPr>
            <a:endParaRPr lang="en-US" sz="700" i="1" dirty="0">
              <a:latin typeface="Arial Unicode MS" pitchFamily="34" charset="-128"/>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2591BDF-A73D-44E1-A4D3-5E12E2C05D90}"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Substituting Formats to Avoid Errors</a:t>
            </a:r>
            <a:endParaRPr lang="en-US" sz="4000" dirty="0">
              <a:solidFill>
                <a:schemeClr val="hlink"/>
              </a:solidFill>
              <a:latin typeface="Arial Unicode MS" pitchFamily="34" charset="-128"/>
            </a:endParaRPr>
          </a:p>
          <a:p>
            <a:pPr>
              <a:defRPr/>
            </a:pPr>
            <a:r>
              <a:rPr lang="en-US" sz="2800" dirty="0">
                <a:latin typeface="Arial Unicode MS" pitchFamily="34" charset="-128"/>
              </a:rPr>
              <a:t>If SAS fails to locate the format you need, it issues an error message and stops processing the step. The system behavior defaults to FMTERR. </a:t>
            </a:r>
          </a:p>
          <a:p>
            <a:pPr>
              <a:defRPr/>
            </a:pPr>
            <a:r>
              <a:rPr lang="en-US" sz="2800" dirty="0">
                <a:latin typeface="Arial Unicode MS" pitchFamily="34" charset="-128"/>
              </a:rPr>
              <a:t>To prevent this, use the NOFMTERR option where SAS substitutes a format (w. or $w.) for the missing format and continues processing.</a:t>
            </a:r>
          </a:p>
          <a:p>
            <a:pPr>
              <a:defRPr/>
            </a:pPr>
            <a:endParaRPr lang="en-US" sz="2800" dirty="0">
              <a:latin typeface="Arial Unicode MS" pitchFamily="34" charset="-128"/>
            </a:endParaRPr>
          </a:p>
          <a:p>
            <a:pPr marL="0" indent="0">
              <a:buFont typeface="Wingdings" pitchFamily="2" charset="2"/>
              <a:buNone/>
              <a:defRPr/>
            </a:pPr>
            <a:r>
              <a:rPr lang="en-US" sz="2800" dirty="0">
                <a:latin typeface="Arial Unicode MS" pitchFamily="34" charset="-128"/>
              </a:rPr>
              <a:t>OPTIONS FMTERR | NOFMTERR;</a:t>
            </a: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913C956-9ED8-4113-B2D9-F2E9DBA6EAB9}"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Formats from SAS Data Sets</a:t>
            </a:r>
            <a:endParaRPr lang="en-US" sz="4000" dirty="0">
              <a:solidFill>
                <a:schemeClr val="hlink"/>
              </a:solidFill>
              <a:latin typeface="Arial Unicode MS" pitchFamily="34" charset="-128"/>
            </a:endParaRPr>
          </a:p>
          <a:p>
            <a:pPr>
              <a:defRPr/>
            </a:pPr>
            <a:r>
              <a:rPr lang="en-US" sz="2800" dirty="0">
                <a:latin typeface="Arial Unicode MS" pitchFamily="34" charset="-128"/>
              </a:rPr>
              <a:t>PROC FORMAT’S CNTLIN = option is used to read the input control data set and create the format.</a:t>
            </a:r>
          </a:p>
          <a:p>
            <a:pPr>
              <a:defRPr/>
            </a:pPr>
            <a:r>
              <a:rPr lang="en-US" sz="2800" dirty="0">
                <a:latin typeface="Arial Unicode MS" pitchFamily="34" charset="-128"/>
              </a:rPr>
              <a:t>The input control data set must be of a certain form with all the information needed to create the format.</a:t>
            </a:r>
          </a:p>
          <a:p>
            <a:pPr>
              <a:defRPr/>
            </a:pPr>
            <a:endParaRPr lang="en-US" sz="2800" dirty="0">
              <a:latin typeface="Arial Unicode MS" pitchFamily="34" charset="-128"/>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533400" y="-146050"/>
            <a:ext cx="8786813" cy="1143000"/>
          </a:xfrm>
          <a:prstGeom prst="rect">
            <a:avLst/>
          </a:prstGeom>
          <a:noFill/>
          <a:ln w="9525">
            <a:noFill/>
            <a:miter lim="800000"/>
            <a:headEnd/>
            <a:tailEnd/>
          </a:ln>
        </p:spPr>
        <p:txBody>
          <a:bodyPr anchor="ctr"/>
          <a:lstStyle/>
          <a:p>
            <a:pPr>
              <a:lnSpc>
                <a:spcPct val="85000"/>
              </a:lnSpc>
            </a:pPr>
            <a:r>
              <a:rPr lang="en-US" b="1">
                <a:solidFill>
                  <a:schemeClr val="tx2"/>
                </a:solidFill>
              </a:rPr>
              <a:t>INPUT CONTROL DATA SETS (CNTLIN=)</a:t>
            </a:r>
          </a:p>
        </p:txBody>
      </p:sp>
      <p:sp>
        <p:nvSpPr>
          <p:cNvPr id="44034" name="Text Box 4"/>
          <p:cNvSpPr txBox="1">
            <a:spLocks noChangeArrowheads="1"/>
          </p:cNvSpPr>
          <p:nvPr/>
        </p:nvSpPr>
        <p:spPr bwMode="auto">
          <a:xfrm>
            <a:off x="5435600" y="762000"/>
            <a:ext cx="3429000" cy="1477963"/>
          </a:xfrm>
          <a:prstGeom prst="rect">
            <a:avLst/>
          </a:prstGeom>
          <a:noFill/>
          <a:ln w="9525">
            <a:solidFill>
              <a:schemeClr val="hlink"/>
            </a:solidFill>
            <a:miter lim="800000"/>
            <a:headEnd/>
            <a:tailEnd/>
          </a:ln>
        </p:spPr>
        <p:txBody>
          <a:bodyPr>
            <a:spAutoFit/>
          </a:bodyPr>
          <a:lstStyle/>
          <a:p>
            <a:r>
              <a:rPr lang="en-US" b="1">
                <a:solidFill>
                  <a:srgbClr val="FFFF00"/>
                </a:solidFill>
              </a:rPr>
              <a:t>TYPE:</a:t>
            </a:r>
          </a:p>
          <a:p>
            <a:r>
              <a:rPr lang="en-US">
                <a:solidFill>
                  <a:srgbClr val="FFFF00"/>
                </a:solidFill>
              </a:rPr>
              <a:t>C for Character FORMAT</a:t>
            </a:r>
          </a:p>
          <a:p>
            <a:r>
              <a:rPr lang="en-US">
                <a:solidFill>
                  <a:srgbClr val="FFFF00"/>
                </a:solidFill>
              </a:rPr>
              <a:t>N for Numeric FORMAT</a:t>
            </a:r>
          </a:p>
          <a:p>
            <a:r>
              <a:rPr lang="en-US">
                <a:solidFill>
                  <a:srgbClr val="FFFF00"/>
                </a:solidFill>
              </a:rPr>
              <a:t>I for Numeric INFORMAT</a:t>
            </a:r>
          </a:p>
          <a:p>
            <a:r>
              <a:rPr lang="en-US">
                <a:solidFill>
                  <a:srgbClr val="FFFF00"/>
                </a:solidFill>
              </a:rPr>
              <a:t>J for Character INFORMAT</a:t>
            </a:r>
          </a:p>
        </p:txBody>
      </p:sp>
      <p:pic>
        <p:nvPicPr>
          <p:cNvPr id="44035" name="Picture 11"/>
          <p:cNvPicPr>
            <a:picLocks noChangeAspect="1" noChangeArrowheads="1"/>
          </p:cNvPicPr>
          <p:nvPr/>
        </p:nvPicPr>
        <p:blipFill>
          <a:blip r:embed="rId2"/>
          <a:srcRect/>
          <a:stretch>
            <a:fillRect/>
          </a:stretch>
        </p:blipFill>
        <p:spPr bwMode="auto">
          <a:xfrm>
            <a:off x="533400" y="685800"/>
            <a:ext cx="2667000" cy="5943600"/>
          </a:xfrm>
          <a:prstGeom prst="rect">
            <a:avLst/>
          </a:prstGeom>
          <a:noFill/>
          <a:ln w="9525">
            <a:noFill/>
            <a:miter lim="800000"/>
            <a:headEnd/>
            <a:tailEnd/>
          </a:ln>
        </p:spPr>
      </p:pic>
      <p:sp>
        <p:nvSpPr>
          <p:cNvPr id="44036" name="Oval 10"/>
          <p:cNvSpPr>
            <a:spLocks noChangeArrowheads="1"/>
          </p:cNvSpPr>
          <p:nvPr/>
        </p:nvSpPr>
        <p:spPr bwMode="auto">
          <a:xfrm>
            <a:off x="414338" y="4300538"/>
            <a:ext cx="990600" cy="381000"/>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7" name="Oval 12"/>
          <p:cNvSpPr>
            <a:spLocks noChangeArrowheads="1"/>
          </p:cNvSpPr>
          <p:nvPr/>
        </p:nvSpPr>
        <p:spPr bwMode="auto">
          <a:xfrm>
            <a:off x="381000" y="3857625"/>
            <a:ext cx="990600" cy="390525"/>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8" name="Oval 13"/>
          <p:cNvSpPr>
            <a:spLocks noChangeArrowheads="1"/>
          </p:cNvSpPr>
          <p:nvPr/>
        </p:nvSpPr>
        <p:spPr bwMode="auto">
          <a:xfrm>
            <a:off x="1430338" y="4724400"/>
            <a:ext cx="614362" cy="352425"/>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9" name="Oval 14"/>
          <p:cNvSpPr>
            <a:spLocks noChangeArrowheads="1"/>
          </p:cNvSpPr>
          <p:nvPr/>
        </p:nvSpPr>
        <p:spPr bwMode="auto">
          <a:xfrm>
            <a:off x="2400300" y="4724400"/>
            <a:ext cx="647700" cy="349250"/>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pic>
        <p:nvPicPr>
          <p:cNvPr id="44040" name="Picture 16"/>
          <p:cNvPicPr>
            <a:picLocks noChangeAspect="1" noChangeArrowheads="1"/>
          </p:cNvPicPr>
          <p:nvPr/>
        </p:nvPicPr>
        <p:blipFill>
          <a:blip r:embed="rId3"/>
          <a:srcRect/>
          <a:stretch>
            <a:fillRect/>
          </a:stretch>
        </p:blipFill>
        <p:spPr bwMode="auto">
          <a:xfrm>
            <a:off x="6553200" y="5181600"/>
            <a:ext cx="2362200" cy="1493838"/>
          </a:xfrm>
          <a:prstGeom prst="rect">
            <a:avLst/>
          </a:prstGeom>
          <a:noFill/>
          <a:ln w="9525">
            <a:noFill/>
            <a:miter lim="800000"/>
            <a:headEnd/>
            <a:tailEnd/>
          </a:ln>
        </p:spPr>
      </p:pic>
      <p:pic>
        <p:nvPicPr>
          <p:cNvPr id="44041" name="Picture 17"/>
          <p:cNvPicPr>
            <a:picLocks noChangeAspect="1" noChangeArrowheads="1"/>
          </p:cNvPicPr>
          <p:nvPr/>
        </p:nvPicPr>
        <p:blipFill>
          <a:blip r:embed="rId4"/>
          <a:srcRect/>
          <a:stretch>
            <a:fillRect/>
          </a:stretch>
        </p:blipFill>
        <p:spPr bwMode="auto">
          <a:xfrm>
            <a:off x="3324225" y="2571750"/>
            <a:ext cx="3076575" cy="2636838"/>
          </a:xfrm>
          <a:prstGeom prst="rect">
            <a:avLst/>
          </a:prstGeom>
          <a:noFill/>
          <a:ln w="9525">
            <a:noFill/>
            <a:miter lim="800000"/>
            <a:headEnd/>
            <a:tailEnd/>
          </a:ln>
        </p:spPr>
      </p:pic>
    </p:spTree>
  </p:cSld>
  <p:clrMapOvr>
    <a:masterClrMapping/>
  </p:clrMapOvr>
  <p:transition spd="med">
    <p:dissolve/>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448F30-3D42-4F80-B6F9-47F996C1ADB3}" type="slidenum">
              <a:rPr lang="en-US">
                <a:solidFill>
                  <a:srgbClr val="FFFF00"/>
                </a:solidFill>
              </a:rPr>
              <a:pPr>
                <a:defRPr/>
              </a:pPr>
              <a:t>27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SAS Data Sets from Custom Formats</a:t>
            </a:r>
            <a:endParaRPr lang="en-US" sz="4000" dirty="0">
              <a:solidFill>
                <a:schemeClr val="hlink"/>
              </a:solidFill>
              <a:latin typeface="Arial Unicode MS" pitchFamily="34" charset="-128"/>
            </a:endParaRPr>
          </a:p>
          <a:p>
            <a:pPr>
              <a:defRPr/>
            </a:pPr>
            <a:r>
              <a:rPr lang="en-US" sz="2800" dirty="0">
                <a:latin typeface="Arial Unicode MS" pitchFamily="34" charset="-128"/>
              </a:rPr>
              <a:t>Use PROC FORMAT’S CNTLOUT = option to create a SAS data set (a.k.a. output control data set). </a:t>
            </a:r>
          </a:p>
          <a:p>
            <a:pPr>
              <a:defRPr/>
            </a:pPr>
            <a:r>
              <a:rPr lang="en-US" sz="2800" dirty="0">
                <a:latin typeface="Arial Unicode MS" pitchFamily="34" charset="-128"/>
              </a:rPr>
              <a:t>The output data set will contain variables that completely describe all aspects of each format, including optional settings. </a:t>
            </a:r>
          </a:p>
          <a:p>
            <a:pPr>
              <a:defRPr/>
            </a:pPr>
            <a:endParaRPr lang="en-US" sz="2800" dirty="0">
              <a:latin typeface="Arial Unicode MS" pitchFamily="34" charset="-128"/>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D706C91-971C-4380-AECA-C156BEC04027}" type="slidenum">
              <a:rPr lang="en-US">
                <a:solidFill>
                  <a:srgbClr val="FFFF00"/>
                </a:solidFill>
              </a:rPr>
              <a:pPr>
                <a:defRPr/>
              </a:pPr>
              <a:t>28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SAS Data Sets from Custom Formats (continued)</a:t>
            </a:r>
            <a:endParaRPr lang="en-US" sz="4000" dirty="0">
              <a:solidFill>
                <a:schemeClr val="hlink"/>
              </a:solidFill>
              <a:latin typeface="Arial Unicode MS" pitchFamily="34" charset="-128"/>
            </a:endParaRPr>
          </a:p>
          <a:p>
            <a:pPr>
              <a:defRPr/>
            </a:pPr>
            <a:r>
              <a:rPr lang="en-US" sz="2800" dirty="0">
                <a:latin typeface="Arial Unicode MS" pitchFamily="34" charset="-128"/>
              </a:rPr>
              <a:t>Control output data sets are useful when you need to modify a format but no longer have the specifications for the format in a SAS program or in the form of an input control data set.</a:t>
            </a:r>
          </a:p>
          <a:p>
            <a:pPr marL="914400" lvl="1" indent="-514350">
              <a:buFont typeface="+mj-lt"/>
              <a:buAutoNum type="arabicPeriod"/>
              <a:defRPr/>
            </a:pPr>
            <a:r>
              <a:rPr lang="en-US" sz="2400" dirty="0">
                <a:latin typeface="Arial Unicode MS" pitchFamily="34" charset="-128"/>
              </a:rPr>
              <a:t>Use the CNTLOUT= option to obtain the output control data set associated with a format.</a:t>
            </a:r>
          </a:p>
          <a:p>
            <a:pPr marL="914400" lvl="1" indent="-514350">
              <a:buFont typeface="+mj-lt"/>
              <a:buAutoNum type="arabicPeriod"/>
              <a:defRPr/>
            </a:pPr>
            <a:r>
              <a:rPr lang="en-US" sz="2400" dirty="0">
                <a:latin typeface="Arial Unicode MS" pitchFamily="34" charset="-128"/>
              </a:rPr>
              <a:t>Edit the data set so that it is suitable for use with the CNTLIN= option.</a:t>
            </a:r>
          </a:p>
          <a:p>
            <a:pPr marL="914400" lvl="1" indent="-514350">
              <a:buFont typeface="+mj-lt"/>
              <a:buAutoNum type="arabicPeriod"/>
              <a:defRPr/>
            </a:pPr>
            <a:r>
              <a:rPr lang="en-US" sz="2400" dirty="0">
                <a:latin typeface="Arial Unicode MS" pitchFamily="34" charset="-128"/>
              </a:rPr>
              <a:t>Create the format using the updated data set using the CNTLIN= option.</a:t>
            </a: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3CAB8AD-9676-4BBA-B322-4BF0E3555CC1}" type="slidenum">
              <a:rPr lang="en-US">
                <a:solidFill>
                  <a:srgbClr val="FFFF00"/>
                </a:solidFill>
              </a:rPr>
              <a:pPr>
                <a:defRPr/>
              </a:pPr>
              <a:t>29</a:t>
            </a:fld>
            <a:endParaRPr lang="en-US">
              <a:solidFill>
                <a:srgbClr val="FFFF00"/>
              </a:solidFill>
            </a:endParaRPr>
          </a:p>
        </p:txBody>
      </p:sp>
      <p:sp>
        <p:nvSpPr>
          <p:cNvPr id="26627" name="Rectangle 3"/>
          <p:cNvSpPr>
            <a:spLocks noGrp="1" noChangeArrowheads="1"/>
          </p:cNvSpPr>
          <p:nvPr>
            <p:ph type="body" idx="1"/>
          </p:nvPr>
        </p:nvSpPr>
        <p:spPr>
          <a:xfrm>
            <a:off x="596900" y="331788"/>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Sets 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dirty="0" err="1">
                <a:effectLst/>
              </a:rPr>
              <a:t>proc</a:t>
            </a:r>
            <a:r>
              <a:rPr lang="en-US" dirty="0">
                <a:effectLst/>
              </a:rPr>
              <a:t> format </a:t>
            </a:r>
            <a:r>
              <a:rPr lang="en-US" dirty="0" err="1">
                <a:effectLst/>
              </a:rPr>
              <a:t>cntlout</a:t>
            </a:r>
            <a:r>
              <a:rPr lang="en-US" dirty="0">
                <a:effectLst/>
              </a:rPr>
              <a:t>=</a:t>
            </a:r>
            <a:r>
              <a:rPr lang="en-US" dirty="0" err="1">
                <a:solidFill>
                  <a:schemeClr val="accent2"/>
                </a:solidFill>
                <a:effectLst/>
              </a:rPr>
              <a:t>outform</a:t>
            </a:r>
            <a:r>
              <a:rPr lang="en-US" dirty="0">
                <a:effectLst/>
              </a:rPr>
              <a:t>;</a:t>
            </a:r>
          </a:p>
          <a:p>
            <a:pPr marL="0" indent="0">
              <a:buFont typeface="Wingdings" pitchFamily="2" charset="2"/>
              <a:buNone/>
              <a:defRPr/>
            </a:pPr>
            <a:r>
              <a:rPr lang="en-US" dirty="0">
                <a:effectLst/>
              </a:rPr>
              <a:t> value $gender ’M’=’male’ ’F’=’female’;</a:t>
            </a:r>
          </a:p>
          <a:p>
            <a:pPr marL="0" indent="0">
              <a:buFont typeface="Wingdings" pitchFamily="2" charset="2"/>
              <a:buNone/>
              <a:defRPr/>
            </a:pPr>
            <a:r>
              <a:rPr lang="en-US" sz="2800" dirty="0">
                <a:effectLst/>
              </a:rPr>
              <a:t> </a:t>
            </a:r>
          </a:p>
          <a:p>
            <a:pPr>
              <a:defRPr/>
            </a:pPr>
            <a:endParaRPr lang="en-US" sz="2800" dirty="0">
              <a:latin typeface="Arial Unicode MS" pitchFamily="34" charset="-128"/>
            </a:endParaRPr>
          </a:p>
          <a:p>
            <a:pPr>
              <a:defRPr/>
            </a:pPr>
            <a:endParaRPr lang="en-US"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FFB0FFB-AF78-4187-BCFD-C3F0C3E18105}"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sz="2800" dirty="0"/>
              <a:t>Example of assigning multiple labels to overlapping ranges of internal values:</a:t>
            </a:r>
          </a:p>
          <a:p>
            <a:pPr marL="400050" lvl="1" indent="0">
              <a:buFontTx/>
              <a:buNone/>
              <a:defRPr/>
            </a:pPr>
            <a:r>
              <a:rPr lang="en-US" sz="2400" dirty="0">
                <a:solidFill>
                  <a:schemeClr val="accent2">
                    <a:lumMod val="60000"/>
                    <a:lumOff val="40000"/>
                  </a:schemeClr>
                </a:solidFill>
              </a:rPr>
              <a:t> value age (</a:t>
            </a:r>
            <a:r>
              <a:rPr lang="en-US" sz="2400" dirty="0" err="1">
                <a:solidFill>
                  <a:schemeClr val="accent2">
                    <a:lumMod val="60000"/>
                    <a:lumOff val="40000"/>
                  </a:schemeClr>
                </a:solidFill>
              </a:rPr>
              <a:t>multilabel</a:t>
            </a:r>
            <a:r>
              <a:rPr lang="en-US" sz="2400" dirty="0">
                <a:solidFill>
                  <a:schemeClr val="accent2">
                    <a:lumMod val="60000"/>
                    <a:lumOff val="40000"/>
                  </a:schemeClr>
                </a:solidFill>
              </a:rPr>
              <a:t>)</a:t>
            </a:r>
          </a:p>
          <a:p>
            <a:pPr marL="400050" lvl="1" indent="0">
              <a:buFontTx/>
              <a:buNone/>
              <a:defRPr/>
            </a:pPr>
            <a:r>
              <a:rPr lang="en-US" sz="2400" dirty="0">
                <a:solidFill>
                  <a:schemeClr val="accent2">
                    <a:lumMod val="60000"/>
                    <a:lumOff val="40000"/>
                  </a:schemeClr>
                </a:solidFill>
              </a:rPr>
              <a:t>15-29=’below 30’</a:t>
            </a:r>
          </a:p>
          <a:p>
            <a:pPr marL="400050" lvl="1" indent="0">
              <a:buFontTx/>
              <a:buNone/>
              <a:defRPr/>
            </a:pPr>
            <a:r>
              <a:rPr lang="en-US" sz="2400" dirty="0">
                <a:solidFill>
                  <a:schemeClr val="accent2">
                    <a:lumMod val="60000"/>
                    <a:lumOff val="40000"/>
                  </a:schemeClr>
                </a:solidFill>
              </a:rPr>
              <a:t>15-19=’15 to 19’</a:t>
            </a:r>
          </a:p>
          <a:p>
            <a:pPr marL="400050" lvl="1" indent="0">
              <a:buFontTx/>
              <a:buNone/>
              <a:defRPr/>
            </a:pPr>
            <a:r>
              <a:rPr lang="en-US" sz="2400" dirty="0">
                <a:solidFill>
                  <a:schemeClr val="accent2">
                    <a:lumMod val="60000"/>
                    <a:lumOff val="40000"/>
                  </a:schemeClr>
                </a:solidFill>
              </a:rPr>
              <a:t>20-29=’20 to 29’;</a:t>
            </a:r>
            <a:endParaRPr lang="en-US" dirty="0"/>
          </a:p>
          <a:p>
            <a:pPr>
              <a:defRPr/>
            </a:pPr>
            <a:endParaRPr lang="en-US"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5" end="5"/>
                                            </p:txEl>
                                          </p:spTgt>
                                        </p:tgtEl>
                                        <p:attrNameLst>
                                          <p:attrName>style.visibility</p:attrName>
                                        </p:attrNameLst>
                                      </p:cBhvr>
                                      <p:to>
                                        <p:strVal val="visible"/>
                                      </p:to>
                                    </p:set>
                                    <p:anim calcmode="lin" valueType="num">
                                      <p:cBhvr additive="base">
                                        <p:cTn id="13"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0CCE117-7EBD-4A3C-BD8A-F806F6A2B614}" type="slidenum">
              <a:rPr lang="en-US">
                <a:solidFill>
                  <a:srgbClr val="FFFF00"/>
                </a:solidFill>
              </a:rPr>
              <a:pPr>
                <a:defRPr/>
              </a:pPr>
              <a:t>30</a:t>
            </a:fld>
            <a:endParaRPr lang="en-US">
              <a:solidFill>
                <a:srgbClr val="FFFF00"/>
              </a:solidFill>
            </a:endParaRPr>
          </a:p>
        </p:txBody>
      </p:sp>
      <p:sp>
        <p:nvSpPr>
          <p:cNvPr id="26627" name="Rectangle 3"/>
          <p:cNvSpPr>
            <a:spLocks noGrp="1" noChangeArrowheads="1"/>
          </p:cNvSpPr>
          <p:nvPr>
            <p:ph type="body" idx="1"/>
          </p:nvPr>
        </p:nvSpPr>
        <p:spPr>
          <a:xfrm>
            <a:off x="596900" y="331788"/>
            <a:ext cx="8153400" cy="5486400"/>
          </a:xfrm>
        </p:spPr>
        <p:txBody>
          <a:bodyPr/>
          <a:lstStyle/>
          <a:p>
            <a:pPr marL="609600" indent="-609600">
              <a:buFontTx/>
              <a:buNone/>
            </a:pPr>
            <a:r>
              <a:rPr lang="en-US" sz="4000" b="1">
                <a:solidFill>
                  <a:srgbClr val="FFFFFF"/>
                </a:solidFill>
                <a:latin typeface="Arial Unicode MS" pitchFamily="34" charset="-128"/>
              </a:rPr>
              <a:t>Creating SAS Data Sets from Custom Formats (continued)</a:t>
            </a:r>
            <a:endParaRPr lang="en-US" sz="4400">
              <a:solidFill>
                <a:schemeClr val="hlink"/>
              </a:solidFill>
              <a:latin typeface="Arial Unicode MS" pitchFamily="34" charset="-128"/>
            </a:endParaRPr>
          </a:p>
          <a:p>
            <a:pPr marL="609600" indent="-609600">
              <a:buFontTx/>
              <a:buNone/>
            </a:pPr>
            <a:endParaRPr lang="en-US" sz="700" b="1">
              <a:solidFill>
                <a:srgbClr val="FFFFFF"/>
              </a:solidFill>
              <a:latin typeface="Arial Unicode MS" pitchFamily="34" charset="-128"/>
            </a:endParaRPr>
          </a:p>
          <a:p>
            <a:pPr marL="609600" indent="-609600">
              <a:buFont typeface="Wingdings" pitchFamily="2" charset="2"/>
              <a:buNone/>
            </a:pPr>
            <a:r>
              <a:rPr lang="en-US" sz="2800">
                <a:effectLst/>
              </a:rPr>
              <a:t> This is data set </a:t>
            </a:r>
            <a:r>
              <a:rPr lang="en-US" sz="2800">
                <a:solidFill>
                  <a:schemeClr val="accent2"/>
                </a:solidFill>
                <a:effectLst/>
              </a:rPr>
              <a:t>outform</a:t>
            </a:r>
            <a:r>
              <a:rPr lang="en-US" sz="2800">
                <a:effectLst/>
              </a:rPr>
              <a:t>.</a:t>
            </a:r>
            <a:endParaRPr lang="en-US" sz="1400">
              <a:effectLst/>
              <a:latin typeface="Courier New" pitchFamily="49" charset="0"/>
              <a:cs typeface="Courier New" pitchFamily="49" charset="0"/>
            </a:endParaRPr>
          </a:p>
          <a:p>
            <a:pPr marL="609600" indent="-609600">
              <a:buFont typeface="Wingdings" pitchFamily="2" charset="2"/>
              <a:buNone/>
            </a:pPr>
            <a:r>
              <a:rPr lang="en-US" sz="1400">
                <a:effectLst/>
                <a:latin typeface="Courier New" pitchFamily="49" charset="0"/>
                <a:cs typeface="Courier New" pitchFamily="49" charset="0"/>
              </a:rPr>
              <a:t>     F                          D</a:t>
            </a:r>
          </a:p>
          <a:p>
            <a:pPr marL="609600" indent="-609600">
              <a:buFont typeface="Wingdings" pitchFamily="2" charset="2"/>
              <a:buNone/>
            </a:pPr>
            <a:r>
              <a:rPr lang="en-US" sz="1400">
                <a:effectLst/>
                <a:latin typeface="Courier New" pitchFamily="49" charset="0"/>
                <a:cs typeface="Courier New" pitchFamily="49" charset="0"/>
              </a:rPr>
              <a:t>     M                          E  L     P        N</a:t>
            </a:r>
          </a:p>
          <a:p>
            <a:pPr marL="609600" indent="-609600">
              <a:buFont typeface="Wingdings" pitchFamily="2" charset="2"/>
              <a:buNone/>
            </a:pPr>
            <a:r>
              <a:rPr lang="en-US" sz="1400">
                <a:effectLst/>
                <a:latin typeface="Courier New" pitchFamily="49" charset="0"/>
                <a:cs typeface="Courier New" pitchFamily="49" charset="0"/>
              </a:rPr>
              <a:t>     T     S       L            F  E     R        O     S  E</a:t>
            </a:r>
          </a:p>
          <a:p>
            <a:pPr marL="609600" indent="-609600">
              <a:buFont typeface="Wingdings" pitchFamily="2" charset="2"/>
              <a:buNone/>
            </a:pPr>
            <a:r>
              <a:rPr lang="en-US" sz="1400">
                <a:effectLst/>
                <a:latin typeface="Courier New" pitchFamily="49" charset="0"/>
                <a:cs typeface="Courier New" pitchFamily="49" charset="0"/>
              </a:rPr>
              <a:t>     N     T       A            A  N  F  E  M  F  E  T  E  E</a:t>
            </a:r>
          </a:p>
          <a:p>
            <a:pPr marL="609600" indent="-609600">
              <a:buFont typeface="Wingdings" pitchFamily="2" charset="2"/>
              <a:buNone/>
            </a:pPr>
            <a:r>
              <a:rPr lang="en-US" sz="1400">
                <a:effectLst/>
                <a:latin typeface="Courier New" pitchFamily="49" charset="0"/>
                <a:cs typeface="Courier New" pitchFamily="49" charset="0"/>
              </a:rPr>
              <a:t>O    A     A  E    B     M   M  U  G  U  F  U  I  D  Y  X  X  H</a:t>
            </a:r>
          </a:p>
          <a:p>
            <a:pPr marL="609600" indent="-609600">
              <a:buFont typeface="Wingdings" pitchFamily="2" charset="2"/>
              <a:buNone/>
            </a:pPr>
            <a:r>
              <a:rPr lang="en-US" sz="1400">
                <a:effectLst/>
                <a:latin typeface="Courier New" pitchFamily="49" charset="0"/>
                <a:cs typeface="Courier New" pitchFamily="49" charset="0"/>
              </a:rPr>
              <a:t>B    M     R  N    E     I   A  L  T  Z  I  L  L  I  P  C  C  L</a:t>
            </a:r>
          </a:p>
          <a:p>
            <a:pPr marL="609600" indent="-609600">
              <a:buFont typeface="Wingdings" pitchFamily="2" charset="2"/>
              <a:buNone/>
            </a:pPr>
            <a:r>
              <a:rPr lang="en-US" sz="1400">
                <a:effectLst/>
                <a:latin typeface="Courier New" pitchFamily="49" charset="0"/>
                <a:cs typeface="Courier New" pitchFamily="49" charset="0"/>
              </a:rPr>
              <a:t>S    E     T  D    L     N   X  T  H  Z  X  T  L  T  E  L  L  O</a:t>
            </a:r>
          </a:p>
          <a:p>
            <a:pPr marL="609600" indent="-609600">
              <a:buFont typeface="Wingdings" pitchFamily="2" charset="2"/>
              <a:buNone/>
            </a:pPr>
            <a:r>
              <a:rPr lang="en-US" sz="1400">
                <a:effectLst/>
                <a:latin typeface="Courier New" pitchFamily="49" charset="0"/>
                <a:cs typeface="Courier New" pitchFamily="49" charset="0"/>
              </a:rPr>
              <a:t> </a:t>
            </a:r>
          </a:p>
          <a:p>
            <a:pPr marL="609600" indent="-609600">
              <a:buFont typeface="Wingdings" pitchFamily="2" charset="2"/>
              <a:buNone/>
            </a:pPr>
            <a:r>
              <a:rPr lang="en-US" sz="1400">
                <a:effectLst/>
                <a:latin typeface="Courier New" pitchFamily="49" charset="0"/>
                <a:cs typeface="Courier New" pitchFamily="49" charset="0"/>
              </a:rPr>
              <a:t>1  GENDER  F  F  female  1  40  6  6  0     0     0  C  N  N</a:t>
            </a:r>
          </a:p>
          <a:p>
            <a:pPr marL="609600" indent="-609600">
              <a:buFont typeface="Wingdings" pitchFamily="2" charset="2"/>
              <a:buNone/>
            </a:pPr>
            <a:r>
              <a:rPr lang="en-US" sz="1400">
                <a:effectLst/>
                <a:latin typeface="Courier New" pitchFamily="49" charset="0"/>
                <a:cs typeface="Courier New" pitchFamily="49" charset="0"/>
              </a:rPr>
              <a:t>2  GENDER  M  M	male    1  40  6  6  0     0     0  C  N </a:t>
            </a:r>
            <a:r>
              <a:rPr lang="en-US" sz="2800">
                <a:effectLst/>
              </a:rPr>
              <a:t> </a:t>
            </a:r>
          </a:p>
          <a:p>
            <a:pPr marL="609600" indent="-609600"/>
            <a:endParaRPr lang="en-US" sz="2800">
              <a:latin typeface="Arial Unicode MS" pitchFamily="34" charset="-128"/>
            </a:endParaRPr>
          </a:p>
          <a:p>
            <a:pPr marL="609600" indent="-609600"/>
            <a:endParaRPr lang="en-US">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2" end="12"/>
                                            </p:txEl>
                                          </p:spTgt>
                                        </p:tgtEl>
                                        <p:attrNameLst>
                                          <p:attrName>style.visibility</p:attrName>
                                        </p:attrNameLst>
                                      </p:cBhvr>
                                      <p:to>
                                        <p:strVal val="visible"/>
                                      </p:to>
                                    </p:set>
                                    <p:anim calcmode="lin" valueType="num">
                                      <p:cBhvr additive="base">
                                        <p:cTn id="7"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7" end="7"/>
                                            </p:txEl>
                                          </p:spTgt>
                                        </p:tgtEl>
                                        <p:attrNameLst>
                                          <p:attrName>style.visibility</p:attrName>
                                        </p:attrNameLst>
                                      </p:cBhvr>
                                      <p:to>
                                        <p:strVal val="visible"/>
                                      </p:to>
                                    </p:set>
                                    <p:anim calcmode="lin" valueType="num">
                                      <p:cBhvr additive="base">
                                        <p:cTn id="43"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8" end="8"/>
                                            </p:txEl>
                                          </p:spTgt>
                                        </p:tgtEl>
                                        <p:attrNameLst>
                                          <p:attrName>style.visibility</p:attrName>
                                        </p:attrNameLst>
                                      </p:cBhvr>
                                      <p:to>
                                        <p:strVal val="visible"/>
                                      </p:to>
                                    </p:set>
                                    <p:anim calcmode="lin" valueType="num">
                                      <p:cBhvr additive="base">
                                        <p:cTn id="49"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9" end="9"/>
                                            </p:txEl>
                                          </p:spTgt>
                                        </p:tgtEl>
                                        <p:attrNameLst>
                                          <p:attrName>style.visibility</p:attrName>
                                        </p:attrNameLst>
                                      </p:cBhvr>
                                      <p:to>
                                        <p:strVal val="visible"/>
                                      </p:to>
                                    </p:set>
                                    <p:anim calcmode="lin" valueType="num">
                                      <p:cBhvr additive="base">
                                        <p:cTn id="55"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0" end="10"/>
                                            </p:txEl>
                                          </p:spTgt>
                                        </p:tgtEl>
                                        <p:attrNameLst>
                                          <p:attrName>style.visibility</p:attrName>
                                        </p:attrNameLst>
                                      </p:cBhvr>
                                      <p:to>
                                        <p:strVal val="visible"/>
                                      </p:to>
                                    </p:set>
                                    <p:anim calcmode="lin" valueType="num">
                                      <p:cBhvr additive="base">
                                        <p:cTn id="61"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1" end="11"/>
                                            </p:txEl>
                                          </p:spTgt>
                                        </p:tgtEl>
                                        <p:attrNameLst>
                                          <p:attrName>style.visibility</p:attrName>
                                        </p:attrNameLst>
                                      </p:cBhvr>
                                      <p:to>
                                        <p:strVal val="visible"/>
                                      </p:to>
                                    </p:set>
                                    <p:anim calcmode="lin" valueType="num">
                                      <p:cBhvr additive="base">
                                        <p:cTn id="67"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50ECBB3-8623-4E9C-8D1A-C972081E7B69}" type="slidenum">
              <a:rPr lang="en-US">
                <a:solidFill>
                  <a:srgbClr val="FFFF00"/>
                </a:solidFill>
              </a:rPr>
              <a:pPr>
                <a:defRPr/>
              </a:pPr>
              <a:t>31</a:t>
            </a:fld>
            <a:endParaRPr lang="en-US">
              <a:solidFill>
                <a:srgbClr val="FFFF00"/>
              </a:solidFill>
            </a:endParaRPr>
          </a:p>
        </p:txBody>
      </p:sp>
      <p:sp>
        <p:nvSpPr>
          <p:cNvPr id="26627" name="Rectangle 3"/>
          <p:cNvSpPr>
            <a:spLocks noGrp="1" noChangeArrowheads="1"/>
          </p:cNvSpPr>
          <p:nvPr>
            <p:ph type="body" idx="1"/>
          </p:nvPr>
        </p:nvSpPr>
        <p:spPr>
          <a:xfrm>
            <a:off x="596900" y="381000"/>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Sets 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sz="800" dirty="0">
                <a:effectLst/>
                <a:latin typeface="Courier New" pitchFamily="49" charset="0"/>
              </a:rPr>
              <a:t> </a:t>
            </a:r>
          </a:p>
          <a:p>
            <a:pPr marL="0" indent="0">
              <a:buFont typeface="Wingdings" pitchFamily="2" charset="2"/>
              <a:buNone/>
              <a:defRPr/>
            </a:pPr>
            <a:r>
              <a:rPr lang="en-US" sz="2000" dirty="0">
                <a:effectLst/>
              </a:rPr>
              <a:t>This is the PROC CONTENTS output for data set </a:t>
            </a:r>
            <a:r>
              <a:rPr lang="en-US" sz="2000" dirty="0">
                <a:solidFill>
                  <a:schemeClr val="accent2"/>
                </a:solidFill>
                <a:effectLst/>
              </a:rPr>
              <a:t>OUTFORM</a:t>
            </a:r>
            <a:r>
              <a:rPr lang="en-US" sz="2000" dirty="0">
                <a:effectLst/>
              </a:rPr>
              <a:t>.</a:t>
            </a:r>
          </a:p>
          <a:p>
            <a:pPr marL="0" indent="0">
              <a:buFont typeface="Wingdings" pitchFamily="2" charset="2"/>
              <a:buNone/>
              <a:defRPr/>
            </a:pPr>
            <a:endParaRPr lang="en-US" sz="1050" dirty="0">
              <a:effectLst/>
              <a:latin typeface="Courier New" pitchFamily="49" charset="0"/>
            </a:endParaRPr>
          </a:p>
          <a:p>
            <a:pPr marL="0" indent="0">
              <a:buFont typeface="Wingdings" pitchFamily="2" charset="2"/>
              <a:buNone/>
              <a:defRPr/>
            </a:pPr>
            <a:r>
              <a:rPr lang="en-US" sz="1050" dirty="0">
                <a:effectLst/>
                <a:latin typeface="Courier New" pitchFamily="49" charset="0"/>
              </a:rPr>
              <a:t>Data Set Name: WORK.OUTFORM             Observations:         2</a:t>
            </a:r>
          </a:p>
          <a:p>
            <a:pPr marL="0" indent="0">
              <a:buFont typeface="Wingdings" pitchFamily="2" charset="2"/>
              <a:buNone/>
              <a:defRPr/>
            </a:pPr>
            <a:r>
              <a:rPr lang="en-US" sz="1050" dirty="0">
                <a:effectLst/>
                <a:latin typeface="Courier New" pitchFamily="49" charset="0"/>
              </a:rPr>
              <a:t>Member Type:   DATA                     Variables:            17</a:t>
            </a:r>
          </a:p>
          <a:p>
            <a:pPr marL="0" indent="0">
              <a:buFont typeface="Wingdings" pitchFamily="2" charset="2"/>
              <a:buNone/>
              <a:defRPr/>
            </a:pPr>
            <a:r>
              <a:rPr lang="en-US" sz="1050" dirty="0">
                <a:effectLst/>
                <a:latin typeface="Courier New" pitchFamily="49" charset="0"/>
              </a:rPr>
              <a:t>Engine:        V612                     Indexes:              0</a:t>
            </a:r>
          </a:p>
          <a:p>
            <a:pPr marL="0" indent="0">
              <a:buFont typeface="Wingdings" pitchFamily="2" charset="2"/>
              <a:buNone/>
              <a:defRPr/>
            </a:pPr>
            <a:r>
              <a:rPr lang="en-US" sz="1050" dirty="0">
                <a:effectLst/>
                <a:latin typeface="Courier New" pitchFamily="49" charset="0"/>
              </a:rPr>
              <a:t>Created:       22:16 Tue, Jul 13, 2011  Observation Length:   63</a:t>
            </a:r>
          </a:p>
          <a:p>
            <a:pPr marL="0" indent="0">
              <a:buFont typeface="Wingdings" pitchFamily="2" charset="2"/>
              <a:buNone/>
              <a:defRPr/>
            </a:pPr>
            <a:r>
              <a:rPr lang="en-US" sz="1050" dirty="0">
                <a:effectLst/>
                <a:latin typeface="Courier New" pitchFamily="49" charset="0"/>
              </a:rPr>
              <a:t>Last Modified: 22:16 Tue, Jul 13, 2011  Deleted Observations: 0</a:t>
            </a:r>
          </a:p>
          <a:p>
            <a:pPr marL="0" indent="0">
              <a:buFont typeface="Wingdings" pitchFamily="2" charset="2"/>
              <a:buNone/>
              <a:defRPr/>
            </a:pPr>
            <a:r>
              <a:rPr lang="en-US" sz="1050" dirty="0">
                <a:effectLst/>
                <a:latin typeface="Courier New" pitchFamily="49" charset="0"/>
              </a:rPr>
              <a:t>Protection:                             Compressed:           NO</a:t>
            </a:r>
          </a:p>
          <a:p>
            <a:pPr marL="0" indent="0">
              <a:buFont typeface="Wingdings" pitchFamily="2" charset="2"/>
              <a:buNone/>
              <a:defRPr/>
            </a:pPr>
            <a:r>
              <a:rPr lang="en-US" sz="1050" dirty="0">
                <a:effectLst/>
                <a:latin typeface="Courier New" pitchFamily="49" charset="0"/>
              </a:rPr>
              <a:t>Data Set Type:                          Sorted:               NO</a:t>
            </a:r>
          </a:p>
          <a:p>
            <a:pPr marL="0" indent="0">
              <a:buFont typeface="Wingdings" pitchFamily="2" charset="2"/>
              <a:buNone/>
              <a:defRPr/>
            </a:pPr>
            <a:r>
              <a:rPr lang="en-US" sz="1050" dirty="0">
                <a:effectLst/>
                <a:latin typeface="Courier New" pitchFamily="49" charset="0"/>
              </a:rPr>
              <a:t>Label:</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-----Engine/Host Dependent Information-----</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Data Set Page Size:       8192</a:t>
            </a:r>
          </a:p>
          <a:p>
            <a:pPr marL="0" indent="0">
              <a:buFont typeface="Wingdings" pitchFamily="2" charset="2"/>
              <a:buNone/>
              <a:defRPr/>
            </a:pPr>
            <a:r>
              <a:rPr lang="en-US" sz="1050" dirty="0">
                <a:effectLst/>
                <a:latin typeface="Courier New" pitchFamily="49" charset="0"/>
              </a:rPr>
              <a:t>               Number of Data Set Pages: 1</a:t>
            </a:r>
          </a:p>
          <a:p>
            <a:pPr marL="0" indent="0">
              <a:buFont typeface="Wingdings" pitchFamily="2" charset="2"/>
              <a:buNone/>
              <a:defRPr/>
            </a:pPr>
            <a:r>
              <a:rPr lang="en-US" sz="1050" dirty="0">
                <a:effectLst/>
                <a:latin typeface="Courier New" pitchFamily="49" charset="0"/>
              </a:rPr>
              <a:t>               File Format:              607</a:t>
            </a:r>
          </a:p>
          <a:p>
            <a:pPr marL="0" indent="0">
              <a:buFont typeface="Wingdings" pitchFamily="2" charset="2"/>
              <a:buNone/>
              <a:defRPr/>
            </a:pPr>
            <a:r>
              <a:rPr lang="en-US" sz="1050" dirty="0">
                <a:effectLst/>
                <a:latin typeface="Courier New" pitchFamily="49" charset="0"/>
              </a:rPr>
              <a:t>               First Data Page:          1</a:t>
            </a:r>
          </a:p>
          <a:p>
            <a:pPr marL="0" indent="0">
              <a:buFont typeface="Wingdings" pitchFamily="2" charset="2"/>
              <a:buNone/>
              <a:defRPr/>
            </a:pPr>
            <a:r>
              <a:rPr lang="en-US" sz="1050" dirty="0">
                <a:effectLst/>
                <a:latin typeface="Courier New" pitchFamily="49" charset="0"/>
              </a:rPr>
              <a:t>               Max </a:t>
            </a:r>
            <a:r>
              <a:rPr lang="en-US" sz="1050" dirty="0" err="1">
                <a:effectLst/>
                <a:latin typeface="Courier New" pitchFamily="49" charset="0"/>
              </a:rPr>
              <a:t>Obs</a:t>
            </a:r>
            <a:r>
              <a:rPr lang="en-US" sz="1050" dirty="0">
                <a:effectLst/>
                <a:latin typeface="Courier New" pitchFamily="49" charset="0"/>
              </a:rPr>
              <a:t> per Page:         129</a:t>
            </a:r>
          </a:p>
          <a:p>
            <a:pPr marL="0" indent="0">
              <a:buFont typeface="Wingdings" pitchFamily="2" charset="2"/>
              <a:buNone/>
              <a:defRPr/>
            </a:pPr>
            <a:r>
              <a:rPr lang="en-US" sz="1050" dirty="0" err="1">
                <a:effectLst/>
                <a:latin typeface="Courier New" pitchFamily="49" charset="0"/>
              </a:rPr>
              <a:t>Obs</a:t>
            </a:r>
            <a:r>
              <a:rPr lang="en-US" sz="1050" dirty="0">
                <a:effectLst/>
                <a:latin typeface="Courier New" pitchFamily="49" charset="0"/>
              </a:rPr>
              <a:t> in First Data Page:   2</a:t>
            </a:r>
          </a:p>
          <a:p>
            <a:pPr marL="0" indent="0">
              <a:buFont typeface="Wingdings" pitchFamily="2" charset="2"/>
              <a:buNone/>
              <a:defRPr/>
            </a:pPr>
            <a:r>
              <a:rPr lang="en-US" sz="800" dirty="0">
                <a:effectLst/>
                <a:latin typeface="Courier New" pitchFamily="49" charset="0"/>
              </a:rPr>
              <a:t> </a:t>
            </a:r>
          </a:p>
          <a:p>
            <a:pPr>
              <a:defRPr/>
            </a:pPr>
            <a:endParaRPr lang="en-US"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 calcmode="lin" valueType="num">
                                      <p:cBhvr additive="base">
                                        <p:cTn id="3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3" end="13"/>
                                            </p:txEl>
                                          </p:spTgt>
                                        </p:tgtEl>
                                        <p:attrNameLst>
                                          <p:attrName>style.visibility</p:attrName>
                                        </p:attrNameLst>
                                      </p:cBhvr>
                                      <p:to>
                                        <p:strVal val="visible"/>
                                      </p:to>
                                    </p:set>
                                    <p:anim calcmode="lin" valueType="num">
                                      <p:cBhvr additive="base">
                                        <p:cTn id="67" dur="500" fill="hold"/>
                                        <p:tgtEl>
                                          <p:spTgt spid="266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6627">
                                            <p:txEl>
                                              <p:pRg st="14" end="14"/>
                                            </p:txEl>
                                          </p:spTgt>
                                        </p:tgtEl>
                                        <p:attrNameLst>
                                          <p:attrName>style.visibility</p:attrName>
                                        </p:attrNameLst>
                                      </p:cBhvr>
                                      <p:to>
                                        <p:strVal val="visible"/>
                                      </p:to>
                                    </p:set>
                                    <p:anim calcmode="lin" valueType="num">
                                      <p:cBhvr additive="base">
                                        <p:cTn id="73" dur="500" fill="hold"/>
                                        <p:tgtEl>
                                          <p:spTgt spid="266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66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6627">
                                            <p:txEl>
                                              <p:pRg st="15" end="15"/>
                                            </p:txEl>
                                          </p:spTgt>
                                        </p:tgtEl>
                                        <p:attrNameLst>
                                          <p:attrName>style.visibility</p:attrName>
                                        </p:attrNameLst>
                                      </p:cBhvr>
                                      <p:to>
                                        <p:strVal val="visible"/>
                                      </p:to>
                                    </p:set>
                                    <p:anim calcmode="lin" valueType="num">
                                      <p:cBhvr additive="base">
                                        <p:cTn id="79" dur="500" fill="hold"/>
                                        <p:tgtEl>
                                          <p:spTgt spid="266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66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627">
                                            <p:txEl>
                                              <p:pRg st="16" end="16"/>
                                            </p:txEl>
                                          </p:spTgt>
                                        </p:tgtEl>
                                        <p:attrNameLst>
                                          <p:attrName>style.visibility</p:attrName>
                                        </p:attrNameLst>
                                      </p:cBhvr>
                                      <p:to>
                                        <p:strVal val="visible"/>
                                      </p:to>
                                    </p:set>
                                    <p:anim calcmode="lin" valueType="num">
                                      <p:cBhvr additive="base">
                                        <p:cTn id="85" dur="500" fill="hold"/>
                                        <p:tgtEl>
                                          <p:spTgt spid="266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66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627">
                                            <p:txEl>
                                              <p:pRg st="17" end="17"/>
                                            </p:txEl>
                                          </p:spTgt>
                                        </p:tgtEl>
                                        <p:attrNameLst>
                                          <p:attrName>style.visibility</p:attrName>
                                        </p:attrNameLst>
                                      </p:cBhvr>
                                      <p:to>
                                        <p:strVal val="visible"/>
                                      </p:to>
                                    </p:set>
                                    <p:anim calcmode="lin" valueType="num">
                                      <p:cBhvr additive="base">
                                        <p:cTn id="91" dur="500" fill="hold"/>
                                        <p:tgtEl>
                                          <p:spTgt spid="26627">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662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627">
                                            <p:txEl>
                                              <p:pRg st="18" end="18"/>
                                            </p:txEl>
                                          </p:spTgt>
                                        </p:tgtEl>
                                        <p:attrNameLst>
                                          <p:attrName>style.visibility</p:attrName>
                                        </p:attrNameLst>
                                      </p:cBhvr>
                                      <p:to>
                                        <p:strVal val="visible"/>
                                      </p:to>
                                    </p:set>
                                    <p:anim calcmode="lin" valueType="num">
                                      <p:cBhvr additive="base">
                                        <p:cTn id="97" dur="500" fill="hold"/>
                                        <p:tgtEl>
                                          <p:spTgt spid="26627">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66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627">
                                            <p:txEl>
                                              <p:pRg st="19" end="19"/>
                                            </p:txEl>
                                          </p:spTgt>
                                        </p:tgtEl>
                                        <p:attrNameLst>
                                          <p:attrName>style.visibility</p:attrName>
                                        </p:attrNameLst>
                                      </p:cBhvr>
                                      <p:to>
                                        <p:strVal val="visible"/>
                                      </p:to>
                                    </p:set>
                                    <p:anim calcmode="lin" valueType="num">
                                      <p:cBhvr additive="base">
                                        <p:cTn id="103" dur="500" fill="hold"/>
                                        <p:tgtEl>
                                          <p:spTgt spid="26627">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62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627">
                                            <p:txEl>
                                              <p:pRg st="20" end="20"/>
                                            </p:txEl>
                                          </p:spTgt>
                                        </p:tgtEl>
                                        <p:attrNameLst>
                                          <p:attrName>style.visibility</p:attrName>
                                        </p:attrNameLst>
                                      </p:cBhvr>
                                      <p:to>
                                        <p:strVal val="visible"/>
                                      </p:to>
                                    </p:set>
                                    <p:anim calcmode="lin" valueType="num">
                                      <p:cBhvr additive="base">
                                        <p:cTn id="109" dur="500" fill="hold"/>
                                        <p:tgtEl>
                                          <p:spTgt spid="26627">
                                            <p:txEl>
                                              <p:pRg st="20" end="2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6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627">
                                            <p:txEl>
                                              <p:pRg st="21" end="21"/>
                                            </p:txEl>
                                          </p:spTgt>
                                        </p:tgtEl>
                                        <p:attrNameLst>
                                          <p:attrName>style.visibility</p:attrName>
                                        </p:attrNameLst>
                                      </p:cBhvr>
                                      <p:to>
                                        <p:strVal val="visible"/>
                                      </p:to>
                                    </p:set>
                                    <p:anim calcmode="lin" valueType="num">
                                      <p:cBhvr additive="base">
                                        <p:cTn id="115" dur="500" fill="hold"/>
                                        <p:tgtEl>
                                          <p:spTgt spid="26627">
                                            <p:txEl>
                                              <p:pRg st="21" end="2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627">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627">
                                            <p:txEl>
                                              <p:pRg st="22" end="22"/>
                                            </p:txEl>
                                          </p:spTgt>
                                        </p:tgtEl>
                                        <p:attrNameLst>
                                          <p:attrName>style.visibility</p:attrName>
                                        </p:attrNameLst>
                                      </p:cBhvr>
                                      <p:to>
                                        <p:strVal val="visible"/>
                                      </p:to>
                                    </p:set>
                                    <p:anim calcmode="lin" valueType="num">
                                      <p:cBhvr additive="base">
                                        <p:cTn id="121" dur="500" fill="hold"/>
                                        <p:tgtEl>
                                          <p:spTgt spid="26627">
                                            <p:txEl>
                                              <p:pRg st="22" end="2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627">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5CDC21-C0BA-4662-9B3A-3DFA498D627D}" type="slidenum">
              <a:rPr lang="en-US">
                <a:solidFill>
                  <a:srgbClr val="FFFF00"/>
                </a:solidFill>
              </a:rPr>
              <a:pPr>
                <a:defRPr/>
              </a:pPr>
              <a:t>32</a:t>
            </a:fld>
            <a:endParaRPr lang="en-US">
              <a:solidFill>
                <a:srgbClr val="FFFF00"/>
              </a:solidFill>
            </a:endParaRPr>
          </a:p>
        </p:txBody>
      </p:sp>
      <p:sp>
        <p:nvSpPr>
          <p:cNvPr id="26627" name="Rectangle 3"/>
          <p:cNvSpPr>
            <a:spLocks noGrp="1" noChangeArrowheads="1"/>
          </p:cNvSpPr>
          <p:nvPr>
            <p:ph type="body" idx="1"/>
          </p:nvPr>
        </p:nvSpPr>
        <p:spPr>
          <a:xfrm>
            <a:off x="596900" y="381000"/>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Sets 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sz="800" dirty="0">
                <a:effectLst/>
                <a:latin typeface="Courier New" pitchFamily="49" charset="0"/>
              </a:rPr>
              <a:t> </a:t>
            </a:r>
          </a:p>
          <a:p>
            <a:pPr marL="0" indent="0">
              <a:buFont typeface="Wingdings" pitchFamily="2" charset="2"/>
              <a:buNone/>
              <a:defRPr/>
            </a:pPr>
            <a:r>
              <a:rPr lang="en-US" sz="1800" dirty="0">
                <a:effectLst/>
                <a:latin typeface="Courier New" pitchFamily="49" charset="0"/>
              </a:rPr>
              <a:t> </a:t>
            </a:r>
            <a:r>
              <a:rPr lang="en-US" sz="1800" dirty="0">
                <a:effectLst/>
              </a:rPr>
              <a:t>This is the rest of the PROC CONTENTS output for data set </a:t>
            </a:r>
            <a:r>
              <a:rPr lang="en-US" sz="1800" dirty="0">
                <a:solidFill>
                  <a:schemeClr val="accent2"/>
                </a:solidFill>
                <a:effectLst/>
              </a:rPr>
              <a:t>OUTFORM</a:t>
            </a:r>
            <a:r>
              <a:rPr lang="en-US" sz="1800" dirty="0">
                <a:effectLst/>
              </a:rPr>
              <a:t>.</a:t>
            </a:r>
          </a:p>
          <a:p>
            <a:pPr marL="0" indent="0">
              <a:buFont typeface="Wingdings" pitchFamily="2" charset="2"/>
              <a:buNone/>
              <a:defRPr/>
            </a:pPr>
            <a:endParaRPr lang="en-US" sz="800" dirty="0">
              <a:effectLst/>
              <a:latin typeface="Courier New" pitchFamily="49" charset="0"/>
            </a:endParaRPr>
          </a:p>
          <a:p>
            <a:pPr marL="0" indent="0">
              <a:buFont typeface="Wingdings" pitchFamily="2" charset="2"/>
              <a:buNone/>
              <a:defRPr/>
            </a:pPr>
            <a:r>
              <a:rPr lang="en-US" sz="1050" dirty="0">
                <a:effectLst/>
                <a:latin typeface="Courier New" pitchFamily="49" charset="0"/>
              </a:rPr>
              <a:t>      -----Alphabetic List of Variables and Attributes-----</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   Variable   Type   Len   </a:t>
            </a:r>
            <a:r>
              <a:rPr lang="en-US" sz="1050" dirty="0" err="1">
                <a:effectLst/>
                <a:latin typeface="Courier New" pitchFamily="49" charset="0"/>
              </a:rPr>
              <a:t>Pos</a:t>
            </a:r>
            <a:r>
              <a:rPr lang="en-US" sz="1050" dirty="0">
                <a:effectLst/>
                <a:latin typeface="Courier New" pitchFamily="49" charset="0"/>
              </a:rPr>
              <a:t>   Label</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7   DEFAULT    </a:t>
            </a:r>
            <a:r>
              <a:rPr lang="en-US" sz="1050" dirty="0" err="1">
                <a:effectLst/>
                <a:latin typeface="Courier New" pitchFamily="49" charset="0"/>
              </a:rPr>
              <a:t>Num</a:t>
            </a:r>
            <a:r>
              <a:rPr lang="en-US" sz="1050" dirty="0">
                <a:effectLst/>
                <a:latin typeface="Courier New" pitchFamily="49" charset="0"/>
              </a:rPr>
              <a:t>      3    22   Default length</a:t>
            </a:r>
          </a:p>
          <a:p>
            <a:pPr marL="0" indent="0">
              <a:buFont typeface="Wingdings" pitchFamily="2" charset="2"/>
              <a:buNone/>
              <a:defRPr/>
            </a:pPr>
            <a:r>
              <a:rPr lang="en-US" sz="1050" dirty="0">
                <a:effectLst/>
                <a:latin typeface="Courier New" pitchFamily="49" charset="0"/>
              </a:rPr>
              <a:t>  16   EEXCL      Char     1    52   End exclusion</a:t>
            </a:r>
          </a:p>
          <a:p>
            <a:pPr marL="0" indent="0">
              <a:buFont typeface="Wingdings" pitchFamily="2" charset="2"/>
              <a:buNone/>
              <a:defRPr/>
            </a:pPr>
            <a:r>
              <a:rPr lang="en-US" sz="1050" dirty="0">
                <a:effectLst/>
                <a:latin typeface="Courier New" pitchFamily="49" charset="0"/>
              </a:rPr>
              <a:t>   3   END        Char     1     9   Ending value for format</a:t>
            </a:r>
          </a:p>
          <a:p>
            <a:pPr marL="0" indent="0">
              <a:buFont typeface="Wingdings" pitchFamily="2" charset="2"/>
              <a:buNone/>
              <a:defRPr/>
            </a:pPr>
            <a:r>
              <a:rPr lang="en-US" sz="1050" dirty="0">
                <a:effectLst/>
                <a:latin typeface="Courier New" pitchFamily="49" charset="0"/>
              </a:rPr>
              <a:t>  12   FILL       Char     1    46   Fill character</a:t>
            </a:r>
          </a:p>
          <a:p>
            <a:pPr marL="0" indent="0">
              <a:buFont typeface="Wingdings" pitchFamily="2" charset="2"/>
              <a:buNone/>
              <a:defRPr/>
            </a:pPr>
            <a:r>
              <a:rPr lang="en-US" sz="1050" dirty="0">
                <a:effectLst/>
                <a:latin typeface="Courier New" pitchFamily="49" charset="0"/>
              </a:rPr>
              <a:t>   1   FMTNAME    Char     8     0   Format name</a:t>
            </a:r>
          </a:p>
          <a:p>
            <a:pPr marL="0" indent="0">
              <a:buFont typeface="Wingdings" pitchFamily="2" charset="2"/>
              <a:buNone/>
              <a:defRPr/>
            </a:pPr>
            <a:r>
              <a:rPr lang="en-US" sz="1050" dirty="0">
                <a:effectLst/>
                <a:latin typeface="Courier New" pitchFamily="49" charset="0"/>
              </a:rPr>
              <a:t>   9   FUZZ       </a:t>
            </a:r>
            <a:r>
              <a:rPr lang="en-US" sz="1050" dirty="0" err="1">
                <a:effectLst/>
                <a:latin typeface="Courier New" pitchFamily="49" charset="0"/>
              </a:rPr>
              <a:t>Num</a:t>
            </a:r>
            <a:r>
              <a:rPr lang="en-US" sz="1050" dirty="0">
                <a:effectLst/>
                <a:latin typeface="Courier New" pitchFamily="49" charset="0"/>
              </a:rPr>
              <a:t>      8    28   Fuzz value</a:t>
            </a:r>
          </a:p>
          <a:p>
            <a:pPr marL="0" indent="0">
              <a:buFont typeface="Wingdings" pitchFamily="2" charset="2"/>
              <a:buNone/>
              <a:defRPr/>
            </a:pPr>
            <a:r>
              <a:rPr lang="en-US" sz="1050" dirty="0">
                <a:effectLst/>
                <a:latin typeface="Courier New" pitchFamily="49" charset="0"/>
              </a:rPr>
              <a:t>  17   HLO        Char    10    53   Additional information</a:t>
            </a:r>
          </a:p>
          <a:p>
            <a:pPr marL="0" indent="0">
              <a:buFont typeface="Wingdings" pitchFamily="2" charset="2"/>
              <a:buNone/>
              <a:defRPr/>
            </a:pPr>
            <a:r>
              <a:rPr lang="en-US" sz="1050" dirty="0">
                <a:effectLst/>
                <a:latin typeface="Courier New" pitchFamily="49" charset="0"/>
              </a:rPr>
              <a:t>   4   LABEL      Char     6    10   Format value label</a:t>
            </a:r>
          </a:p>
          <a:p>
            <a:pPr marL="0" indent="0">
              <a:buFont typeface="Wingdings" pitchFamily="2" charset="2"/>
              <a:buNone/>
              <a:defRPr/>
            </a:pPr>
            <a:r>
              <a:rPr lang="en-US" sz="1050" dirty="0">
                <a:effectLst/>
                <a:latin typeface="Courier New" pitchFamily="49" charset="0"/>
              </a:rPr>
              <a:t>   8   LENGTH     </a:t>
            </a:r>
            <a:r>
              <a:rPr lang="en-US" sz="1050" dirty="0" err="1">
                <a:effectLst/>
                <a:latin typeface="Courier New" pitchFamily="49" charset="0"/>
              </a:rPr>
              <a:t>Num</a:t>
            </a:r>
            <a:r>
              <a:rPr lang="en-US" sz="1050" dirty="0">
                <a:effectLst/>
                <a:latin typeface="Courier New" pitchFamily="49" charset="0"/>
              </a:rPr>
              <a:t>      3    25   Format length</a:t>
            </a:r>
          </a:p>
          <a:p>
            <a:pPr marL="0" indent="0">
              <a:buFont typeface="Wingdings" pitchFamily="2" charset="2"/>
              <a:buNone/>
              <a:defRPr/>
            </a:pPr>
            <a:r>
              <a:rPr lang="en-US" sz="1050" dirty="0">
                <a:effectLst/>
                <a:latin typeface="Courier New" pitchFamily="49" charset="0"/>
              </a:rPr>
              <a:t>   6   MAX        </a:t>
            </a:r>
            <a:r>
              <a:rPr lang="en-US" sz="1050" dirty="0" err="1">
                <a:effectLst/>
                <a:latin typeface="Courier New" pitchFamily="49" charset="0"/>
              </a:rPr>
              <a:t>Num</a:t>
            </a:r>
            <a:r>
              <a:rPr lang="en-US" sz="1050" dirty="0">
                <a:effectLst/>
                <a:latin typeface="Courier New" pitchFamily="49" charset="0"/>
              </a:rPr>
              <a:t>      3    19   Maximum length</a:t>
            </a:r>
          </a:p>
          <a:p>
            <a:pPr marL="0" indent="0">
              <a:buFont typeface="Wingdings" pitchFamily="2" charset="2"/>
              <a:buNone/>
              <a:defRPr/>
            </a:pPr>
            <a:r>
              <a:rPr lang="en-US" sz="1050" dirty="0">
                <a:effectLst/>
                <a:latin typeface="Courier New" pitchFamily="49" charset="0"/>
              </a:rPr>
              <a:t>   5   MIN        </a:t>
            </a:r>
            <a:r>
              <a:rPr lang="en-US" sz="1050" dirty="0" err="1">
                <a:effectLst/>
                <a:latin typeface="Courier New" pitchFamily="49" charset="0"/>
              </a:rPr>
              <a:t>Num</a:t>
            </a:r>
            <a:r>
              <a:rPr lang="en-US" sz="1050" dirty="0">
                <a:effectLst/>
                <a:latin typeface="Courier New" pitchFamily="49" charset="0"/>
              </a:rPr>
              <a:t>      3    16   Minimum length</a:t>
            </a:r>
          </a:p>
          <a:p>
            <a:pPr marL="0" indent="0">
              <a:buFont typeface="Wingdings" pitchFamily="2" charset="2"/>
              <a:buNone/>
              <a:defRPr/>
            </a:pPr>
            <a:r>
              <a:rPr lang="en-US" sz="1050" dirty="0">
                <a:effectLst/>
                <a:latin typeface="Courier New" pitchFamily="49" charset="0"/>
              </a:rPr>
              <a:t>  11   MULT       </a:t>
            </a:r>
            <a:r>
              <a:rPr lang="en-US" sz="1050" dirty="0" err="1">
                <a:effectLst/>
                <a:latin typeface="Courier New" pitchFamily="49" charset="0"/>
              </a:rPr>
              <a:t>Num</a:t>
            </a:r>
            <a:r>
              <a:rPr lang="en-US" sz="1050" dirty="0">
                <a:effectLst/>
                <a:latin typeface="Courier New" pitchFamily="49" charset="0"/>
              </a:rPr>
              <a:t>      8    38   Multiplier</a:t>
            </a:r>
          </a:p>
          <a:p>
            <a:pPr marL="0" indent="0">
              <a:buFont typeface="Wingdings" pitchFamily="2" charset="2"/>
              <a:buNone/>
              <a:defRPr/>
            </a:pPr>
            <a:r>
              <a:rPr lang="en-US" sz="1050" dirty="0">
                <a:effectLst/>
                <a:latin typeface="Courier New" pitchFamily="49" charset="0"/>
              </a:rPr>
              <a:t>  13   NOEDIT     </a:t>
            </a:r>
            <a:r>
              <a:rPr lang="en-US" sz="1050" dirty="0" err="1">
                <a:effectLst/>
                <a:latin typeface="Courier New" pitchFamily="49" charset="0"/>
              </a:rPr>
              <a:t>Num</a:t>
            </a:r>
            <a:r>
              <a:rPr lang="en-US" sz="1050" dirty="0">
                <a:effectLst/>
                <a:latin typeface="Courier New" pitchFamily="49" charset="0"/>
              </a:rPr>
              <a:t>      3    47   Is picture string </a:t>
            </a:r>
            <a:r>
              <a:rPr lang="en-US" sz="1050" dirty="0" err="1">
                <a:effectLst/>
                <a:latin typeface="Courier New" pitchFamily="49" charset="0"/>
              </a:rPr>
              <a:t>noedit</a:t>
            </a:r>
            <a:r>
              <a:rPr lang="en-US" sz="1050" dirty="0">
                <a:effectLst/>
                <a:latin typeface="Courier New" pitchFamily="49" charset="0"/>
              </a:rPr>
              <a:t>?</a:t>
            </a:r>
          </a:p>
          <a:p>
            <a:pPr marL="0" indent="0">
              <a:buFont typeface="Wingdings" pitchFamily="2" charset="2"/>
              <a:buNone/>
              <a:defRPr/>
            </a:pPr>
            <a:r>
              <a:rPr lang="en-US" sz="1050" dirty="0">
                <a:effectLst/>
                <a:latin typeface="Courier New" pitchFamily="49" charset="0"/>
              </a:rPr>
              <a:t>  10   PREFIX     Char     2    36   Prefix characters</a:t>
            </a:r>
          </a:p>
          <a:p>
            <a:pPr marL="0" indent="0">
              <a:buFont typeface="Wingdings" pitchFamily="2" charset="2"/>
              <a:buNone/>
              <a:defRPr/>
            </a:pPr>
            <a:r>
              <a:rPr lang="en-US" sz="1050" dirty="0">
                <a:effectLst/>
                <a:latin typeface="Courier New" pitchFamily="49" charset="0"/>
              </a:rPr>
              <a:t>  15   SEXCL      Char     1    51   Start exclusion</a:t>
            </a:r>
          </a:p>
          <a:p>
            <a:pPr marL="0" indent="0">
              <a:buFont typeface="Wingdings" pitchFamily="2" charset="2"/>
              <a:buNone/>
              <a:defRPr/>
            </a:pPr>
            <a:r>
              <a:rPr lang="en-US" sz="1050" dirty="0">
                <a:effectLst/>
                <a:latin typeface="Courier New" pitchFamily="49" charset="0"/>
              </a:rPr>
              <a:t>   2   START      Char     1     8   Starting value for format</a:t>
            </a:r>
          </a:p>
          <a:p>
            <a:pPr marL="0" indent="0">
              <a:buFont typeface="Wingdings" pitchFamily="2" charset="2"/>
              <a:buNone/>
              <a:defRPr/>
            </a:pPr>
            <a:r>
              <a:rPr lang="en-US" sz="1050" dirty="0">
                <a:effectLst/>
                <a:latin typeface="Courier New" pitchFamily="49" charset="0"/>
              </a:rPr>
              <a:t>  14   TYPE       Char     1    50   Type of format</a:t>
            </a:r>
            <a:endParaRPr lang="en-US" sz="1050" dirty="0">
              <a:latin typeface="Courier New" pitchFamily="49" charset="0"/>
            </a:endParaRPr>
          </a:p>
          <a:p>
            <a:pPr>
              <a:defRPr/>
            </a:pPr>
            <a:endParaRPr lang="en-US"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 calcmode="lin" valueType="num">
                                      <p:cBhvr additive="base">
                                        <p:cTn id="3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3" end="13"/>
                                            </p:txEl>
                                          </p:spTgt>
                                        </p:tgtEl>
                                        <p:attrNameLst>
                                          <p:attrName>style.visibility</p:attrName>
                                        </p:attrNameLst>
                                      </p:cBhvr>
                                      <p:to>
                                        <p:strVal val="visible"/>
                                      </p:to>
                                    </p:set>
                                    <p:anim calcmode="lin" valueType="num">
                                      <p:cBhvr additive="base">
                                        <p:cTn id="67" dur="500" fill="hold"/>
                                        <p:tgtEl>
                                          <p:spTgt spid="266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6627">
                                            <p:txEl>
                                              <p:pRg st="14" end="14"/>
                                            </p:txEl>
                                          </p:spTgt>
                                        </p:tgtEl>
                                        <p:attrNameLst>
                                          <p:attrName>style.visibility</p:attrName>
                                        </p:attrNameLst>
                                      </p:cBhvr>
                                      <p:to>
                                        <p:strVal val="visible"/>
                                      </p:to>
                                    </p:set>
                                    <p:anim calcmode="lin" valueType="num">
                                      <p:cBhvr additive="base">
                                        <p:cTn id="73" dur="500" fill="hold"/>
                                        <p:tgtEl>
                                          <p:spTgt spid="266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66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6627">
                                            <p:txEl>
                                              <p:pRg st="15" end="15"/>
                                            </p:txEl>
                                          </p:spTgt>
                                        </p:tgtEl>
                                        <p:attrNameLst>
                                          <p:attrName>style.visibility</p:attrName>
                                        </p:attrNameLst>
                                      </p:cBhvr>
                                      <p:to>
                                        <p:strVal val="visible"/>
                                      </p:to>
                                    </p:set>
                                    <p:anim calcmode="lin" valueType="num">
                                      <p:cBhvr additive="base">
                                        <p:cTn id="79" dur="500" fill="hold"/>
                                        <p:tgtEl>
                                          <p:spTgt spid="266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66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627">
                                            <p:txEl>
                                              <p:pRg st="16" end="16"/>
                                            </p:txEl>
                                          </p:spTgt>
                                        </p:tgtEl>
                                        <p:attrNameLst>
                                          <p:attrName>style.visibility</p:attrName>
                                        </p:attrNameLst>
                                      </p:cBhvr>
                                      <p:to>
                                        <p:strVal val="visible"/>
                                      </p:to>
                                    </p:set>
                                    <p:anim calcmode="lin" valueType="num">
                                      <p:cBhvr additive="base">
                                        <p:cTn id="85" dur="500" fill="hold"/>
                                        <p:tgtEl>
                                          <p:spTgt spid="266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66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627">
                                            <p:txEl>
                                              <p:pRg st="17" end="17"/>
                                            </p:txEl>
                                          </p:spTgt>
                                        </p:tgtEl>
                                        <p:attrNameLst>
                                          <p:attrName>style.visibility</p:attrName>
                                        </p:attrNameLst>
                                      </p:cBhvr>
                                      <p:to>
                                        <p:strVal val="visible"/>
                                      </p:to>
                                    </p:set>
                                    <p:anim calcmode="lin" valueType="num">
                                      <p:cBhvr additive="base">
                                        <p:cTn id="91" dur="500" fill="hold"/>
                                        <p:tgtEl>
                                          <p:spTgt spid="26627">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662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627">
                                            <p:txEl>
                                              <p:pRg st="18" end="18"/>
                                            </p:txEl>
                                          </p:spTgt>
                                        </p:tgtEl>
                                        <p:attrNameLst>
                                          <p:attrName>style.visibility</p:attrName>
                                        </p:attrNameLst>
                                      </p:cBhvr>
                                      <p:to>
                                        <p:strVal val="visible"/>
                                      </p:to>
                                    </p:set>
                                    <p:anim calcmode="lin" valueType="num">
                                      <p:cBhvr additive="base">
                                        <p:cTn id="97" dur="500" fill="hold"/>
                                        <p:tgtEl>
                                          <p:spTgt spid="26627">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66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627">
                                            <p:txEl>
                                              <p:pRg st="19" end="19"/>
                                            </p:txEl>
                                          </p:spTgt>
                                        </p:tgtEl>
                                        <p:attrNameLst>
                                          <p:attrName>style.visibility</p:attrName>
                                        </p:attrNameLst>
                                      </p:cBhvr>
                                      <p:to>
                                        <p:strVal val="visible"/>
                                      </p:to>
                                    </p:set>
                                    <p:anim calcmode="lin" valueType="num">
                                      <p:cBhvr additive="base">
                                        <p:cTn id="103" dur="500" fill="hold"/>
                                        <p:tgtEl>
                                          <p:spTgt spid="26627">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62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627">
                                            <p:txEl>
                                              <p:pRg st="20" end="20"/>
                                            </p:txEl>
                                          </p:spTgt>
                                        </p:tgtEl>
                                        <p:attrNameLst>
                                          <p:attrName>style.visibility</p:attrName>
                                        </p:attrNameLst>
                                      </p:cBhvr>
                                      <p:to>
                                        <p:strVal val="visible"/>
                                      </p:to>
                                    </p:set>
                                    <p:anim calcmode="lin" valueType="num">
                                      <p:cBhvr additive="base">
                                        <p:cTn id="109" dur="500" fill="hold"/>
                                        <p:tgtEl>
                                          <p:spTgt spid="26627">
                                            <p:txEl>
                                              <p:pRg st="20" end="2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6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627">
                                            <p:txEl>
                                              <p:pRg st="21" end="21"/>
                                            </p:txEl>
                                          </p:spTgt>
                                        </p:tgtEl>
                                        <p:attrNameLst>
                                          <p:attrName>style.visibility</p:attrName>
                                        </p:attrNameLst>
                                      </p:cBhvr>
                                      <p:to>
                                        <p:strVal val="visible"/>
                                      </p:to>
                                    </p:set>
                                    <p:anim calcmode="lin" valueType="num">
                                      <p:cBhvr additive="base">
                                        <p:cTn id="115" dur="500" fill="hold"/>
                                        <p:tgtEl>
                                          <p:spTgt spid="26627">
                                            <p:txEl>
                                              <p:pRg st="21" end="2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627">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627">
                                            <p:txEl>
                                              <p:pRg st="22" end="22"/>
                                            </p:txEl>
                                          </p:spTgt>
                                        </p:tgtEl>
                                        <p:attrNameLst>
                                          <p:attrName>style.visibility</p:attrName>
                                        </p:attrNameLst>
                                      </p:cBhvr>
                                      <p:to>
                                        <p:strVal val="visible"/>
                                      </p:to>
                                    </p:set>
                                    <p:anim calcmode="lin" valueType="num">
                                      <p:cBhvr additive="base">
                                        <p:cTn id="121" dur="500" fill="hold"/>
                                        <p:tgtEl>
                                          <p:spTgt spid="26627">
                                            <p:txEl>
                                              <p:pRg st="22" end="2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627">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6627">
                                            <p:txEl>
                                              <p:pRg st="23" end="23"/>
                                            </p:txEl>
                                          </p:spTgt>
                                        </p:tgtEl>
                                        <p:attrNameLst>
                                          <p:attrName>style.visibility</p:attrName>
                                        </p:attrNameLst>
                                      </p:cBhvr>
                                      <p:to>
                                        <p:strVal val="visible"/>
                                      </p:to>
                                    </p:set>
                                    <p:anim calcmode="lin" valueType="num">
                                      <p:cBhvr additive="base">
                                        <p:cTn id="127" dur="500" fill="hold"/>
                                        <p:tgtEl>
                                          <p:spTgt spid="26627">
                                            <p:txEl>
                                              <p:pRg st="23" end="23"/>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6627">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26627">
                                            <p:txEl>
                                              <p:pRg st="24" end="24"/>
                                            </p:txEl>
                                          </p:spTgt>
                                        </p:tgtEl>
                                        <p:attrNameLst>
                                          <p:attrName>style.visibility</p:attrName>
                                        </p:attrNameLst>
                                      </p:cBhvr>
                                      <p:to>
                                        <p:strVal val="visible"/>
                                      </p:to>
                                    </p:set>
                                    <p:anim calcmode="lin" valueType="num">
                                      <p:cBhvr additive="base">
                                        <p:cTn id="133" dur="500" fill="hold"/>
                                        <p:tgtEl>
                                          <p:spTgt spid="26627">
                                            <p:txEl>
                                              <p:pRg st="24" end="24"/>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26627">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26627">
                                            <p:txEl>
                                              <p:pRg st="25" end="25"/>
                                            </p:txEl>
                                          </p:spTgt>
                                        </p:tgtEl>
                                        <p:attrNameLst>
                                          <p:attrName>style.visibility</p:attrName>
                                        </p:attrNameLst>
                                      </p:cBhvr>
                                      <p:to>
                                        <p:strVal val="visible"/>
                                      </p:to>
                                    </p:set>
                                    <p:anim calcmode="lin" valueType="num">
                                      <p:cBhvr additive="base">
                                        <p:cTn id="139" dur="500" fill="hold"/>
                                        <p:tgtEl>
                                          <p:spTgt spid="26627">
                                            <p:txEl>
                                              <p:pRg st="25" end="25"/>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26627">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0C2C3AA-EF30-4173-BCE2-5B61A3CF237F}"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(continued)</a:t>
            </a:r>
            <a:endParaRPr lang="en-US" sz="3600"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sz="2800" dirty="0" err="1">
                <a:latin typeface="Arial Unicode MS" pitchFamily="34" charset="-128"/>
              </a:rPr>
              <a:t>Multilabel</a:t>
            </a:r>
            <a:r>
              <a:rPr lang="en-US" sz="2800" dirty="0">
                <a:latin typeface="Arial Unicode MS" pitchFamily="34" charset="-128"/>
              </a:rPr>
              <a:t> formatting allows an observation to be included in multiple rows or categories. </a:t>
            </a:r>
          </a:p>
          <a:p>
            <a:pPr>
              <a:defRPr/>
            </a:pPr>
            <a:r>
              <a:rPr lang="en-US" sz="2800" dirty="0">
                <a:latin typeface="Arial Unicode MS" pitchFamily="34" charset="-128"/>
              </a:rPr>
              <a:t>To use </a:t>
            </a:r>
            <a:r>
              <a:rPr lang="en-US" sz="2800" dirty="0" err="1">
                <a:latin typeface="Arial Unicode MS" pitchFamily="34" charset="-128"/>
              </a:rPr>
              <a:t>multilabel</a:t>
            </a:r>
            <a:r>
              <a:rPr lang="en-US" sz="2800" dirty="0">
                <a:latin typeface="Arial Unicode MS" pitchFamily="34" charset="-128"/>
              </a:rPr>
              <a:t> formats, specify the MLF option in class variables in procedures that support it (e.g., PROC TABULATE, PROC MEANS, PROC SUMMARY).</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3C03D53-929F-4C0D-8C87-D748EA700516}"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9436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(continued)</a:t>
            </a:r>
            <a:endParaRPr lang="en-US" sz="3600" b="1" i="1" dirty="0">
              <a:solidFill>
                <a:srgbClr val="FFFFFF"/>
              </a:solidFill>
              <a:latin typeface="Arial Unicode MS" pitchFamily="34" charset="-128"/>
            </a:endParaRPr>
          </a:p>
          <a:p>
            <a:pPr marL="0" indent="0">
              <a:buFont typeface="Wingdings" pitchFamily="2" charset="2"/>
              <a:buNone/>
              <a:defRPr/>
            </a:pPr>
            <a:r>
              <a:rPr lang="en-US" sz="1600" dirty="0" err="1"/>
              <a:t>proc</a:t>
            </a:r>
            <a:r>
              <a:rPr lang="en-US" sz="1600" dirty="0"/>
              <a:t> format;</a:t>
            </a:r>
          </a:p>
          <a:p>
            <a:pPr marL="0" indent="0">
              <a:buFont typeface="Wingdings" pitchFamily="2" charset="2"/>
              <a:buNone/>
              <a:defRPr/>
            </a:pPr>
            <a:r>
              <a:rPr lang="en-US" sz="1600" dirty="0"/>
              <a:t>value age (</a:t>
            </a:r>
            <a:r>
              <a:rPr lang="en-US" sz="1600" dirty="0" err="1"/>
              <a:t>multilabel</a:t>
            </a:r>
            <a:r>
              <a:rPr lang="en-US" sz="1600" dirty="0"/>
              <a:t>)</a:t>
            </a:r>
          </a:p>
          <a:p>
            <a:pPr marL="0" indent="0">
              <a:buFont typeface="Wingdings" pitchFamily="2" charset="2"/>
              <a:buNone/>
              <a:defRPr/>
            </a:pPr>
            <a:r>
              <a:rPr lang="en-US" sz="1600" dirty="0"/>
              <a:t>     15-29=’below 30’</a:t>
            </a:r>
          </a:p>
          <a:p>
            <a:pPr marL="0" indent="0">
              <a:buFont typeface="Wingdings" pitchFamily="2" charset="2"/>
              <a:buNone/>
              <a:defRPr/>
            </a:pPr>
            <a:r>
              <a:rPr lang="en-US" sz="1600" dirty="0"/>
              <a:t>     15-19=’15 to 19’</a:t>
            </a:r>
          </a:p>
          <a:p>
            <a:pPr marL="0" indent="0">
              <a:buFont typeface="Wingdings" pitchFamily="2" charset="2"/>
              <a:buNone/>
              <a:defRPr/>
            </a:pPr>
            <a:r>
              <a:rPr lang="en-US" sz="1600" dirty="0"/>
              <a:t>     20-29=’20 to 29’;</a:t>
            </a:r>
          </a:p>
          <a:p>
            <a:pPr marL="0" indent="0">
              <a:buFont typeface="Wingdings" pitchFamily="2" charset="2"/>
              <a:buNone/>
              <a:defRPr/>
            </a:pPr>
            <a:r>
              <a:rPr lang="en-US" sz="1600" dirty="0"/>
              <a:t>data age;</a:t>
            </a:r>
          </a:p>
          <a:p>
            <a:pPr marL="0" indent="0">
              <a:buFont typeface="Wingdings" pitchFamily="2" charset="2"/>
              <a:buNone/>
              <a:defRPr/>
            </a:pPr>
            <a:r>
              <a:rPr lang="en-US" sz="1600" dirty="0"/>
              <a:t>input age books @@;</a:t>
            </a:r>
          </a:p>
          <a:p>
            <a:pPr marL="0" indent="0">
              <a:buFont typeface="Wingdings" pitchFamily="2" charset="2"/>
              <a:buNone/>
              <a:defRPr/>
            </a:pPr>
            <a:r>
              <a:rPr lang="en-US" sz="1600" dirty="0"/>
              <a:t>cards;</a:t>
            </a:r>
          </a:p>
          <a:p>
            <a:pPr marL="0" indent="0">
              <a:buFont typeface="Wingdings" pitchFamily="2" charset="2"/>
              <a:buNone/>
              <a:defRPr/>
            </a:pPr>
            <a:r>
              <a:rPr lang="en-US" sz="1600" dirty="0"/>
              <a:t>15 13 20 13 25 22</a:t>
            </a:r>
          </a:p>
          <a:p>
            <a:pPr marL="0" indent="0">
              <a:buFont typeface="Wingdings" pitchFamily="2" charset="2"/>
              <a:buNone/>
              <a:defRPr/>
            </a:pPr>
            <a:r>
              <a:rPr lang="en-US" sz="1600" dirty="0"/>
              <a:t>;</a:t>
            </a:r>
          </a:p>
          <a:p>
            <a:pPr marL="0" indent="0">
              <a:buFont typeface="Wingdings" pitchFamily="2" charset="2"/>
              <a:buNone/>
              <a:defRPr/>
            </a:pPr>
            <a:r>
              <a:rPr lang="en-US" sz="1600" dirty="0" err="1"/>
              <a:t>proc</a:t>
            </a:r>
            <a:r>
              <a:rPr lang="en-US" sz="1600" dirty="0"/>
              <a:t> means sum </a:t>
            </a:r>
            <a:r>
              <a:rPr lang="en-US" sz="1600" dirty="0" err="1"/>
              <a:t>maxdec</a:t>
            </a:r>
            <a:r>
              <a:rPr lang="en-US" sz="1600" dirty="0"/>
              <a:t>=0; </a:t>
            </a:r>
          </a:p>
          <a:p>
            <a:pPr marL="0" indent="0">
              <a:buFont typeface="Wingdings" pitchFamily="2" charset="2"/>
              <a:buNone/>
              <a:defRPr/>
            </a:pPr>
            <a:r>
              <a:rPr lang="en-US" sz="1600" dirty="0"/>
              <a:t>class age/</a:t>
            </a:r>
            <a:r>
              <a:rPr lang="en-US" sz="1600" dirty="0" err="1"/>
              <a:t>mlf</a:t>
            </a:r>
            <a:r>
              <a:rPr lang="en-US" sz="1600" dirty="0"/>
              <a:t>; </a:t>
            </a:r>
          </a:p>
          <a:p>
            <a:pPr marL="0" indent="0">
              <a:buFont typeface="Wingdings" pitchFamily="2" charset="2"/>
              <a:buNone/>
              <a:defRPr/>
            </a:pPr>
            <a:r>
              <a:rPr lang="en-US" sz="1600" dirty="0"/>
              <a:t>format age </a:t>
            </a:r>
            <a:r>
              <a:rPr lang="en-US" sz="1600" dirty="0" err="1"/>
              <a:t>age</a:t>
            </a:r>
            <a:r>
              <a:rPr lang="en-US" sz="1600" dirty="0"/>
              <a:t>.;</a:t>
            </a:r>
          </a:p>
          <a:p>
            <a:pPr marL="0" indent="0">
              <a:buFont typeface="Wingdings" pitchFamily="2" charset="2"/>
              <a:buNone/>
              <a:defRPr/>
            </a:pPr>
            <a:r>
              <a:rPr lang="en-US" sz="1600" dirty="0" err="1"/>
              <a:t>var</a:t>
            </a:r>
            <a:r>
              <a:rPr lang="en-US" sz="1600" dirty="0"/>
              <a:t> books;</a:t>
            </a:r>
          </a:p>
          <a:p>
            <a:pPr marL="0" indent="0">
              <a:buFont typeface="Wingdings" pitchFamily="2" charset="2"/>
              <a:buNone/>
              <a:defRPr/>
            </a:pPr>
            <a:r>
              <a:rPr lang="en-US" sz="1600" dirty="0"/>
              <a:t>run;</a:t>
            </a:r>
            <a:endParaRPr lang="en-US" sz="1200" dirty="0">
              <a:solidFill>
                <a:schemeClr val="hlink"/>
              </a:solidFill>
              <a:latin typeface="Arial Unicode MS" pitchFamily="34" charset="-128"/>
            </a:endParaRPr>
          </a:p>
        </p:txBody>
      </p:sp>
      <p:sp>
        <p:nvSpPr>
          <p:cNvPr id="22531" name="TextBox 1"/>
          <p:cNvSpPr txBox="1">
            <a:spLocks noChangeArrowheads="1"/>
          </p:cNvSpPr>
          <p:nvPr/>
        </p:nvSpPr>
        <p:spPr bwMode="auto">
          <a:xfrm>
            <a:off x="4343400" y="1981200"/>
            <a:ext cx="4459288" cy="3292475"/>
          </a:xfrm>
          <a:prstGeom prst="rect">
            <a:avLst/>
          </a:prstGeom>
          <a:noFill/>
          <a:ln w="9525">
            <a:noFill/>
            <a:miter lim="800000"/>
            <a:headEnd/>
            <a:tailEnd/>
          </a:ln>
        </p:spPr>
        <p:txBody>
          <a:bodyPr>
            <a:spAutoFit/>
          </a:bodyPr>
          <a:lstStyle/>
          <a:p>
            <a:r>
              <a:rPr lang="en-US" sz="1600" dirty="0">
                <a:solidFill>
                  <a:srgbClr val="FFFF00"/>
                </a:solidFill>
                <a:latin typeface="Courier New" pitchFamily="49" charset="0"/>
                <a:cs typeface="Courier New" pitchFamily="49" charset="0"/>
              </a:rPr>
              <a:t>The MEANS Procedure</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   Analysis Variable : counter</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                N</a:t>
            </a:r>
          </a:p>
          <a:p>
            <a:r>
              <a:rPr lang="en-US" sz="1600" dirty="0">
                <a:solidFill>
                  <a:srgbClr val="FFFF00"/>
                </a:solidFill>
                <a:latin typeface="Courier New" pitchFamily="49" charset="0"/>
                <a:cs typeface="Courier New" pitchFamily="49" charset="0"/>
              </a:rPr>
              <a:t>age           </a:t>
            </a:r>
            <a:r>
              <a:rPr lang="en-US" sz="1600" dirty="0" err="1">
                <a:solidFill>
                  <a:srgbClr val="FFFF00"/>
                </a:solidFill>
                <a:latin typeface="Courier New" pitchFamily="49" charset="0"/>
                <a:cs typeface="Courier New" pitchFamily="49" charset="0"/>
              </a:rPr>
              <a:t>Obs</a:t>
            </a:r>
            <a:r>
              <a:rPr lang="en-US" sz="1600" dirty="0">
                <a:solidFill>
                  <a:srgbClr val="FFFF00"/>
                </a:solidFill>
                <a:latin typeface="Courier New" pitchFamily="49" charset="0"/>
                <a:cs typeface="Courier New" pitchFamily="49" charset="0"/>
              </a:rPr>
              <a:t>             Sum</a:t>
            </a:r>
          </a:p>
          <a:p>
            <a:r>
              <a:rPr lang="en-US" sz="1600" dirty="0">
                <a:solidFill>
                  <a:srgbClr val="FFFF00"/>
                </a:solidFill>
                <a:latin typeface="Courier New" pitchFamily="49" charset="0"/>
                <a:cs typeface="Courier New" pitchFamily="49" charset="0"/>
              </a:rPr>
              <a:t>---------------------------------</a:t>
            </a:r>
          </a:p>
          <a:p>
            <a:r>
              <a:rPr lang="en-US" sz="1600" dirty="0">
                <a:solidFill>
                  <a:srgbClr val="FFFF00"/>
                </a:solidFill>
                <a:latin typeface="Courier New" pitchFamily="49" charset="0"/>
                <a:cs typeface="Courier New" pitchFamily="49" charset="0"/>
              </a:rPr>
              <a:t>’15 to 19’      1               13</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’20 to 29’      2               35</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’below 30’      3               48</a:t>
            </a:r>
          </a:p>
          <a:p>
            <a:r>
              <a:rPr lang="en-US" sz="1600" dirty="0">
                <a:solidFill>
                  <a:srgbClr val="FFFF00"/>
                </a:solidFill>
                <a:latin typeface="Courier New" pitchFamily="49" charset="0"/>
                <a:cs typeface="Courier New" pitchFamily="49" charset="0"/>
              </a:rPr>
              <a:t>---------------------------------</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77237E0-C3D4-4FFD-9F76-4C12F3300DFE}"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Custom Formats Using the Picture Statement</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sz="2800" dirty="0">
                <a:latin typeface="Arial Unicode MS" pitchFamily="34" charset="-128"/>
              </a:rPr>
              <a:t>PICTURE statements can be used to create a template for printing numbers. </a:t>
            </a:r>
          </a:p>
          <a:p>
            <a:pPr marL="0" indent="0">
              <a:buFont typeface="Wingdings" pitchFamily="2" charset="2"/>
              <a:buNone/>
              <a:defRPr/>
            </a:pPr>
            <a:endParaRPr lang="en-US" sz="1200" b="1" dirty="0"/>
          </a:p>
          <a:p>
            <a:pPr marL="0" indent="0">
              <a:buFont typeface="Wingdings" pitchFamily="2" charset="2"/>
              <a:buNone/>
              <a:defRPr/>
            </a:pPr>
            <a:r>
              <a:rPr lang="en-US" sz="2400" dirty="0"/>
              <a:t>PICTURE </a:t>
            </a:r>
            <a:r>
              <a:rPr lang="en-US" sz="2400" i="1" dirty="0"/>
              <a:t>format-name </a:t>
            </a:r>
          </a:p>
          <a:p>
            <a:pPr marL="0" indent="0">
              <a:buFont typeface="Wingdings" pitchFamily="2" charset="2"/>
              <a:buNone/>
              <a:defRPr/>
            </a:pPr>
            <a:r>
              <a:rPr lang="en-US" sz="2400" i="1" dirty="0"/>
              <a:t>value-range=’picture’;</a:t>
            </a:r>
          </a:p>
          <a:p>
            <a:pPr>
              <a:defRPr/>
            </a:pPr>
            <a:r>
              <a:rPr lang="en-US" sz="2400" i="1" dirty="0">
                <a:latin typeface="Arial Unicode MS" pitchFamily="34" charset="-128"/>
              </a:rPr>
              <a:t>Value-range</a:t>
            </a:r>
            <a:r>
              <a:rPr lang="en-US" sz="2400" dirty="0">
                <a:latin typeface="Arial Unicode MS" pitchFamily="34" charset="-128"/>
              </a:rPr>
              <a:t> is the individual value or range of values to be labeled</a:t>
            </a:r>
          </a:p>
          <a:p>
            <a:pPr>
              <a:defRPr/>
            </a:pPr>
            <a:r>
              <a:rPr lang="en-US" sz="2400" dirty="0">
                <a:latin typeface="Arial Unicode MS" pitchFamily="34" charset="-128"/>
              </a:rPr>
              <a:t>Picture specifies a template for formatting values of numeric variables. The template is a sequence of at most 40 characters enclosed in quotation marks.</a:t>
            </a:r>
          </a:p>
          <a:p>
            <a:pPr marL="0" indent="0">
              <a:buFont typeface="Wingdings" pitchFamily="2" charset="2"/>
              <a:buNone/>
              <a:defRPr/>
            </a:pPr>
            <a:endParaRPr lang="en-US" sz="2400"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6" end="6"/>
                                            </p:txEl>
                                          </p:spTgt>
                                        </p:tgtEl>
                                        <p:attrNameLst>
                                          <p:attrName>style.visibility</p:attrName>
                                        </p:attrNameLst>
                                      </p:cBhvr>
                                      <p:to>
                                        <p:strVal val="visible"/>
                                      </p:to>
                                    </p:set>
                                    <p:anim calcmode="lin" valueType="num">
                                      <p:cBhvr additive="base">
                                        <p:cTn id="1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anim calcmode="lin" valueType="num">
                                      <p:cBhvr additive="base">
                                        <p:cTn id="19"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30F7D62D-784E-439B-9181-D4F07B668B29}"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Custom Formats Using the Picture Statement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dirty="0">
                <a:latin typeface="Arial Unicode MS" pitchFamily="34" charset="-128"/>
              </a:rPr>
              <a:t>There are three types of characters in pictures:</a:t>
            </a:r>
          </a:p>
          <a:p>
            <a:pPr marL="514350" indent="-514350">
              <a:buFont typeface="+mj-lt"/>
              <a:buAutoNum type="arabicPeriod"/>
              <a:defRPr/>
            </a:pPr>
            <a:r>
              <a:rPr lang="en-US" dirty="0">
                <a:latin typeface="Arial Unicode MS" pitchFamily="34" charset="-128"/>
              </a:rPr>
              <a:t>Digit selectors</a:t>
            </a:r>
          </a:p>
          <a:p>
            <a:pPr marL="514350" indent="-514350">
              <a:buFont typeface="+mj-lt"/>
              <a:buAutoNum type="arabicPeriod"/>
              <a:defRPr/>
            </a:pPr>
            <a:r>
              <a:rPr lang="en-US" dirty="0">
                <a:latin typeface="Arial Unicode MS" pitchFamily="34" charset="-128"/>
              </a:rPr>
              <a:t>Message characters</a:t>
            </a:r>
          </a:p>
          <a:p>
            <a:pPr marL="514350" indent="-514350">
              <a:buFont typeface="+mj-lt"/>
              <a:buAutoNum type="arabicPeriod"/>
              <a:defRPr/>
            </a:pPr>
            <a:r>
              <a:rPr lang="en-US" dirty="0">
                <a:latin typeface="Arial Unicode MS" pitchFamily="34" charset="-128"/>
              </a:rPr>
              <a:t>Directives</a:t>
            </a:r>
          </a:p>
          <a:p>
            <a:pPr>
              <a:defRPr/>
            </a:pPr>
            <a:endParaRPr lang="en-US" sz="2800" dirty="0">
              <a:latin typeface="Arial Unicode MS" pitchFamily="34" charset="-128"/>
            </a:endParaRPr>
          </a:p>
          <a:p>
            <a:pPr marL="0" indent="0">
              <a:buFont typeface="Wingdings" pitchFamily="2" charset="2"/>
              <a:buNone/>
              <a:defRPr/>
            </a:pPr>
            <a:endParaRPr lang="en-US" sz="1200" b="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70EED29-6053-4487-B0DC-476D07877439}"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Digit Selectors in the Picture Statement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sz="3600" dirty="0">
                <a:latin typeface="Arial Unicode MS" pitchFamily="34" charset="-128"/>
              </a:rPr>
              <a:t>Digit selectors:</a:t>
            </a:r>
          </a:p>
          <a:p>
            <a:pPr lvl="1">
              <a:defRPr/>
            </a:pPr>
            <a:r>
              <a:rPr lang="en-US" sz="3200" dirty="0">
                <a:latin typeface="Arial Unicode MS" pitchFamily="34" charset="-128"/>
              </a:rPr>
              <a:t>are numeric characters--0 through 9. </a:t>
            </a:r>
          </a:p>
          <a:p>
            <a:pPr lvl="1">
              <a:defRPr/>
            </a:pPr>
            <a:r>
              <a:rPr lang="en-US" sz="3200" dirty="0">
                <a:latin typeface="Arial Unicode MS" pitchFamily="34" charset="-128"/>
              </a:rPr>
              <a:t>define positions for numeric values.</a:t>
            </a:r>
          </a:p>
          <a:p>
            <a:pPr>
              <a:defRPr/>
            </a:pPr>
            <a:r>
              <a:rPr lang="en-US" dirty="0">
                <a:latin typeface="Arial Unicode MS" pitchFamily="34" charset="-128"/>
              </a:rPr>
              <a:t>Nonzero digit selectors add zeros to the formatted value as needed.</a:t>
            </a:r>
          </a:p>
          <a:p>
            <a:pPr>
              <a:defRPr/>
            </a:pPr>
            <a:r>
              <a:rPr lang="en-US" dirty="0">
                <a:latin typeface="Arial Unicode MS" pitchFamily="34" charset="-128"/>
              </a:rPr>
              <a:t>Zero digit selectors do not add any zeros to the formatted value.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6555F27-26F1-4359-A8DC-50C7530B0D3C}"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Digit Selectors in the Picture Statement (continued)</a:t>
            </a:r>
            <a:endParaRPr lang="en-US" b="1" i="1" dirty="0">
              <a:solidFill>
                <a:srgbClr val="FFFFFF"/>
              </a:solidFill>
              <a:latin typeface="Arial Unicode MS" pitchFamily="34" charset="-128"/>
            </a:endParaRPr>
          </a:p>
          <a:p>
            <a:pPr>
              <a:defRPr/>
            </a:pPr>
            <a:endParaRPr lang="en-US" sz="600" dirty="0">
              <a:solidFill>
                <a:schemeClr val="hlink"/>
              </a:solidFill>
              <a:latin typeface="Arial Unicode MS" pitchFamily="34" charset="-128"/>
            </a:endParaRPr>
          </a:p>
          <a:p>
            <a:pPr>
              <a:defRPr/>
            </a:pPr>
            <a:r>
              <a:rPr lang="en-US" dirty="0">
                <a:latin typeface="Arial Unicode MS" pitchFamily="34" charset="-128"/>
              </a:rPr>
              <a:t>Example for Digit Selectors</a:t>
            </a:r>
          </a:p>
        </p:txBody>
      </p:sp>
      <p:graphicFrame>
        <p:nvGraphicFramePr>
          <p:cNvPr id="2" name="Table 1"/>
          <p:cNvGraphicFramePr>
            <a:graphicFrameLocks noGrp="1"/>
          </p:cNvGraphicFramePr>
          <p:nvPr/>
        </p:nvGraphicFramePr>
        <p:xfrm>
          <a:off x="1447800" y="2895600"/>
          <a:ext cx="5791200" cy="286512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1094105">
                  <a:extLst>
                    <a:ext uri="{9D8B030D-6E8A-4147-A177-3AD203B41FA5}">
                      <a16:colId xmlns:a16="http://schemas.microsoft.com/office/drawing/2014/main" val="20001"/>
                    </a:ext>
                  </a:extLst>
                </a:gridCol>
                <a:gridCol w="1496695">
                  <a:extLst>
                    <a:ext uri="{9D8B030D-6E8A-4147-A177-3AD203B41FA5}">
                      <a16:colId xmlns:a16="http://schemas.microsoft.com/office/drawing/2014/main" val="20002"/>
                    </a:ext>
                  </a:extLst>
                </a:gridCol>
              </a:tblGrid>
              <a:tr h="370840">
                <a:tc>
                  <a:txBody>
                    <a:bodyPr/>
                    <a:lstStyle/>
                    <a:p>
                      <a:r>
                        <a:rPr lang="en-US" dirty="0"/>
                        <a:t>Picture</a:t>
                      </a:r>
                    </a:p>
                    <a:p>
                      <a:r>
                        <a:rPr lang="en-US" baseline="0" dirty="0"/>
                        <a:t>Definition</a:t>
                      </a:r>
                      <a:endParaRPr lang="en-US" dirty="0"/>
                    </a:p>
                  </a:txBody>
                  <a:tcPr/>
                </a:tc>
                <a:tc>
                  <a:txBody>
                    <a:bodyPr/>
                    <a:lstStyle/>
                    <a:p>
                      <a:r>
                        <a:rPr lang="en-US" dirty="0"/>
                        <a:t>Data </a:t>
                      </a:r>
                    </a:p>
                    <a:p>
                      <a:r>
                        <a:rPr lang="en-US" dirty="0"/>
                        <a:t>Values</a:t>
                      </a:r>
                    </a:p>
                  </a:txBody>
                  <a:tcPr/>
                </a:tc>
                <a:tc>
                  <a:txBody>
                    <a:bodyPr/>
                    <a:lstStyle/>
                    <a:p>
                      <a:r>
                        <a:rPr lang="en-US" dirty="0"/>
                        <a:t>Formatted Values</a:t>
                      </a:r>
                    </a:p>
                  </a:txBody>
                  <a:tcPr/>
                </a:tc>
                <a:extLst>
                  <a:ext uri="{0D108BD9-81ED-4DB2-BD59-A6C34878D82A}">
                    <a16:rowId xmlns:a16="http://schemas.microsoft.com/office/drawing/2014/main" val="10000"/>
                  </a:ext>
                </a:extLst>
              </a:tr>
              <a:tr h="370840">
                <a:tc>
                  <a:txBody>
                    <a:bodyPr/>
                    <a:lstStyle/>
                    <a:p>
                      <a:r>
                        <a:rPr lang="en-US" dirty="0"/>
                        <a:t>picture</a:t>
                      </a:r>
                      <a:r>
                        <a:rPr lang="en-US" baseline="0" dirty="0"/>
                        <a:t> month 1-12=’99’;</a:t>
                      </a:r>
                      <a:endParaRPr lang="en-US" dirty="0"/>
                    </a:p>
                  </a:txBody>
                  <a:tcPr/>
                </a:tc>
                <a:tc>
                  <a:txBody>
                    <a:bodyPr/>
                    <a:lstStyle/>
                    <a:p>
                      <a:pPr algn="r"/>
                      <a:r>
                        <a:rPr lang="en-US" dirty="0"/>
                        <a:t>01</a:t>
                      </a:r>
                    </a:p>
                  </a:txBody>
                  <a:tcPr/>
                </a:tc>
                <a:tc>
                  <a:txBody>
                    <a:bodyPr/>
                    <a:lstStyle/>
                    <a:p>
                      <a:pPr algn="r"/>
                      <a:r>
                        <a:rPr lang="en-US" dirty="0"/>
                        <a:t>01</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pPr algn="r"/>
                      <a:r>
                        <a:rPr lang="en-US" dirty="0"/>
                        <a:t>1</a:t>
                      </a:r>
                    </a:p>
                  </a:txBody>
                  <a:tcPr/>
                </a:tc>
                <a:tc>
                  <a:txBody>
                    <a:bodyPr/>
                    <a:lstStyle/>
                    <a:p>
                      <a:pPr algn="r"/>
                      <a:r>
                        <a:rPr lang="en-US" dirty="0"/>
                        <a:t>01</a:t>
                      </a:r>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pPr algn="r"/>
                      <a:r>
                        <a:rPr lang="en-US" dirty="0"/>
                        <a:t>12</a:t>
                      </a:r>
                    </a:p>
                  </a:txBody>
                  <a:tcPr/>
                </a:tc>
                <a:tc>
                  <a:txBody>
                    <a:bodyPr/>
                    <a:lstStyle/>
                    <a:p>
                      <a:pPr algn="r"/>
                      <a:r>
                        <a:rPr lang="en-US" dirty="0"/>
                        <a:t>12</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picture</a:t>
                      </a:r>
                      <a:r>
                        <a:rPr lang="en-US" baseline="0" dirty="0"/>
                        <a:t> month 1-12=’00’;</a:t>
                      </a:r>
                      <a:endParaRPr lang="en-US" dirty="0"/>
                    </a:p>
                  </a:txBody>
                  <a:tcPr/>
                </a:tc>
                <a:tc>
                  <a:txBody>
                    <a:bodyPr/>
                    <a:lstStyle/>
                    <a:p>
                      <a:pPr algn="r"/>
                      <a:r>
                        <a:rPr lang="en-US" dirty="0"/>
                        <a:t>01</a:t>
                      </a:r>
                    </a:p>
                  </a:txBody>
                  <a:tcPr/>
                </a:tc>
                <a:tc>
                  <a:txBody>
                    <a:bodyPr/>
                    <a:lstStyle/>
                    <a:p>
                      <a:pPr algn="r"/>
                      <a:r>
                        <a:rPr lang="en-US" dirty="0"/>
                        <a:t>1</a:t>
                      </a:r>
                    </a:p>
                  </a:txBody>
                  <a:tcPr/>
                </a:tc>
                <a:extLst>
                  <a:ext uri="{0D108BD9-81ED-4DB2-BD59-A6C34878D82A}">
                    <a16:rowId xmlns:a16="http://schemas.microsoft.com/office/drawing/2014/main" val="10004"/>
                  </a:ext>
                </a:extLst>
              </a:tr>
              <a:tr h="370840">
                <a:tc>
                  <a:txBody>
                    <a:bodyPr/>
                    <a:lstStyle/>
                    <a:p>
                      <a:endParaRPr lang="en-US"/>
                    </a:p>
                  </a:txBody>
                  <a:tcPr/>
                </a:tc>
                <a:tc>
                  <a:txBody>
                    <a:bodyPr/>
                    <a:lstStyle/>
                    <a:p>
                      <a:pPr algn="r"/>
                      <a:r>
                        <a:rPr lang="en-US" dirty="0"/>
                        <a:t>1</a:t>
                      </a:r>
                    </a:p>
                  </a:txBody>
                  <a:tcPr/>
                </a:tc>
                <a:tc>
                  <a:txBody>
                    <a:bodyPr/>
                    <a:lstStyle/>
                    <a:p>
                      <a:pPr algn="r"/>
                      <a:r>
                        <a:rPr lang="en-US" dirty="0"/>
                        <a:t>1</a:t>
                      </a:r>
                    </a:p>
                  </a:txBody>
                  <a:tcPr/>
                </a:tc>
                <a:extLst>
                  <a:ext uri="{0D108BD9-81ED-4DB2-BD59-A6C34878D82A}">
                    <a16:rowId xmlns:a16="http://schemas.microsoft.com/office/drawing/2014/main" val="10005"/>
                  </a:ext>
                </a:extLst>
              </a:tr>
              <a:tr h="370840">
                <a:tc>
                  <a:txBody>
                    <a:bodyPr/>
                    <a:lstStyle/>
                    <a:p>
                      <a:endParaRPr lang="en-US"/>
                    </a:p>
                  </a:txBody>
                  <a:tcPr/>
                </a:tc>
                <a:tc>
                  <a:txBody>
                    <a:bodyPr/>
                    <a:lstStyle/>
                    <a:p>
                      <a:pPr algn="r"/>
                      <a:r>
                        <a:rPr lang="en-US" dirty="0"/>
                        <a:t>12</a:t>
                      </a:r>
                    </a:p>
                  </a:txBody>
                  <a:tcPr/>
                </a:tc>
                <a:tc>
                  <a:txBody>
                    <a:bodyPr/>
                    <a:lstStyle/>
                    <a:p>
                      <a:pPr algn="r"/>
                      <a:r>
                        <a:rPr lang="en-US" dirty="0"/>
                        <a:t>12</a:t>
                      </a:r>
                    </a:p>
                  </a:txBody>
                  <a:tcPr/>
                </a:tc>
                <a:extLst>
                  <a:ext uri="{0D108BD9-81ED-4DB2-BD59-A6C34878D82A}">
                    <a16:rowId xmlns:a16="http://schemas.microsoft.com/office/drawing/2014/main" val="10006"/>
                  </a:ext>
                </a:extLst>
              </a:tr>
            </a:tbl>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2505580</TotalTime>
  <Words>2425</Words>
  <Application>Microsoft Office PowerPoint</Application>
  <PresentationFormat>On-screen Show (4:3)</PresentationFormat>
  <Paragraphs>341</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Unicode MS</vt:lpstr>
      <vt:lpstr>Courier New</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HITCHCOCK, DAVID</cp:lastModifiedBy>
  <cp:revision>205</cp:revision>
  <cp:lastPrinted>2012-03-29T12:49:20Z</cp:lastPrinted>
  <dcterms:created xsi:type="dcterms:W3CDTF">2012-04-04T12:51:34Z</dcterms:created>
  <dcterms:modified xsi:type="dcterms:W3CDTF">2020-12-11T19:37:10Z</dcterms:modified>
</cp:coreProperties>
</file>