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endParaRPr lang="en-US"/>
          </a:p>
        </p:txBody>
      </p:sp>
      <p:sp>
        <p:nvSpPr>
          <p:cNvPr id="46083" name="Rectangle 3"/>
          <p:cNvSpPr>
            <a:spLocks noGrp="1" noChangeArrowheads="1"/>
          </p:cNvSpPr>
          <p:nvPr>
            <p:ph type="dt" sz="quarter" idx="1"/>
          </p:nvPr>
        </p:nvSpPr>
        <p:spPr bwMode="auto">
          <a:xfrm>
            <a:off x="3884414"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fld id="{574F5078-43DE-414F-B780-CDB9C3662E0F}" type="datetimeFigureOut">
              <a:rPr lang="en-US"/>
              <a:pPr/>
              <a:t>12/11/2020</a:t>
            </a:fld>
            <a:endParaRPr lang="en-US"/>
          </a:p>
        </p:txBody>
      </p:sp>
      <p:sp>
        <p:nvSpPr>
          <p:cNvPr id="46084" name="Rectangle 4"/>
          <p:cNvSpPr>
            <a:spLocks noGrp="1" noChangeArrowheads="1"/>
          </p:cNvSpPr>
          <p:nvPr>
            <p:ph type="ftr" sz="quarter" idx="2"/>
          </p:nvPr>
        </p:nvSpPr>
        <p:spPr bwMode="auto">
          <a:xfrm>
            <a:off x="0"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endParaRPr lang="en-US"/>
          </a:p>
        </p:txBody>
      </p:sp>
      <p:sp>
        <p:nvSpPr>
          <p:cNvPr id="46085" name="Rectangle 5"/>
          <p:cNvSpPr>
            <a:spLocks noGrp="1" noChangeArrowheads="1"/>
          </p:cNvSpPr>
          <p:nvPr>
            <p:ph type="sldNum" sz="quarter" idx="3"/>
          </p:nvPr>
        </p:nvSpPr>
        <p:spPr bwMode="auto">
          <a:xfrm>
            <a:off x="3884414"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5400" b="1" dirty="0">
                <a:latin typeface="Arial Unicode MS" pitchFamily="34" charset="-128"/>
              </a:rPr>
              <a:t>Chapter 13 Supplement: Alternatives to </a:t>
            </a:r>
          </a:p>
          <a:p>
            <a:r>
              <a:rPr lang="en-US" sz="5400" b="1" dirty="0">
                <a:latin typeface="Arial Unicode MS" pitchFamily="34" charset="-128"/>
              </a:rPr>
              <a:t>IF-THEN/ELSE Processing</a:t>
            </a:r>
            <a:endParaRPr lang="en-US" sz="6000" b="1" dirty="0">
              <a:latin typeface="Arial Unicode MS" pitchFamily="34" charset="-128"/>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541</a:t>
            </a: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7467600" cy="4572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
        <p:nvSpPr>
          <p:cNvPr id="9" name="Slide Number Placeholder 5"/>
          <p:cNvSpPr>
            <a:spLocks noGrp="1"/>
          </p:cNvSpPr>
          <p:nvPr>
            <p:ph type="sldNum" sz="quarter" idx="12"/>
          </p:nvPr>
        </p:nvSpPr>
        <p:spPr>
          <a:xfrm>
            <a:off x="6553200" y="6248400"/>
            <a:ext cx="2133600" cy="457200"/>
          </a:xfrm>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D9478DC-061B-44EF-84D3-46FEFBE42F51}" type="slidenum">
              <a:rPr lang="en-US" sz="2000">
                <a:latin typeface="Copperplate Gothic Bold" pitchFamily="34" charset="0"/>
              </a:rPr>
              <a:pPr eaLnBrk="1" hangingPunct="1"/>
              <a:t>1</a:t>
            </a:fld>
            <a:endParaRPr lang="en-US" sz="2000">
              <a:latin typeface="Copperplate Gothic Bold" pitchFamily="34"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9A0181C-54E2-46CB-B632-B816B3BB38D1}" type="slidenum">
              <a:rPr lang="en-US" sz="2000">
                <a:latin typeface="Copperplate Gothic Bold" pitchFamily="34" charset="0"/>
              </a:rPr>
              <a:pPr eaLnBrk="1" hangingPunct="1"/>
              <a:t>10</a:t>
            </a:fld>
            <a:endParaRPr lang="en-US" sz="2000">
              <a:latin typeface="Copperplate Gothic Bold" pitchFamily="34" charset="0"/>
            </a:endParaRPr>
          </a:p>
        </p:txBody>
      </p:sp>
      <p:sp>
        <p:nvSpPr>
          <p:cNvPr id="8194" name="Rectangle 2"/>
          <p:cNvSpPr>
            <a:spLocks noGrp="1" noChangeArrowheads="1"/>
          </p:cNvSpPr>
          <p:nvPr>
            <p:ph type="title"/>
          </p:nvPr>
        </p:nvSpPr>
        <p:spPr/>
        <p:txBody>
          <a:bodyPr/>
          <a:lstStyle/>
          <a:p>
            <a:pPr eaLnBrk="1" hangingPunct="1">
              <a:defRPr/>
            </a:pPr>
            <a:r>
              <a:rPr lang="en-US" b="1">
                <a:cs typeface="Arial" charset="0"/>
              </a:rPr>
              <a:t>WHERE= Data Set Option</a:t>
            </a:r>
          </a:p>
        </p:txBody>
      </p:sp>
      <p:sp>
        <p:nvSpPr>
          <p:cNvPr id="11268" name="Rectangle 3"/>
          <p:cNvSpPr>
            <a:spLocks noGrp="1" noChangeArrowheads="1"/>
          </p:cNvSpPr>
          <p:nvPr>
            <p:ph type="body" idx="1"/>
          </p:nvPr>
        </p:nvSpPr>
        <p:spPr>
          <a:xfrm>
            <a:off x="304800" y="1600200"/>
            <a:ext cx="8839200" cy="4800600"/>
          </a:xfrm>
        </p:spPr>
        <p:txBody>
          <a:bodyPr/>
          <a:lstStyle/>
          <a:p>
            <a:pPr algn="just" eaLnBrk="1" hangingPunct="1">
              <a:buFontTx/>
              <a:buNone/>
            </a:pPr>
            <a:r>
              <a:rPr lang="en-US" sz="3600" dirty="0" err="1">
                <a:latin typeface="Courier New" pitchFamily="49" charset="0"/>
                <a:cs typeface="Courier New" pitchFamily="49" charset="0"/>
              </a:rPr>
              <a:t>proc</a:t>
            </a:r>
            <a:r>
              <a:rPr lang="en-US" sz="3600" dirty="0">
                <a:latin typeface="Courier New" pitchFamily="49" charset="0"/>
                <a:cs typeface="Courier New" pitchFamily="49" charset="0"/>
              </a:rPr>
              <a:t> </a:t>
            </a:r>
            <a:r>
              <a:rPr lang="en-US" sz="3600" dirty="0" err="1">
                <a:latin typeface="Courier New" pitchFamily="49" charset="0"/>
                <a:cs typeface="Courier New" pitchFamily="49" charset="0"/>
              </a:rPr>
              <a:t>freq</a:t>
            </a:r>
            <a:r>
              <a:rPr lang="en-US" sz="3600" dirty="0">
                <a:latin typeface="Courier New" pitchFamily="49" charset="0"/>
                <a:cs typeface="Courier New" pitchFamily="49" charset="0"/>
              </a:rPr>
              <a:t> data=one </a:t>
            </a:r>
            <a:endParaRPr lang="en-US" sz="3600" dirty="0">
              <a:latin typeface="Arial" charset="0"/>
              <a:cs typeface="Arial" charset="0"/>
            </a:endParaRPr>
          </a:p>
          <a:p>
            <a:pPr algn="just" eaLnBrk="1" hangingPunct="1">
              <a:buFontTx/>
              <a:buNone/>
            </a:pPr>
            <a:r>
              <a:rPr lang="en-US" sz="3600" dirty="0">
                <a:latin typeface="Courier New" pitchFamily="49" charset="0"/>
                <a:cs typeface="Courier New" pitchFamily="49" charset="0"/>
              </a:rPr>
              <a:t> (</a:t>
            </a:r>
            <a:r>
              <a:rPr lang="en-US" sz="3600" b="1" dirty="0">
                <a:latin typeface="Courier New" pitchFamily="49" charset="0"/>
                <a:cs typeface="Courier New" pitchFamily="49" charset="0"/>
              </a:rPr>
              <a:t>where</a:t>
            </a:r>
            <a:r>
              <a:rPr lang="en-US" sz="3600" dirty="0">
                <a:latin typeface="Courier New" pitchFamily="49" charset="0"/>
                <a:cs typeface="Courier New" pitchFamily="49" charset="0"/>
              </a:rPr>
              <a:t>=(sex=’</a:t>
            </a:r>
            <a:r>
              <a:rPr lang="en-US" sz="3600" dirty="0" err="1">
                <a:latin typeface="Courier New" pitchFamily="49" charset="0"/>
                <a:cs typeface="Courier New" pitchFamily="49" charset="0"/>
              </a:rPr>
              <a:t>M’and</a:t>
            </a:r>
            <a:r>
              <a:rPr lang="en-US" sz="3600" dirty="0">
                <a:latin typeface="Courier New" pitchFamily="49" charset="0"/>
                <a:cs typeface="Courier New" pitchFamily="49" charset="0"/>
              </a:rPr>
              <a:t> grade=10));</a:t>
            </a:r>
            <a:endParaRPr lang="en-US" sz="3600" dirty="0">
              <a:latin typeface="Arial" charset="0"/>
              <a:cs typeface="Arial" charset="0"/>
            </a:endParaRPr>
          </a:p>
          <a:p>
            <a:pPr algn="just" eaLnBrk="1" hangingPunct="1">
              <a:buFontTx/>
              <a:buNone/>
            </a:pPr>
            <a:r>
              <a:rPr lang="en-US" sz="3600" dirty="0">
                <a:latin typeface="Courier New" pitchFamily="49" charset="0"/>
                <a:cs typeface="Courier New" pitchFamily="49" charset="0"/>
              </a:rPr>
              <a:t>  tables grade;</a:t>
            </a:r>
            <a:endParaRPr lang="en-US" sz="3600" dirty="0">
              <a:latin typeface="Arial" charset="0"/>
              <a:cs typeface="Arial" charset="0"/>
            </a:endParaRPr>
          </a:p>
          <a:p>
            <a:pPr algn="just" eaLnBrk="1" hangingPunct="1">
              <a:buFontTx/>
              <a:buNone/>
            </a:pPr>
            <a:r>
              <a:rPr lang="en-US" sz="3600" dirty="0">
                <a:latin typeface="Courier New" pitchFamily="49" charset="0"/>
                <a:cs typeface="Courier New" pitchFamily="49" charset="0"/>
              </a:rPr>
              <a:t> </a:t>
            </a:r>
            <a:endParaRPr lang="en-US" sz="3600" dirty="0">
              <a:latin typeface="Arial" charset="0"/>
              <a:cs typeface="Arial" charset="0"/>
            </a:endParaRPr>
          </a:p>
          <a:p>
            <a:pPr algn="just" eaLnBrk="1" hangingPunct="1">
              <a:buFontTx/>
              <a:buNone/>
            </a:pPr>
            <a:r>
              <a:rPr lang="en-US" sz="3600" dirty="0" err="1">
                <a:latin typeface="Courier New" pitchFamily="49" charset="0"/>
                <a:cs typeface="Courier New" pitchFamily="49" charset="0"/>
              </a:rPr>
              <a:t>proc</a:t>
            </a:r>
            <a:r>
              <a:rPr lang="en-US" sz="3600" dirty="0">
                <a:latin typeface="Courier New" pitchFamily="49" charset="0"/>
                <a:cs typeface="Courier New" pitchFamily="49" charset="0"/>
              </a:rPr>
              <a:t> </a:t>
            </a:r>
            <a:r>
              <a:rPr lang="en-US" sz="3600" dirty="0" err="1">
                <a:latin typeface="Courier New" pitchFamily="49" charset="0"/>
                <a:cs typeface="Courier New" pitchFamily="49" charset="0"/>
              </a:rPr>
              <a:t>freq</a:t>
            </a:r>
            <a:r>
              <a:rPr lang="en-US" sz="3600" dirty="0">
                <a:latin typeface="Courier New" pitchFamily="49" charset="0"/>
                <a:cs typeface="Courier New" pitchFamily="49" charset="0"/>
              </a:rPr>
              <a:t> data=one</a:t>
            </a:r>
            <a:endParaRPr lang="en-US" sz="3600" dirty="0">
              <a:latin typeface="Arial" charset="0"/>
              <a:cs typeface="Arial" charset="0"/>
            </a:endParaRPr>
          </a:p>
          <a:p>
            <a:pPr algn="just" eaLnBrk="1" hangingPunct="1">
              <a:buFontTx/>
              <a:buNone/>
            </a:pPr>
            <a:r>
              <a:rPr lang="en-US" sz="3600" dirty="0">
                <a:latin typeface="Courier New" pitchFamily="49" charset="0"/>
                <a:cs typeface="Courier New" pitchFamily="49" charset="0"/>
              </a:rPr>
              <a:t> (</a:t>
            </a:r>
            <a:r>
              <a:rPr lang="en-US" sz="3600" b="1" dirty="0">
                <a:latin typeface="Courier New" pitchFamily="49" charset="0"/>
                <a:cs typeface="Courier New" pitchFamily="49" charset="0"/>
              </a:rPr>
              <a:t>where</a:t>
            </a:r>
            <a:r>
              <a:rPr lang="en-US" sz="3600" dirty="0">
                <a:latin typeface="Courier New" pitchFamily="49" charset="0"/>
                <a:cs typeface="Courier New" pitchFamily="49" charset="0"/>
              </a:rPr>
              <a:t>=(sex=’</a:t>
            </a:r>
            <a:r>
              <a:rPr lang="en-US" sz="3600" dirty="0" err="1">
                <a:latin typeface="Courier New" pitchFamily="49" charset="0"/>
                <a:cs typeface="Courier New" pitchFamily="49" charset="0"/>
              </a:rPr>
              <a:t>F’and</a:t>
            </a:r>
            <a:r>
              <a:rPr lang="en-US" sz="3600" dirty="0">
                <a:latin typeface="Courier New" pitchFamily="49" charset="0"/>
                <a:cs typeface="Courier New" pitchFamily="49" charset="0"/>
              </a:rPr>
              <a:t> grade=7));</a:t>
            </a:r>
            <a:endParaRPr lang="en-US" sz="3600" dirty="0">
              <a:latin typeface="Arial" charset="0"/>
              <a:cs typeface="Arial" charset="0"/>
            </a:endParaRPr>
          </a:p>
          <a:p>
            <a:pPr algn="just" eaLnBrk="1" hangingPunct="1">
              <a:buFontTx/>
              <a:buNone/>
            </a:pPr>
            <a:r>
              <a:rPr lang="en-US" sz="3600" dirty="0">
                <a:latin typeface="Courier New" pitchFamily="49" charset="0"/>
                <a:cs typeface="Courier New" pitchFamily="49" charset="0"/>
              </a:rPr>
              <a:t>  tables grade;</a:t>
            </a:r>
            <a:endParaRPr lang="en-US" sz="3600" dirty="0">
              <a:latin typeface="Arial" charset="0"/>
              <a:cs typeface="Arial" charset="0"/>
            </a:endParaRPr>
          </a:p>
          <a:p>
            <a:pPr eaLnBrk="1" hangingPunct="1">
              <a:buFontTx/>
              <a:buNone/>
            </a:pPr>
            <a:endParaRPr lang="en-US" sz="3600" dirty="0"/>
          </a:p>
        </p:txBody>
      </p:sp>
    </p:spTree>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8C483C2A-9CEA-4F92-B370-E37CE94013E7}" type="slidenum">
              <a:rPr lang="en-US" sz="2000">
                <a:latin typeface="Copperplate Gothic Bold" pitchFamily="34" charset="0"/>
              </a:rPr>
              <a:pPr eaLnBrk="1" hangingPunct="1"/>
              <a:t>11</a:t>
            </a:fld>
            <a:endParaRPr lang="en-US" sz="2000">
              <a:latin typeface="Copperplate Gothic Bold" pitchFamily="34" charset="0"/>
            </a:endParaRPr>
          </a:p>
        </p:txBody>
      </p:sp>
      <p:sp>
        <p:nvSpPr>
          <p:cNvPr id="9218" name="Rectangle 2"/>
          <p:cNvSpPr>
            <a:spLocks noGrp="1" noChangeArrowheads="1"/>
          </p:cNvSpPr>
          <p:nvPr>
            <p:ph type="title"/>
          </p:nvPr>
        </p:nvSpPr>
        <p:spPr/>
        <p:txBody>
          <a:bodyPr/>
          <a:lstStyle/>
          <a:p>
            <a:pPr eaLnBrk="1" hangingPunct="1">
              <a:defRPr/>
            </a:pPr>
            <a:r>
              <a:rPr lang="en-US" b="1">
                <a:cs typeface="Times New Roman" charset="0"/>
              </a:rPr>
              <a:t>New Variables Just for Output Appearance</a:t>
            </a:r>
          </a:p>
        </p:txBody>
      </p:sp>
      <p:sp>
        <p:nvSpPr>
          <p:cNvPr id="12292" name="Rectangle 3"/>
          <p:cNvSpPr>
            <a:spLocks noGrp="1" noChangeArrowheads="1"/>
          </p:cNvSpPr>
          <p:nvPr>
            <p:ph type="body" idx="1"/>
          </p:nvPr>
        </p:nvSpPr>
        <p:spPr>
          <a:xfrm>
            <a:off x="504825" y="1600200"/>
            <a:ext cx="8334375" cy="4800600"/>
          </a:xfrm>
        </p:spPr>
        <p:txBody>
          <a:bodyPr/>
          <a:lstStyle/>
          <a:p>
            <a:pPr marL="0" indent="0" algn="just" eaLnBrk="1" hangingPunct="1">
              <a:lnSpc>
                <a:spcPct val="90000"/>
              </a:lnSpc>
              <a:buFontTx/>
              <a:buNone/>
            </a:pPr>
            <a:r>
              <a:rPr lang="en-US" sz="2800">
                <a:latin typeface="Arial" charset="0"/>
                <a:cs typeface="Arial" charset="0"/>
              </a:rPr>
              <a:t>The </a:t>
            </a:r>
            <a:r>
              <a:rPr lang="en-US" sz="2800">
                <a:latin typeface="Courier New" pitchFamily="49" charset="0"/>
                <a:cs typeface="Courier New" pitchFamily="49" charset="0"/>
              </a:rPr>
              <a:t>gender2</a:t>
            </a:r>
            <a:r>
              <a:rPr lang="en-US" sz="2800">
                <a:latin typeface="Arial" charset="0"/>
                <a:cs typeface="Arial" charset="0"/>
              </a:rPr>
              <a:t> variable is created for the sole purpose of printing more user-friendly values of M and F (instead of 1 and 2) in PROC FREQ output.</a:t>
            </a:r>
          </a:p>
          <a:p>
            <a:pPr marL="0" indent="0" algn="just" eaLnBrk="1" hangingPunct="1">
              <a:lnSpc>
                <a:spcPct val="90000"/>
              </a:lnSpc>
              <a:buFontTx/>
              <a:buNone/>
            </a:pPr>
            <a:r>
              <a:rPr lang="en-US" sz="2400">
                <a:latin typeface="Courier New" pitchFamily="49" charset="0"/>
                <a:cs typeface="Courier New" pitchFamily="49" charset="0"/>
              </a:rPr>
              <a:t>data one;</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input gender;</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if</a:t>
            </a:r>
            <a:r>
              <a:rPr lang="en-US" sz="2400">
                <a:latin typeface="Courier New" pitchFamily="49" charset="0"/>
                <a:cs typeface="Courier New" pitchFamily="49" charset="0"/>
              </a:rPr>
              <a:t> gender=1 </a:t>
            </a:r>
            <a:r>
              <a:rPr lang="en-US" sz="2400" b="1">
                <a:latin typeface="Courier New" pitchFamily="49" charset="0"/>
                <a:cs typeface="Courier New" pitchFamily="49" charset="0"/>
              </a:rPr>
              <a:t>then</a:t>
            </a:r>
            <a:r>
              <a:rPr lang="en-US" sz="2400">
                <a:latin typeface="Courier New" pitchFamily="49" charset="0"/>
                <a:cs typeface="Courier New" pitchFamily="49" charset="0"/>
              </a:rPr>
              <a:t> gender2=’F’;</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else if</a:t>
            </a:r>
            <a:r>
              <a:rPr lang="en-US" sz="2400">
                <a:latin typeface="Courier New" pitchFamily="49" charset="0"/>
                <a:cs typeface="Courier New" pitchFamily="49" charset="0"/>
              </a:rPr>
              <a:t> gender=2 </a:t>
            </a:r>
            <a:r>
              <a:rPr lang="en-US" sz="2400" b="1">
                <a:latin typeface="Courier New" pitchFamily="49" charset="0"/>
                <a:cs typeface="Courier New" pitchFamily="49" charset="0"/>
              </a:rPr>
              <a:t>then</a:t>
            </a:r>
            <a:r>
              <a:rPr lang="en-US" sz="2400">
                <a:latin typeface="Courier New" pitchFamily="49" charset="0"/>
                <a:cs typeface="Courier New" pitchFamily="49" charset="0"/>
              </a:rPr>
              <a:t> gender2=’M’;</a:t>
            </a:r>
            <a:endParaRPr lang="en-US" sz="2400">
              <a:latin typeface="Arial" charset="0"/>
              <a:cs typeface="Arial" charset="0"/>
            </a:endParaRPr>
          </a:p>
          <a:p>
            <a:pPr marL="0" indent="0" algn="just" eaLnBrk="1" hangingPunct="1">
              <a:lnSpc>
                <a:spcPct val="90000"/>
              </a:lnSpc>
              <a:buFontTx/>
              <a:buNone/>
            </a:pPr>
            <a:r>
              <a:rPr lang="en-US" sz="2000">
                <a:latin typeface="Courier New" pitchFamily="49" charset="0"/>
                <a:cs typeface="Courier New" pitchFamily="49" charset="0"/>
              </a:rPr>
              <a:t>cards;</a:t>
            </a:r>
            <a:endParaRPr lang="en-US" sz="2000">
              <a:latin typeface="Arial" charset="0"/>
              <a:cs typeface="Arial" charset="0"/>
            </a:endParaRPr>
          </a:p>
          <a:p>
            <a:pPr marL="0" indent="0"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marL="0" indent="0"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marL="0" indent="0" eaLnBrk="1" hangingPunct="1">
              <a:lnSpc>
                <a:spcPct val="90000"/>
              </a:lnSpc>
              <a:buFontTx/>
              <a:buNone/>
            </a:pPr>
            <a:r>
              <a:rPr lang="en-US" sz="2400">
                <a:solidFill>
                  <a:srgbClr val="000000"/>
                </a:solidFill>
                <a:latin typeface="Courier New" pitchFamily="49" charset="0"/>
                <a:cs typeface="Courier New" pitchFamily="49" charset="0"/>
              </a:rPr>
              <a:t>proc freq; </a:t>
            </a:r>
            <a:endParaRPr lang="en-US" sz="2400">
              <a:latin typeface="Arial" charset="0"/>
              <a:cs typeface="Arial" charset="0"/>
            </a:endParaRPr>
          </a:p>
          <a:p>
            <a:pPr marL="0" indent="0" eaLnBrk="1" hangingPunct="1">
              <a:lnSpc>
                <a:spcPct val="90000"/>
              </a:lnSpc>
              <a:buFontTx/>
              <a:buNone/>
            </a:pPr>
            <a:r>
              <a:rPr lang="en-US" sz="2400">
                <a:solidFill>
                  <a:srgbClr val="000000"/>
                </a:solidFill>
                <a:latin typeface="Courier New" pitchFamily="49" charset="0"/>
                <a:cs typeface="Courier New" pitchFamily="49" charset="0"/>
              </a:rPr>
              <a:t>  tables gender2;</a:t>
            </a:r>
            <a:endParaRPr lang="en-US" sz="2400">
              <a:latin typeface="Arial" charset="0"/>
              <a:cs typeface="Arial" charset="0"/>
            </a:endParaRPr>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7D6907A-D851-4B94-84E2-841AD1AD118A}" type="slidenum">
              <a:rPr lang="en-US" sz="2000">
                <a:latin typeface="Copperplate Gothic Bold" pitchFamily="34" charset="0"/>
              </a:rPr>
              <a:pPr eaLnBrk="1" hangingPunct="1"/>
              <a:t>12</a:t>
            </a:fld>
            <a:endParaRPr lang="en-US" sz="2000">
              <a:latin typeface="Copperplate Gothic Bold" pitchFamily="34" charset="0"/>
            </a:endParaRPr>
          </a:p>
        </p:txBody>
      </p:sp>
      <p:sp>
        <p:nvSpPr>
          <p:cNvPr id="10242" name="Rectangle 2"/>
          <p:cNvSpPr>
            <a:spLocks noGrp="1" noChangeArrowheads="1"/>
          </p:cNvSpPr>
          <p:nvPr>
            <p:ph type="title"/>
          </p:nvPr>
        </p:nvSpPr>
        <p:spPr/>
        <p:txBody>
          <a:bodyPr/>
          <a:lstStyle/>
          <a:p>
            <a:pPr eaLnBrk="1" hangingPunct="1">
              <a:defRPr/>
            </a:pPr>
            <a:r>
              <a:rPr lang="en-US" b="1"/>
              <a:t>PROC FORMAT</a:t>
            </a:r>
          </a:p>
        </p:txBody>
      </p:sp>
      <p:sp>
        <p:nvSpPr>
          <p:cNvPr id="13316" name="Rectangle 3"/>
          <p:cNvSpPr>
            <a:spLocks noGrp="1" noChangeArrowheads="1"/>
          </p:cNvSpPr>
          <p:nvPr>
            <p:ph type="body" idx="1"/>
          </p:nvPr>
        </p:nvSpPr>
        <p:spPr>
          <a:xfrm>
            <a:off x="504825" y="1243013"/>
            <a:ext cx="7953375" cy="4800600"/>
          </a:xfrm>
        </p:spPr>
        <p:txBody>
          <a:bodyPr/>
          <a:lstStyle/>
          <a:p>
            <a:pPr marL="0" indent="0" algn="just" eaLnBrk="1" hangingPunct="1">
              <a:lnSpc>
                <a:spcPct val="90000"/>
              </a:lnSpc>
              <a:buFontTx/>
              <a:buNone/>
            </a:pPr>
            <a:r>
              <a:rPr lang="en-US" sz="2800">
                <a:latin typeface="Arial" charset="0"/>
                <a:cs typeface="Arial" charset="0"/>
              </a:rPr>
              <a:t>Create a user-defined format to control the appearance of output. PROC FREQ will print the values of the </a:t>
            </a:r>
            <a:r>
              <a:rPr lang="en-US" sz="2800">
                <a:latin typeface="Courier New" pitchFamily="49" charset="0"/>
                <a:cs typeface="Courier New" pitchFamily="49" charset="0"/>
              </a:rPr>
              <a:t>gender</a:t>
            </a:r>
            <a:r>
              <a:rPr lang="en-US" sz="2800">
                <a:latin typeface="Arial" charset="0"/>
                <a:cs typeface="Arial" charset="0"/>
              </a:rPr>
              <a:t> variable as F and M instead of 1and 2.</a:t>
            </a:r>
          </a:p>
          <a:p>
            <a:pPr marL="801688" lvl="1" eaLnBrk="1" hangingPunct="1">
              <a:lnSpc>
                <a:spcPct val="90000"/>
              </a:lnSpc>
              <a:buFontTx/>
              <a:buNone/>
            </a:pPr>
            <a:r>
              <a:rPr lang="en-US" sz="2400" b="1">
                <a:latin typeface="Courier New" pitchFamily="49" charset="0"/>
                <a:cs typeface="Courier New" pitchFamily="49" charset="0"/>
              </a:rPr>
              <a:t>proc format;</a:t>
            </a:r>
            <a:endParaRPr lang="en-US" sz="2400">
              <a:latin typeface="Arial" charset="0"/>
              <a:cs typeface="Arial" charset="0"/>
            </a:endParaRPr>
          </a:p>
          <a:p>
            <a:pPr marL="801688" lvl="1"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value</a:t>
            </a:r>
            <a:r>
              <a:rPr lang="en-US" sz="2400">
                <a:latin typeface="Courier New" pitchFamily="49" charset="0"/>
                <a:cs typeface="Courier New" pitchFamily="49" charset="0"/>
              </a:rPr>
              <a:t> gender 1=’F’ 2=’M’;</a:t>
            </a:r>
            <a:endParaRPr lang="en-US" sz="2400">
              <a:latin typeface="Arial" charset="0"/>
              <a:cs typeface="Arial" charset="0"/>
            </a:endParaRPr>
          </a:p>
          <a:p>
            <a:pPr marL="801688" lvl="1" algn="just" eaLnBrk="1" hangingPunct="1">
              <a:lnSpc>
                <a:spcPct val="90000"/>
              </a:lnSpc>
              <a:buFontTx/>
              <a:buNone/>
            </a:pPr>
            <a:r>
              <a:rPr lang="en-US" sz="2400">
                <a:latin typeface="Courier New" pitchFamily="49" charset="0"/>
                <a:cs typeface="Courier New" pitchFamily="49" charset="0"/>
              </a:rPr>
              <a:t>data one;</a:t>
            </a:r>
            <a:endParaRPr lang="en-US" sz="2400">
              <a:latin typeface="Arial" charset="0"/>
              <a:cs typeface="Arial" charset="0"/>
            </a:endParaRPr>
          </a:p>
          <a:p>
            <a:pPr marL="801688" lvl="1" algn="just" eaLnBrk="1" hangingPunct="1">
              <a:lnSpc>
                <a:spcPct val="90000"/>
              </a:lnSpc>
              <a:buFontTx/>
              <a:buNone/>
            </a:pPr>
            <a:r>
              <a:rPr lang="en-US" sz="2400">
                <a:latin typeface="Courier New" pitchFamily="49" charset="0"/>
                <a:cs typeface="Courier New" pitchFamily="49" charset="0"/>
              </a:rPr>
              <a:t>  input gender;</a:t>
            </a:r>
            <a:endParaRPr lang="en-US" sz="2400">
              <a:latin typeface="Arial" charset="0"/>
              <a:cs typeface="Arial" charset="0"/>
            </a:endParaRPr>
          </a:p>
          <a:p>
            <a:pPr marL="801688" lvl="1"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format</a:t>
            </a:r>
            <a:r>
              <a:rPr lang="en-US" sz="2400">
                <a:latin typeface="Courier New" pitchFamily="49" charset="0"/>
                <a:cs typeface="Courier New" pitchFamily="49" charset="0"/>
              </a:rPr>
              <a:t> gender gender.;</a:t>
            </a:r>
            <a:endParaRPr lang="en-US" sz="2400">
              <a:latin typeface="Arial" charset="0"/>
              <a:cs typeface="Arial" charset="0"/>
            </a:endParaRPr>
          </a:p>
          <a:p>
            <a:pPr marL="801688" lvl="1" algn="just" eaLnBrk="1" hangingPunct="1">
              <a:lnSpc>
                <a:spcPct val="90000"/>
              </a:lnSpc>
              <a:buFontTx/>
              <a:buNone/>
            </a:pPr>
            <a:r>
              <a:rPr lang="en-US" sz="2000">
                <a:latin typeface="Courier New" pitchFamily="49" charset="0"/>
                <a:cs typeface="Courier New" pitchFamily="49" charset="0"/>
              </a:rPr>
              <a:t>cards;</a:t>
            </a:r>
            <a:endParaRPr lang="en-US" sz="2000">
              <a:latin typeface="Arial" charset="0"/>
              <a:cs typeface="Arial" charset="0"/>
            </a:endParaRPr>
          </a:p>
          <a:p>
            <a:pPr marL="801688" lvl="1"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marL="801688" lvl="1"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marL="801688" lvl="1" algn="just" eaLnBrk="1" hangingPunct="1">
              <a:lnSpc>
                <a:spcPct val="90000"/>
              </a:lnSpc>
              <a:buFontTx/>
              <a:buNone/>
            </a:pPr>
            <a:r>
              <a:rPr lang="en-US" sz="2400">
                <a:latin typeface="Courier New" pitchFamily="49" charset="0"/>
                <a:cs typeface="Courier New" pitchFamily="49" charset="0"/>
              </a:rPr>
              <a:t>proc freq;</a:t>
            </a:r>
            <a:endParaRPr lang="en-US" sz="24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endParaRPr lang="en-US" sz="2800">
              <a:latin typeface="Arial" charset="0"/>
              <a:cs typeface="Arial" charset="0"/>
            </a:endParaRPr>
          </a:p>
        </p:txBody>
      </p:sp>
      <p:sp>
        <p:nvSpPr>
          <p:cNvPr id="13317" name="Text Box 4"/>
          <p:cNvSpPr txBox="1">
            <a:spLocks noChangeArrowheads="1"/>
          </p:cNvSpPr>
          <p:nvPr/>
        </p:nvSpPr>
        <p:spPr bwMode="auto">
          <a:xfrm>
            <a:off x="6134100" y="2667000"/>
            <a:ext cx="2819400" cy="3671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lnSpc>
                <a:spcPct val="90000"/>
              </a:lnSpc>
              <a:spcBef>
                <a:spcPct val="20000"/>
              </a:spcBef>
            </a:pPr>
            <a:r>
              <a:rPr lang="en-US" sz="2000">
                <a:latin typeface="Arial" charset="0"/>
                <a:cs typeface="Arial" charset="0"/>
              </a:rPr>
              <a:t>The </a:t>
            </a:r>
            <a:r>
              <a:rPr lang="en-US" sz="2000">
                <a:latin typeface="Courier New" pitchFamily="49" charset="0"/>
                <a:cs typeface="Courier New" pitchFamily="49" charset="0"/>
              </a:rPr>
              <a:t>gender.</a:t>
            </a:r>
            <a:r>
              <a:rPr lang="en-US" sz="2000">
                <a:latin typeface="Arial" charset="0"/>
                <a:cs typeface="Arial" charset="0"/>
              </a:rPr>
              <a:t> format may be applied by using the FORMAT statement with a procedure, or it may be applied in the DATA step as shown here. If the format is applied in the DATA step, then the same format will apply to the variable in procedures where the variable is used.</a:t>
            </a:r>
            <a:endParaRPr lang="en-US"/>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AE2CD9B-F8A4-4FBB-B512-4C3A26542524}" type="slidenum">
              <a:rPr lang="en-US" sz="2000">
                <a:latin typeface="Copperplate Gothic Bold" pitchFamily="34" charset="0"/>
              </a:rPr>
              <a:pPr eaLnBrk="1" hangingPunct="1"/>
              <a:t>13</a:t>
            </a:fld>
            <a:endParaRPr lang="en-US" sz="2000">
              <a:latin typeface="Copperplate Gothic Bold" pitchFamily="34" charset="0"/>
            </a:endParaRPr>
          </a:p>
        </p:txBody>
      </p:sp>
      <p:sp>
        <p:nvSpPr>
          <p:cNvPr id="11266" name="Rectangle 2"/>
          <p:cNvSpPr>
            <a:spLocks noGrp="1" noChangeArrowheads="1"/>
          </p:cNvSpPr>
          <p:nvPr>
            <p:ph type="title"/>
          </p:nvPr>
        </p:nvSpPr>
        <p:spPr/>
        <p:txBody>
          <a:bodyPr/>
          <a:lstStyle/>
          <a:p>
            <a:pPr eaLnBrk="1" hangingPunct="1">
              <a:defRPr/>
            </a:pPr>
            <a:r>
              <a:rPr lang="en-US" b="1">
                <a:cs typeface="Times New Roman" charset="0"/>
              </a:rPr>
              <a:t>Data Validation</a:t>
            </a:r>
          </a:p>
        </p:txBody>
      </p:sp>
      <p:sp>
        <p:nvSpPr>
          <p:cNvPr id="14340" name="Rectangle 3"/>
          <p:cNvSpPr>
            <a:spLocks noGrp="1" noChangeArrowheads="1"/>
          </p:cNvSpPr>
          <p:nvPr>
            <p:ph type="body" idx="1"/>
          </p:nvPr>
        </p:nvSpPr>
        <p:spPr>
          <a:xfrm>
            <a:off x="419100" y="1371600"/>
            <a:ext cx="8410575" cy="5029200"/>
          </a:xfrm>
        </p:spPr>
        <p:txBody>
          <a:bodyPr/>
          <a:lstStyle/>
          <a:p>
            <a:pPr marL="0" indent="0" algn="just" eaLnBrk="1" hangingPunct="1">
              <a:lnSpc>
                <a:spcPct val="90000"/>
              </a:lnSpc>
              <a:buFontTx/>
              <a:buNone/>
            </a:pPr>
            <a:r>
              <a:rPr lang="en-US" dirty="0">
                <a:latin typeface="Arial" charset="0"/>
                <a:cs typeface="Arial" charset="0"/>
              </a:rPr>
              <a:t>Suppose that the valid values for a </a:t>
            </a:r>
            <a:r>
              <a:rPr lang="en-US" dirty="0">
                <a:latin typeface="Courier New" pitchFamily="49" charset="0"/>
                <a:cs typeface="Courier New" pitchFamily="49" charset="0"/>
              </a:rPr>
              <a:t>gender</a:t>
            </a:r>
            <a:r>
              <a:rPr lang="en-US" dirty="0">
                <a:latin typeface="Arial" charset="0"/>
                <a:cs typeface="Arial" charset="0"/>
              </a:rPr>
              <a:t> variable are 1 and 2 and that other values are invalid.</a:t>
            </a:r>
          </a:p>
          <a:p>
            <a:pPr marL="0" indent="0" eaLnBrk="1" hangingPunct="1">
              <a:lnSpc>
                <a:spcPct val="90000"/>
              </a:lnSpc>
              <a:buFontTx/>
              <a:buNone/>
            </a:pPr>
            <a:r>
              <a:rPr lang="en-US" sz="1600" dirty="0">
                <a:latin typeface="Arial" charset="0"/>
                <a:cs typeface="Arial" charset="0"/>
              </a:rPr>
              <a:t> </a:t>
            </a:r>
          </a:p>
          <a:p>
            <a:pPr marL="0" indent="0" algn="just" eaLnBrk="1" hangingPunct="1">
              <a:lnSpc>
                <a:spcPct val="90000"/>
              </a:lnSpc>
              <a:buFontTx/>
              <a:buNone/>
            </a:pPr>
            <a:r>
              <a:rPr lang="en-US" dirty="0">
                <a:latin typeface="Courier New" pitchFamily="49" charset="0"/>
                <a:cs typeface="Courier New" pitchFamily="49" charset="0"/>
              </a:rPr>
              <a:t>data one;</a:t>
            </a:r>
            <a:endParaRPr lang="en-US" dirty="0">
              <a:latin typeface="Arial" charset="0"/>
              <a:cs typeface="Arial" charset="0"/>
            </a:endParaRPr>
          </a:p>
          <a:p>
            <a:pPr marL="0" indent="0" algn="just" eaLnBrk="1" hangingPunct="1">
              <a:lnSpc>
                <a:spcPct val="90000"/>
              </a:lnSpc>
              <a:buFontTx/>
              <a:buNone/>
            </a:pPr>
            <a:r>
              <a:rPr lang="en-US" dirty="0">
                <a:latin typeface="Courier New" pitchFamily="49" charset="0"/>
                <a:cs typeface="Courier New" pitchFamily="49" charset="0"/>
              </a:rPr>
              <a:t>  input  gender;</a:t>
            </a:r>
            <a:endParaRPr lang="en-US" dirty="0">
              <a:latin typeface="Arial" charset="0"/>
              <a:cs typeface="Arial" charset="0"/>
            </a:endParaRPr>
          </a:p>
          <a:p>
            <a:pPr marL="0" indent="0" eaLnBrk="1" hangingPunct="1">
              <a:lnSpc>
                <a:spcPct val="90000"/>
              </a:lnSpc>
              <a:buFontTx/>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if</a:t>
            </a:r>
            <a:r>
              <a:rPr lang="en-US" dirty="0">
                <a:latin typeface="Courier New" pitchFamily="49" charset="0"/>
                <a:cs typeface="Courier New" pitchFamily="49" charset="0"/>
              </a:rPr>
              <a:t> gender not in (1,2) </a:t>
            </a:r>
            <a:endParaRPr lang="en-US" dirty="0">
              <a:latin typeface="Arial" charset="0"/>
              <a:cs typeface="Arial" charset="0"/>
            </a:endParaRPr>
          </a:p>
          <a:p>
            <a:pPr marL="0" indent="0" eaLnBrk="1" hangingPunct="1">
              <a:lnSpc>
                <a:spcPct val="90000"/>
              </a:lnSpc>
              <a:buFontTx/>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then</a:t>
            </a:r>
            <a:r>
              <a:rPr lang="en-US" dirty="0">
                <a:latin typeface="Courier New" pitchFamily="49" charset="0"/>
                <a:cs typeface="Courier New" pitchFamily="49" charset="0"/>
              </a:rPr>
              <a:t> gender=.;</a:t>
            </a:r>
            <a:endParaRPr lang="en-US" dirty="0">
              <a:latin typeface="Arial" charset="0"/>
              <a:cs typeface="Arial" charset="0"/>
            </a:endParaRPr>
          </a:p>
          <a:p>
            <a:pPr marL="0" indent="0" algn="just" eaLnBrk="1" hangingPunct="1">
              <a:lnSpc>
                <a:spcPct val="90000"/>
              </a:lnSpc>
              <a:buFontTx/>
              <a:buNone/>
            </a:pPr>
            <a:r>
              <a:rPr lang="en-US" sz="2800" dirty="0">
                <a:latin typeface="Courier New" pitchFamily="49" charset="0"/>
                <a:cs typeface="Courier New" pitchFamily="49" charset="0"/>
              </a:rPr>
              <a:t>cards;</a:t>
            </a:r>
            <a:endParaRPr lang="en-US" sz="2800" dirty="0">
              <a:latin typeface="Arial" charset="0"/>
              <a:cs typeface="Arial" charset="0"/>
            </a:endParaRPr>
          </a:p>
          <a:p>
            <a:pPr marL="0" indent="0" algn="just" eaLnBrk="1" hangingPunct="1">
              <a:lnSpc>
                <a:spcPct val="90000"/>
              </a:lnSpc>
              <a:buFontTx/>
              <a:buNone/>
            </a:pPr>
            <a:r>
              <a:rPr lang="en-US" sz="2800" dirty="0">
                <a:latin typeface="Courier New" pitchFamily="49" charset="0"/>
                <a:cs typeface="Courier New" pitchFamily="49" charset="0"/>
              </a:rPr>
              <a:t>…</a:t>
            </a:r>
            <a:endParaRPr lang="en-US" sz="2800" dirty="0">
              <a:latin typeface="Arial" charset="0"/>
              <a:cs typeface="Arial" charset="0"/>
            </a:endParaRPr>
          </a:p>
          <a:p>
            <a:pPr marL="0" indent="0" algn="just" eaLnBrk="1" hangingPunct="1">
              <a:lnSpc>
                <a:spcPct val="90000"/>
              </a:lnSpc>
              <a:buFontTx/>
              <a:buNone/>
            </a:pPr>
            <a:r>
              <a:rPr lang="en-US" sz="2800" dirty="0">
                <a:latin typeface="Courier New" pitchFamily="49" charset="0"/>
                <a:cs typeface="Courier New" pitchFamily="49" charset="0"/>
              </a:rPr>
              <a:t>;</a:t>
            </a:r>
            <a:endParaRPr lang="en-US" sz="2800" dirty="0">
              <a:latin typeface="Arial" charset="0"/>
              <a:cs typeface="Arial" charset="0"/>
            </a:endParaRPr>
          </a:p>
          <a:p>
            <a:pPr marL="0" indent="0" eaLnBrk="1" hangingPunct="1">
              <a:lnSpc>
                <a:spcPct val="90000"/>
              </a:lnSpc>
              <a:buFontTx/>
              <a:buNone/>
            </a:pPr>
            <a:r>
              <a:rPr lang="en-US" sz="2800" dirty="0">
                <a:latin typeface="Arial" charset="0"/>
                <a:cs typeface="Arial" charset="0"/>
              </a:rPr>
              <a:t> </a:t>
            </a: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2157A50-F0FE-4967-9576-F0B3EE9EA3B1}" type="slidenum">
              <a:rPr lang="en-US" sz="2000">
                <a:latin typeface="Copperplate Gothic Bold" pitchFamily="34" charset="0"/>
              </a:rPr>
              <a:pPr eaLnBrk="1" hangingPunct="1"/>
              <a:t>14</a:t>
            </a:fld>
            <a:endParaRPr lang="en-US" sz="2000">
              <a:latin typeface="Copperplate Gothic Bold" pitchFamily="34" charset="0"/>
            </a:endParaRPr>
          </a:p>
        </p:txBody>
      </p:sp>
      <p:sp>
        <p:nvSpPr>
          <p:cNvPr id="25602" name="Rectangle 2"/>
          <p:cNvSpPr>
            <a:spLocks noGrp="1" noChangeArrowheads="1"/>
          </p:cNvSpPr>
          <p:nvPr>
            <p:ph type="title"/>
          </p:nvPr>
        </p:nvSpPr>
        <p:spPr/>
        <p:txBody>
          <a:bodyPr/>
          <a:lstStyle/>
          <a:p>
            <a:pPr eaLnBrk="1" hangingPunct="1">
              <a:defRPr/>
            </a:pPr>
            <a:r>
              <a:rPr lang="en-US" b="1">
                <a:cs typeface="Times New Roman" charset="0"/>
              </a:rPr>
              <a:t>Data Validation with an Informat</a:t>
            </a:r>
          </a:p>
        </p:txBody>
      </p:sp>
      <p:sp>
        <p:nvSpPr>
          <p:cNvPr id="15364" name="Rectangle 3"/>
          <p:cNvSpPr>
            <a:spLocks noGrp="1" noChangeArrowheads="1"/>
          </p:cNvSpPr>
          <p:nvPr>
            <p:ph type="body" idx="1"/>
          </p:nvPr>
        </p:nvSpPr>
        <p:spPr>
          <a:xfrm>
            <a:off x="504825" y="1600200"/>
            <a:ext cx="8105775" cy="5257800"/>
          </a:xfrm>
        </p:spPr>
        <p:txBody>
          <a:bodyPr/>
          <a:lstStyle/>
          <a:p>
            <a:pPr marL="0" indent="0" algn="just" eaLnBrk="1" hangingPunct="1">
              <a:buFontTx/>
              <a:buNone/>
            </a:pPr>
            <a:r>
              <a:rPr lang="en-US" sz="3600" b="1">
                <a:latin typeface="Courier New" pitchFamily="49" charset="0"/>
                <a:cs typeface="Courier New" pitchFamily="49" charset="0"/>
              </a:rPr>
              <a:t>proc format</a:t>
            </a:r>
            <a:r>
              <a:rPr lang="en-US" sz="3600">
                <a:latin typeface="Courier New" pitchFamily="49" charset="0"/>
                <a:cs typeface="Courier New" pitchFamily="49" charset="0"/>
              </a:rPr>
              <a:t>;</a:t>
            </a:r>
          </a:p>
          <a:p>
            <a:pPr marL="0" indent="0" algn="just" eaLnBrk="1" hangingPunct="1">
              <a:buFontTx/>
              <a:buNone/>
            </a:pPr>
            <a:r>
              <a:rPr lang="en-US" sz="3600" b="1">
                <a:latin typeface="Courier New" pitchFamily="49" charset="0"/>
                <a:cs typeface="Courier New" pitchFamily="49" charset="0"/>
              </a:rPr>
              <a:t>invalue</a:t>
            </a:r>
            <a:r>
              <a:rPr lang="en-US" sz="3600">
                <a:latin typeface="Courier New" pitchFamily="49" charset="0"/>
                <a:cs typeface="Courier New" pitchFamily="49" charset="0"/>
              </a:rPr>
              <a:t> check 1,2=_same_</a:t>
            </a:r>
          </a:p>
          <a:p>
            <a:pPr marL="0" indent="0" algn="just" eaLnBrk="1" hangingPunct="1">
              <a:buFontTx/>
              <a:buNone/>
            </a:pPr>
            <a:r>
              <a:rPr lang="en-US" sz="3600">
                <a:latin typeface="Courier New" pitchFamily="49" charset="0"/>
                <a:cs typeface="Courier New" pitchFamily="49" charset="0"/>
              </a:rPr>
              <a:t>		   other=_error_;</a:t>
            </a:r>
          </a:p>
          <a:p>
            <a:pPr marL="0" indent="0" algn="just" eaLnBrk="1" hangingPunct="1">
              <a:buFontTx/>
              <a:buNone/>
            </a:pPr>
            <a:r>
              <a:rPr lang="en-US" sz="3600">
                <a:latin typeface="Courier New" pitchFamily="49" charset="0"/>
                <a:cs typeface="Courier New" pitchFamily="49" charset="0"/>
              </a:rPr>
              <a:t>data one;</a:t>
            </a:r>
            <a:endParaRPr lang="en-US" sz="3600">
              <a:latin typeface="Arial" charset="0"/>
              <a:cs typeface="Arial" charset="0"/>
            </a:endParaRPr>
          </a:p>
          <a:p>
            <a:pPr marL="0" indent="0" algn="just" eaLnBrk="1" hangingPunct="1">
              <a:buFontTx/>
              <a:buNone/>
            </a:pPr>
            <a:r>
              <a:rPr lang="en-US" sz="3600">
                <a:latin typeface="Courier New" pitchFamily="49" charset="0"/>
                <a:cs typeface="Courier New" pitchFamily="49" charset="0"/>
              </a:rPr>
              <a:t>  input gender </a:t>
            </a:r>
            <a:r>
              <a:rPr lang="en-US" sz="3600" b="1">
                <a:latin typeface="Courier New" pitchFamily="49" charset="0"/>
                <a:cs typeface="Courier New" pitchFamily="49" charset="0"/>
              </a:rPr>
              <a:t>check.</a:t>
            </a:r>
            <a:r>
              <a:rPr lang="en-US" sz="3600">
                <a:latin typeface="Courier New" pitchFamily="49" charset="0"/>
                <a:cs typeface="Courier New" pitchFamily="49" charset="0"/>
              </a:rPr>
              <a:t>;</a:t>
            </a:r>
            <a:endParaRPr lang="en-US" sz="3600">
              <a:latin typeface="Arial" charset="0"/>
              <a:cs typeface="Arial" charset="0"/>
            </a:endParaRPr>
          </a:p>
          <a:p>
            <a:pPr marL="0" indent="0" algn="just" eaLnBrk="1" hangingPunct="1">
              <a:buFontTx/>
              <a:buNone/>
            </a:pPr>
            <a:r>
              <a:rPr lang="en-US">
                <a:latin typeface="Courier New" pitchFamily="49" charset="0"/>
                <a:cs typeface="Courier New" pitchFamily="49" charset="0"/>
              </a:rPr>
              <a:t>cards;</a:t>
            </a:r>
            <a:endParaRPr lang="en-US">
              <a:latin typeface="Arial" charset="0"/>
              <a:cs typeface="Arial" charset="0"/>
            </a:endParaRPr>
          </a:p>
          <a:p>
            <a:pPr marL="0" indent="0" algn="just" eaLnBrk="1" hangingPunct="1">
              <a:buFontTx/>
              <a:buNone/>
            </a:pPr>
            <a:r>
              <a:rPr lang="en-US">
                <a:latin typeface="Courier New" pitchFamily="49" charset="0"/>
                <a:cs typeface="Courier New" pitchFamily="49" charset="0"/>
              </a:rPr>
              <a:t>…</a:t>
            </a:r>
            <a:endParaRPr lang="en-US">
              <a:latin typeface="Arial" charset="0"/>
              <a:cs typeface="Arial" charset="0"/>
            </a:endParaRPr>
          </a:p>
          <a:p>
            <a:pPr marL="0" indent="0" algn="just" eaLnBrk="1" hangingPunct="1">
              <a:buFontTx/>
              <a:buNone/>
            </a:pPr>
            <a:r>
              <a:rPr lang="en-US">
                <a:latin typeface="Courier New" pitchFamily="49" charset="0"/>
                <a:cs typeface="Courier New" pitchFamily="49" charset="0"/>
              </a:rPr>
              <a:t>;</a:t>
            </a:r>
            <a:endParaRPr lang="en-US">
              <a:latin typeface="Arial" charset="0"/>
              <a:cs typeface="Arial" charset="0"/>
            </a:endParaRPr>
          </a:p>
          <a:p>
            <a:pPr marL="0" indent="0" eaLnBrk="1" hangingPunct="1">
              <a:buFontTx/>
              <a:buNone/>
            </a:pPr>
            <a:endParaRPr lang="en-US"/>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23F5B36-6768-495D-8AE9-C3E59640DC4C}" type="slidenum">
              <a:rPr lang="en-US" sz="2000">
                <a:latin typeface="Copperplate Gothic Bold" pitchFamily="34" charset="0"/>
              </a:rPr>
              <a:pPr eaLnBrk="1" hangingPunct="1"/>
              <a:t>15</a:t>
            </a:fld>
            <a:endParaRPr lang="en-US" sz="2000">
              <a:latin typeface="Copperplate Gothic Bold" pitchFamily="34" charset="0"/>
            </a:endParaRPr>
          </a:p>
        </p:txBody>
      </p:sp>
      <p:sp>
        <p:nvSpPr>
          <p:cNvPr id="26626" name="Rectangle 2"/>
          <p:cNvSpPr>
            <a:spLocks noGrp="1" noChangeArrowheads="1"/>
          </p:cNvSpPr>
          <p:nvPr>
            <p:ph type="title"/>
          </p:nvPr>
        </p:nvSpPr>
        <p:spPr/>
        <p:txBody>
          <a:bodyPr/>
          <a:lstStyle/>
          <a:p>
            <a:pPr eaLnBrk="1" hangingPunct="1">
              <a:defRPr/>
            </a:pPr>
            <a:r>
              <a:rPr lang="en-US" b="1">
                <a:cs typeface="Times New Roman" charset="0"/>
              </a:rPr>
              <a:t>Data Validation with an Informat</a:t>
            </a:r>
          </a:p>
        </p:txBody>
      </p:sp>
      <p:sp>
        <p:nvSpPr>
          <p:cNvPr id="16388" name="Rectangle 3"/>
          <p:cNvSpPr>
            <a:spLocks noGrp="1" noChangeArrowheads="1"/>
          </p:cNvSpPr>
          <p:nvPr>
            <p:ph type="body" idx="1"/>
          </p:nvPr>
        </p:nvSpPr>
        <p:spPr>
          <a:xfrm>
            <a:off x="304800" y="1300163"/>
            <a:ext cx="8610600" cy="4800600"/>
          </a:xfrm>
        </p:spPr>
        <p:txBody>
          <a:bodyPr/>
          <a:lstStyle/>
          <a:p>
            <a:pPr marL="0" indent="0" algn="just" eaLnBrk="1" hangingPunct="1">
              <a:lnSpc>
                <a:spcPct val="90000"/>
              </a:lnSpc>
              <a:buFontTx/>
              <a:buNone/>
            </a:pPr>
            <a:r>
              <a:rPr lang="en-US" sz="2800" b="1">
                <a:latin typeface="Courier New" pitchFamily="49" charset="0"/>
                <a:cs typeface="Courier New" pitchFamily="49" charset="0"/>
              </a:rPr>
              <a:t>proc format</a:t>
            </a:r>
            <a:r>
              <a:rPr lang="en-US" sz="2800">
                <a:latin typeface="Courier New" pitchFamily="49" charset="0"/>
                <a:cs typeface="Courier New" pitchFamily="49" charset="0"/>
              </a:rPr>
              <a:t>;</a:t>
            </a:r>
          </a:p>
          <a:p>
            <a:pPr marL="0" indent="0" algn="just" eaLnBrk="1" hangingPunct="1">
              <a:lnSpc>
                <a:spcPct val="90000"/>
              </a:lnSpc>
              <a:buFontTx/>
              <a:buNone/>
            </a:pPr>
            <a:r>
              <a:rPr lang="en-US" sz="2800" b="1">
                <a:latin typeface="Courier New" pitchFamily="49" charset="0"/>
                <a:cs typeface="Courier New" pitchFamily="49" charset="0"/>
              </a:rPr>
              <a:t>invalue</a:t>
            </a:r>
            <a:r>
              <a:rPr lang="en-US" sz="2800">
                <a:latin typeface="Courier New" pitchFamily="49" charset="0"/>
                <a:cs typeface="Courier New" pitchFamily="49" charset="0"/>
              </a:rPr>
              <a:t> check 1,2=_same_</a:t>
            </a:r>
          </a:p>
          <a:p>
            <a:pPr marL="0" indent="0" algn="just" eaLnBrk="1" hangingPunct="1">
              <a:lnSpc>
                <a:spcPct val="90000"/>
              </a:lnSpc>
              <a:buFontTx/>
              <a:buNone/>
            </a:pPr>
            <a:r>
              <a:rPr lang="en-US" sz="2800">
                <a:latin typeface="Courier New" pitchFamily="49" charset="0"/>
                <a:cs typeface="Courier New" pitchFamily="49" charset="0"/>
              </a:rPr>
              <a:t>		   other=_error_;</a:t>
            </a:r>
          </a:p>
          <a:p>
            <a:pPr marL="0" indent="0" algn="just" eaLnBrk="1" hangingPunct="1">
              <a:lnSpc>
                <a:spcPct val="90000"/>
              </a:lnSpc>
              <a:buFontTx/>
              <a:buNone/>
            </a:pPr>
            <a:r>
              <a:rPr lang="en-US">
                <a:latin typeface="Arial" charset="0"/>
                <a:cs typeface="Arial" charset="0"/>
              </a:rPr>
              <a:t>The keyword OTHER indicates range values that are excluded from all the other ranges for an informat. When _ERROR_ is specified as an informatted value, all values in the corresponding informat range are invalid and a missing value will be assigned to the variable. When _SAME_ is specified as an informatted value, a value in the corresponding informat range stays the same.</a:t>
            </a:r>
            <a:endParaRPr lang="en-US">
              <a:latin typeface="Courier New" pitchFamily="49" charset="0"/>
              <a:cs typeface="Courier New" pitchFamily="49" charset="0"/>
            </a:endParaRPr>
          </a:p>
          <a:p>
            <a:pPr marL="0" indent="0" algn="just" eaLnBrk="1" hangingPunct="1">
              <a:lnSpc>
                <a:spcPct val="90000"/>
              </a:lnSpc>
              <a:buFontTx/>
              <a:buNone/>
            </a:pPr>
            <a:r>
              <a:rPr lang="en-US" sz="2800">
                <a:latin typeface="Arial" charset="0"/>
                <a:cs typeface="Arial" charset="0"/>
              </a:rPr>
              <a:t> </a:t>
            </a:r>
            <a:endParaRPr lang="en-US" sz="2800">
              <a:latin typeface="Courier New" pitchFamily="49" charset="0"/>
              <a:cs typeface="Courier New" pitchFamily="49" charset="0"/>
            </a:endParaRPr>
          </a:p>
          <a:p>
            <a:pPr marL="0" indent="0" algn="just" eaLnBrk="1" hangingPunct="1">
              <a:lnSpc>
                <a:spcPct val="90000"/>
              </a:lnSpc>
              <a:buFontTx/>
              <a:buNone/>
            </a:pPr>
            <a:r>
              <a:rPr lang="en-US" sz="2800">
                <a:latin typeface="Arial" charset="0"/>
                <a:cs typeface="Arial" charset="0"/>
              </a:rPr>
              <a:t>           </a:t>
            </a:r>
            <a:endParaRPr lang="en-US" sz="2800">
              <a:latin typeface="Courier New" pitchFamily="49" charset="0"/>
              <a:cs typeface="Courier New" pitchFamily="49" charset="0"/>
            </a:endParaRPr>
          </a:p>
          <a:p>
            <a:pPr marL="0" indent="0" eaLnBrk="1" hangingPunct="1">
              <a:lnSpc>
                <a:spcPct val="90000"/>
              </a:lnSpc>
              <a:buFontTx/>
              <a:buNone/>
            </a:pPr>
            <a:endParaRPr lang="en-US" sz="2800"/>
          </a:p>
          <a:p>
            <a:pPr marL="0" indent="0" algn="just" eaLnBrk="1" hangingPunct="1">
              <a:lnSpc>
                <a:spcPct val="90000"/>
              </a:lnSpc>
              <a:buFontTx/>
              <a:buNone/>
            </a:pPr>
            <a:endParaRPr lang="en-US" sz="2800">
              <a:latin typeface="Arial" charset="0"/>
              <a:cs typeface="Arial" charset="0"/>
            </a:endParaRPr>
          </a:p>
          <a:p>
            <a:pPr marL="0" indent="0" eaLnBrk="1" hangingPunct="1">
              <a:lnSpc>
                <a:spcPct val="90000"/>
              </a:lnSpc>
              <a:buFontTx/>
              <a:buNone/>
            </a:pPr>
            <a:endParaRPr lang="en-US" sz="2800"/>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CFC88ED-567A-44EF-91AA-44FB05B80982}" type="slidenum">
              <a:rPr lang="en-US" sz="2000">
                <a:latin typeface="Copperplate Gothic Bold" pitchFamily="34" charset="0"/>
              </a:rPr>
              <a:pPr eaLnBrk="1" hangingPunct="1"/>
              <a:t>16</a:t>
            </a:fld>
            <a:endParaRPr lang="en-US" sz="2000">
              <a:latin typeface="Copperplate Gothic Bold" pitchFamily="34" charset="0"/>
            </a:endParaRPr>
          </a:p>
        </p:txBody>
      </p:sp>
      <p:sp>
        <p:nvSpPr>
          <p:cNvPr id="12290" name="Rectangle 2"/>
          <p:cNvSpPr>
            <a:spLocks noGrp="1" noChangeArrowheads="1"/>
          </p:cNvSpPr>
          <p:nvPr>
            <p:ph type="title"/>
          </p:nvPr>
        </p:nvSpPr>
        <p:spPr/>
        <p:txBody>
          <a:bodyPr/>
          <a:lstStyle/>
          <a:p>
            <a:pPr eaLnBrk="1" hangingPunct="1">
              <a:defRPr/>
            </a:pPr>
            <a:r>
              <a:rPr lang="en-US" b="1">
                <a:cs typeface="Times New Roman" charset="0"/>
              </a:rPr>
              <a:t>New Variables for Aggregate Analysis</a:t>
            </a:r>
          </a:p>
        </p:txBody>
      </p:sp>
      <p:sp>
        <p:nvSpPr>
          <p:cNvPr id="17412" name="Rectangle 3"/>
          <p:cNvSpPr>
            <a:spLocks noGrp="1" noChangeArrowheads="1"/>
          </p:cNvSpPr>
          <p:nvPr>
            <p:ph type="body" idx="1"/>
          </p:nvPr>
        </p:nvSpPr>
        <p:spPr>
          <a:xfrm>
            <a:off x="261938" y="1543050"/>
            <a:ext cx="8653462" cy="4800600"/>
          </a:xfrm>
        </p:spPr>
        <p:txBody>
          <a:bodyPr/>
          <a:lstStyle/>
          <a:p>
            <a:pPr marL="0" indent="0" algn="just" eaLnBrk="1" hangingPunct="1">
              <a:lnSpc>
                <a:spcPct val="90000"/>
              </a:lnSpc>
              <a:buFontTx/>
              <a:buNone/>
            </a:pPr>
            <a:r>
              <a:rPr lang="en-US">
                <a:latin typeface="Arial" charset="0"/>
                <a:cs typeface="Arial" charset="0"/>
              </a:rPr>
              <a:t>The user creates the </a:t>
            </a:r>
            <a:r>
              <a:rPr lang="en-US">
                <a:latin typeface="Courier New" pitchFamily="49" charset="0"/>
                <a:cs typeface="Courier New" pitchFamily="49" charset="0"/>
              </a:rPr>
              <a:t>group</a:t>
            </a:r>
            <a:r>
              <a:rPr lang="en-US">
                <a:latin typeface="Arial" charset="0"/>
                <a:cs typeface="Arial" charset="0"/>
              </a:rPr>
              <a:t> variable to divide the records into four groups based on percentile values. </a:t>
            </a:r>
            <a:endParaRPr lang="en-US" sz="36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data one;</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input  percentile;</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if</a:t>
            </a:r>
            <a:r>
              <a:rPr lang="en-US" sz="2400">
                <a:latin typeface="Courier New" pitchFamily="49" charset="0"/>
                <a:cs typeface="Courier New" pitchFamily="49" charset="0"/>
              </a:rPr>
              <a:t>  1&lt;=percentile&lt;=25 </a:t>
            </a:r>
            <a:r>
              <a:rPr lang="en-US" sz="2400" b="1">
                <a:latin typeface="Courier New" pitchFamily="49" charset="0"/>
                <a:cs typeface="Courier New" pitchFamily="49" charset="0"/>
              </a:rPr>
              <a:t>then</a:t>
            </a:r>
            <a:r>
              <a:rPr lang="en-US" sz="2400">
                <a:latin typeface="Courier New" pitchFamily="49" charset="0"/>
                <a:cs typeface="Courier New" pitchFamily="49" charset="0"/>
              </a:rPr>
              <a:t> group=1;</a:t>
            </a:r>
            <a:endParaRPr lang="en-US" sz="2400">
              <a:latin typeface="Arial" charset="0"/>
              <a:cs typeface="Arial" charset="0"/>
            </a:endParaRPr>
          </a:p>
          <a:p>
            <a:pPr marL="0" indent="0"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else if</a:t>
            </a:r>
            <a:r>
              <a:rPr lang="en-US" sz="2400">
                <a:latin typeface="Courier New" pitchFamily="49" charset="0"/>
                <a:cs typeface="Courier New" pitchFamily="49" charset="0"/>
              </a:rPr>
              <a:t> 26&lt;=percentile&lt;=50 </a:t>
            </a:r>
            <a:r>
              <a:rPr lang="en-US" sz="2400" b="1">
                <a:latin typeface="Courier New" pitchFamily="49" charset="0"/>
                <a:cs typeface="Courier New" pitchFamily="49" charset="0"/>
              </a:rPr>
              <a:t>then</a:t>
            </a:r>
            <a:r>
              <a:rPr lang="en-US" sz="2400">
                <a:latin typeface="Courier New" pitchFamily="49" charset="0"/>
                <a:cs typeface="Courier New" pitchFamily="49" charset="0"/>
              </a:rPr>
              <a:t> group=2;</a:t>
            </a:r>
            <a:endParaRPr lang="en-US" sz="2400">
              <a:latin typeface="Arial" charset="0"/>
              <a:cs typeface="Arial" charset="0"/>
            </a:endParaRPr>
          </a:p>
          <a:p>
            <a:pPr marL="0" indent="0"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else if</a:t>
            </a:r>
            <a:r>
              <a:rPr lang="en-US" sz="2400">
                <a:latin typeface="Courier New" pitchFamily="49" charset="0"/>
                <a:cs typeface="Courier New" pitchFamily="49" charset="0"/>
              </a:rPr>
              <a:t> 51&lt;=percentile&lt;=75 </a:t>
            </a:r>
            <a:r>
              <a:rPr lang="en-US" sz="2400" b="1">
                <a:latin typeface="Courier New" pitchFamily="49" charset="0"/>
                <a:cs typeface="Courier New" pitchFamily="49" charset="0"/>
              </a:rPr>
              <a:t>then</a:t>
            </a:r>
            <a:r>
              <a:rPr lang="en-US" sz="2400">
                <a:latin typeface="Courier New" pitchFamily="49" charset="0"/>
                <a:cs typeface="Courier New" pitchFamily="49" charset="0"/>
              </a:rPr>
              <a:t> group=3;</a:t>
            </a:r>
            <a:endParaRPr lang="en-US" sz="2400">
              <a:latin typeface="Arial" charset="0"/>
              <a:cs typeface="Arial" charset="0"/>
            </a:endParaRPr>
          </a:p>
          <a:p>
            <a:pPr marL="0" indent="0"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else if</a:t>
            </a:r>
            <a:r>
              <a:rPr lang="en-US" sz="2400">
                <a:latin typeface="Courier New" pitchFamily="49" charset="0"/>
                <a:cs typeface="Courier New" pitchFamily="49" charset="0"/>
              </a:rPr>
              <a:t> 76&lt;=percentile&lt;=99 </a:t>
            </a:r>
            <a:r>
              <a:rPr lang="en-US" sz="2400" b="1">
                <a:latin typeface="Courier New" pitchFamily="49" charset="0"/>
                <a:cs typeface="Courier New" pitchFamily="49" charset="0"/>
              </a:rPr>
              <a:t>then</a:t>
            </a:r>
            <a:r>
              <a:rPr lang="en-US" sz="2400">
                <a:latin typeface="Courier New" pitchFamily="49" charset="0"/>
                <a:cs typeface="Courier New" pitchFamily="49" charset="0"/>
              </a:rPr>
              <a:t> group=4;</a:t>
            </a:r>
            <a:endParaRPr lang="en-US" sz="2400">
              <a:latin typeface="Arial" charset="0"/>
              <a:cs typeface="Arial" charset="0"/>
            </a:endParaRPr>
          </a:p>
          <a:p>
            <a:pPr marL="0" indent="0" algn="just" eaLnBrk="1" hangingPunct="1">
              <a:lnSpc>
                <a:spcPct val="90000"/>
              </a:lnSpc>
              <a:buFontTx/>
              <a:buNone/>
            </a:pPr>
            <a:r>
              <a:rPr lang="en-US" sz="1800">
                <a:latin typeface="Courier New" pitchFamily="49" charset="0"/>
                <a:cs typeface="Courier New" pitchFamily="49" charset="0"/>
              </a:rPr>
              <a:t>cards;</a:t>
            </a:r>
            <a:endParaRPr lang="en-US" sz="1800">
              <a:latin typeface="Arial" charset="0"/>
              <a:cs typeface="Arial" charset="0"/>
            </a:endParaRPr>
          </a:p>
          <a:p>
            <a:pPr marL="0" indent="0" algn="just" eaLnBrk="1" hangingPunct="1">
              <a:lnSpc>
                <a:spcPct val="90000"/>
              </a:lnSpc>
              <a:buFontTx/>
              <a:buNone/>
            </a:pPr>
            <a:r>
              <a:rPr lang="en-US" sz="1800">
                <a:latin typeface="Courier New" pitchFamily="49" charset="0"/>
                <a:cs typeface="Courier New" pitchFamily="49" charset="0"/>
              </a:rPr>
              <a:t>…</a:t>
            </a:r>
            <a:endParaRPr lang="en-US" sz="1800">
              <a:latin typeface="Arial" charset="0"/>
              <a:cs typeface="Arial" charset="0"/>
            </a:endParaRPr>
          </a:p>
          <a:p>
            <a:pPr marL="0" indent="0" algn="just" eaLnBrk="1" hangingPunct="1">
              <a:lnSpc>
                <a:spcPct val="90000"/>
              </a:lnSpc>
              <a:buFontTx/>
              <a:buNone/>
            </a:pPr>
            <a:r>
              <a:rPr lang="en-US" sz="1800">
                <a:latin typeface="Courier New" pitchFamily="49" charset="0"/>
                <a:cs typeface="Courier New" pitchFamily="49" charset="0"/>
              </a:rPr>
              <a:t>;</a:t>
            </a:r>
            <a:endParaRPr lang="en-US" sz="1800">
              <a:latin typeface="Arial" charset="0"/>
              <a:cs typeface="Arial" charset="0"/>
            </a:endParaRPr>
          </a:p>
          <a:p>
            <a:pPr marL="0" indent="0" algn="just" eaLnBrk="1" hangingPunct="1">
              <a:lnSpc>
                <a:spcPct val="90000"/>
              </a:lnSpc>
              <a:buFontTx/>
              <a:buNone/>
            </a:pPr>
            <a:r>
              <a:rPr lang="en-US" sz="1200">
                <a:latin typeface="Arial" charset="0"/>
                <a:cs typeface="Arial" charset="0"/>
              </a:rPr>
              <a:t> </a:t>
            </a:r>
            <a:r>
              <a:rPr lang="en-US" sz="2400" b="1">
                <a:latin typeface="Courier New" pitchFamily="49" charset="0"/>
                <a:cs typeface="Courier New" pitchFamily="49" charset="0"/>
              </a:rPr>
              <a:t>proc freq; var group;</a:t>
            </a:r>
            <a:endParaRPr lang="en-US" sz="2400" b="1">
              <a:latin typeface="Arial" charset="0"/>
              <a:cs typeface="Arial" charset="0"/>
            </a:endParaRPr>
          </a:p>
          <a:p>
            <a:pPr marL="0" indent="0" eaLnBrk="1" hangingPunct="1">
              <a:lnSpc>
                <a:spcPct val="90000"/>
              </a:lnSpc>
              <a:buFontTx/>
              <a:buNone/>
            </a:pPr>
            <a:endParaRPr lang="en-US" sz="2400" b="1"/>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785341F-E778-459B-90AE-4B2EC8A6996B}" type="slidenum">
              <a:rPr lang="en-US" sz="2000">
                <a:latin typeface="Copperplate Gothic Bold" pitchFamily="34" charset="0"/>
              </a:rPr>
              <a:pPr eaLnBrk="1" hangingPunct="1"/>
              <a:t>17</a:t>
            </a:fld>
            <a:endParaRPr lang="en-US" sz="2000">
              <a:latin typeface="Copperplate Gothic Bold" pitchFamily="34" charset="0"/>
            </a:endParaRPr>
          </a:p>
        </p:txBody>
      </p:sp>
      <p:sp>
        <p:nvSpPr>
          <p:cNvPr id="13314" name="Rectangle 2"/>
          <p:cNvSpPr>
            <a:spLocks noGrp="1" noChangeArrowheads="1"/>
          </p:cNvSpPr>
          <p:nvPr>
            <p:ph type="title"/>
          </p:nvPr>
        </p:nvSpPr>
        <p:spPr/>
        <p:txBody>
          <a:bodyPr/>
          <a:lstStyle/>
          <a:p>
            <a:pPr eaLnBrk="1" hangingPunct="1">
              <a:defRPr/>
            </a:pPr>
            <a:r>
              <a:rPr lang="en-US" b="1"/>
              <a:t>User-Defined Format</a:t>
            </a:r>
          </a:p>
        </p:txBody>
      </p:sp>
      <p:sp>
        <p:nvSpPr>
          <p:cNvPr id="18436" name="Rectangle 3"/>
          <p:cNvSpPr>
            <a:spLocks noGrp="1" noChangeArrowheads="1"/>
          </p:cNvSpPr>
          <p:nvPr>
            <p:ph type="body" idx="1"/>
          </p:nvPr>
        </p:nvSpPr>
        <p:spPr>
          <a:xfrm>
            <a:off x="504825" y="1076325"/>
            <a:ext cx="7772400" cy="4800600"/>
          </a:xfrm>
        </p:spPr>
        <p:txBody>
          <a:bodyPr/>
          <a:lstStyle/>
          <a:p>
            <a:pPr algn="just" eaLnBrk="1" hangingPunct="1">
              <a:lnSpc>
                <a:spcPct val="90000"/>
              </a:lnSpc>
              <a:buFontTx/>
              <a:buNone/>
            </a:pPr>
            <a:r>
              <a:rPr lang="en-US" sz="2400">
                <a:latin typeface="Courier New" pitchFamily="49" charset="0"/>
                <a:cs typeface="Courier New" pitchFamily="49" charset="0"/>
              </a:rPr>
              <a:t>data one;</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input percentile;</a:t>
            </a:r>
            <a:endParaRPr lang="en-US" sz="2400">
              <a:latin typeface="Arial" charset="0"/>
              <a:cs typeface="Arial" charset="0"/>
            </a:endParaRPr>
          </a:p>
          <a:p>
            <a:pPr algn="just" eaLnBrk="1" hangingPunct="1">
              <a:lnSpc>
                <a:spcPct val="90000"/>
              </a:lnSpc>
              <a:buFontTx/>
              <a:buNone/>
            </a:pPr>
            <a:r>
              <a:rPr lang="en-US" sz="2000">
                <a:latin typeface="Courier New" pitchFamily="49" charset="0"/>
                <a:cs typeface="Courier New" pitchFamily="49" charset="0"/>
              </a:rPr>
              <a:t>cards;</a:t>
            </a:r>
            <a:endParaRPr lang="en-US" sz="2000">
              <a:latin typeface="Arial" charset="0"/>
              <a:cs typeface="Arial" charset="0"/>
            </a:endParaRPr>
          </a:p>
          <a:p>
            <a:pPr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algn="just" eaLnBrk="1" hangingPunct="1">
              <a:lnSpc>
                <a:spcPct val="90000"/>
              </a:lnSpc>
              <a:buFontTx/>
              <a:buNone/>
            </a:pPr>
            <a:r>
              <a:rPr lang="en-US" sz="700">
                <a:latin typeface="Arial" charset="0"/>
                <a:cs typeface="Arial" charset="0"/>
              </a:rPr>
              <a:t> </a:t>
            </a:r>
            <a:r>
              <a:rPr lang="en-US" sz="2800" b="1">
                <a:latin typeface="Courier New" pitchFamily="49" charset="0"/>
                <a:cs typeface="Courier New" pitchFamily="49" charset="0"/>
              </a:rPr>
              <a:t>proc format</a:t>
            </a:r>
            <a:r>
              <a:rPr lang="en-US" sz="2800">
                <a:latin typeface="Courier New" pitchFamily="49" charset="0"/>
                <a:cs typeface="Courier New" pitchFamily="49" charset="0"/>
              </a:rPr>
              <a:t>;</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value</a:t>
            </a:r>
            <a:r>
              <a:rPr lang="en-US" sz="2800">
                <a:latin typeface="Courier New" pitchFamily="49" charset="0"/>
                <a:cs typeface="Courier New" pitchFamily="49" charset="0"/>
              </a:rPr>
              <a:t> group  1-25=1</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26-50=2</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51-75=3</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76-99=4;</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proc freq;</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tables percentile;</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format</a:t>
            </a:r>
            <a:r>
              <a:rPr lang="en-US" sz="2800">
                <a:latin typeface="Courier New" pitchFamily="49" charset="0"/>
                <a:cs typeface="Courier New" pitchFamily="49" charset="0"/>
              </a:rPr>
              <a:t> percentile group.;</a:t>
            </a:r>
            <a:endParaRPr lang="en-US" sz="2800">
              <a:latin typeface="Arial" charset="0"/>
              <a:cs typeface="Arial" charset="0"/>
            </a:endParaRPr>
          </a:p>
          <a:p>
            <a:pPr algn="just" eaLnBrk="1" hangingPunct="1">
              <a:lnSpc>
                <a:spcPct val="90000"/>
              </a:lnSpc>
              <a:buFontTx/>
              <a:buNone/>
            </a:pPr>
            <a:r>
              <a:rPr lang="en-US" sz="2800">
                <a:latin typeface="Arial" charset="0"/>
                <a:cs typeface="Arial" charset="0"/>
              </a:rPr>
              <a:t> </a:t>
            </a:r>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410D97C-F968-45CA-9D9E-96B13CB50903}" type="slidenum">
              <a:rPr lang="en-US" sz="2000">
                <a:latin typeface="Copperplate Gothic Bold" pitchFamily="34" charset="0"/>
              </a:rPr>
              <a:pPr eaLnBrk="1" hangingPunct="1"/>
              <a:t>18</a:t>
            </a:fld>
            <a:endParaRPr lang="en-US" sz="2000">
              <a:latin typeface="Copperplate Gothic Bold" pitchFamily="34" charset="0"/>
            </a:endParaRPr>
          </a:p>
        </p:txBody>
      </p:sp>
      <p:sp>
        <p:nvSpPr>
          <p:cNvPr id="14338" name="Rectangle 2"/>
          <p:cNvSpPr>
            <a:spLocks noGrp="1" noChangeArrowheads="1"/>
          </p:cNvSpPr>
          <p:nvPr>
            <p:ph type="title"/>
          </p:nvPr>
        </p:nvSpPr>
        <p:spPr/>
        <p:txBody>
          <a:bodyPr/>
          <a:lstStyle/>
          <a:p>
            <a:pPr eaLnBrk="1" hangingPunct="1">
              <a:defRPr/>
            </a:pPr>
            <a:r>
              <a:rPr lang="en-US" b="1">
                <a:cs typeface="Arial" charset="0"/>
              </a:rPr>
              <a:t>Creating  New Variables from Existing Ones</a:t>
            </a:r>
          </a:p>
        </p:txBody>
      </p:sp>
      <p:sp>
        <p:nvSpPr>
          <p:cNvPr id="19460" name="Rectangle 3"/>
          <p:cNvSpPr>
            <a:spLocks noGrp="1" noChangeArrowheads="1"/>
          </p:cNvSpPr>
          <p:nvPr>
            <p:ph type="body" idx="1"/>
          </p:nvPr>
        </p:nvSpPr>
        <p:spPr>
          <a:xfrm>
            <a:off x="228600" y="1600200"/>
            <a:ext cx="8686800" cy="4800600"/>
          </a:xfrm>
        </p:spPr>
        <p:txBody>
          <a:bodyPr/>
          <a:lstStyle/>
          <a:p>
            <a:pPr marL="0" indent="0" algn="just" eaLnBrk="1" hangingPunct="1">
              <a:lnSpc>
                <a:spcPct val="90000"/>
              </a:lnSpc>
              <a:buFontTx/>
              <a:buNone/>
            </a:pPr>
            <a:r>
              <a:rPr lang="en-US" sz="2800">
                <a:latin typeface="Arial" charset="0"/>
                <a:cs typeface="Arial" charset="0"/>
              </a:rPr>
              <a:t>There is a need to convert the letter grades to numeric grades. The following statements create a new variable called </a:t>
            </a:r>
            <a:r>
              <a:rPr lang="en-US" sz="2800">
                <a:latin typeface="Courier New" pitchFamily="49" charset="0"/>
                <a:cs typeface="Courier New" pitchFamily="49" charset="0"/>
              </a:rPr>
              <a:t>numgrade</a:t>
            </a:r>
            <a:r>
              <a:rPr lang="en-US" sz="2800">
                <a:latin typeface="Arial" charset="0"/>
                <a:cs typeface="Arial" charset="0"/>
              </a:rPr>
              <a:t>.</a:t>
            </a:r>
          </a:p>
          <a:p>
            <a:pPr marL="0" indent="0" algn="just" eaLnBrk="1" hangingPunct="1">
              <a:lnSpc>
                <a:spcPct val="90000"/>
              </a:lnSpc>
              <a:buFontTx/>
              <a:buNone/>
            </a:pPr>
            <a:r>
              <a:rPr lang="en-US" sz="600">
                <a:latin typeface="Arial" charset="0"/>
                <a:cs typeface="Arial" charset="0"/>
              </a:rPr>
              <a:t> </a:t>
            </a:r>
          </a:p>
          <a:p>
            <a:pPr marL="0" indent="0" algn="just" eaLnBrk="1" hangingPunct="1">
              <a:lnSpc>
                <a:spcPct val="90000"/>
              </a:lnSpc>
              <a:buFontTx/>
              <a:buNone/>
            </a:pPr>
            <a:r>
              <a:rPr lang="en-US" sz="2400">
                <a:latin typeface="Courier New" pitchFamily="49" charset="0"/>
                <a:cs typeface="Courier New" pitchFamily="49" charset="0"/>
              </a:rPr>
              <a:t>  </a:t>
            </a:r>
            <a:r>
              <a:rPr lang="en-US" sz="2800">
                <a:latin typeface="Courier New" pitchFamily="49" charset="0"/>
                <a:cs typeface="Courier New" pitchFamily="49" charset="0"/>
              </a:rPr>
              <a:t>     </a:t>
            </a:r>
            <a:r>
              <a:rPr lang="en-US" sz="2800" b="1">
                <a:latin typeface="Courier New" pitchFamily="49" charset="0"/>
                <a:cs typeface="Courier New" pitchFamily="49" charset="0"/>
              </a:rPr>
              <a:t>if</a:t>
            </a:r>
            <a:r>
              <a:rPr lang="en-US" sz="2800">
                <a:latin typeface="Courier New" pitchFamily="49" charset="0"/>
                <a:cs typeface="Courier New" pitchFamily="49" charset="0"/>
              </a:rPr>
              <a:t> grade=’A’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numgrade=4;</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grade=’B+’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numgrade=3.5;</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grade=’B’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numgrade=3;</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grade=’C+’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numgrade=2.5;</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grade=’C’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numgrade=2;</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grade=’D+’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numgrade=1.5;</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grade=’D’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numgrade=1;</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else if</a:t>
            </a:r>
            <a:r>
              <a:rPr lang="en-US" sz="2800">
                <a:latin typeface="Courier New" pitchFamily="49" charset="0"/>
                <a:cs typeface="Courier New" pitchFamily="49" charset="0"/>
              </a:rPr>
              <a:t> grade=’F’  </a:t>
            </a:r>
            <a:r>
              <a:rPr lang="en-US" sz="2800" b="1">
                <a:latin typeface="Courier New" pitchFamily="49" charset="0"/>
                <a:cs typeface="Courier New" pitchFamily="49" charset="0"/>
              </a:rPr>
              <a:t>then</a:t>
            </a:r>
            <a:r>
              <a:rPr lang="en-US" sz="2800">
                <a:latin typeface="Courier New" pitchFamily="49" charset="0"/>
                <a:cs typeface="Courier New" pitchFamily="49" charset="0"/>
              </a:rPr>
              <a:t> numgrade=0;</a:t>
            </a:r>
            <a:endParaRPr lang="en-US" sz="2800">
              <a:latin typeface="Arial" charset="0"/>
              <a:cs typeface="Arial" charset="0"/>
            </a:endParaRPr>
          </a:p>
          <a:p>
            <a:pPr marL="0" indent="0" eaLnBrk="1" hangingPunct="1">
              <a:lnSpc>
                <a:spcPct val="90000"/>
              </a:lnSpc>
              <a:buFontTx/>
              <a:buNone/>
            </a:pPr>
            <a:endParaRPr lang="en-US" sz="280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5C78A51A-698E-4570-83E7-E2F8C20DEFB6}" type="slidenum">
              <a:rPr lang="en-US" sz="2000">
                <a:latin typeface="Copperplate Gothic Bold" pitchFamily="34" charset="0"/>
              </a:rPr>
              <a:pPr eaLnBrk="1" hangingPunct="1"/>
              <a:t>19</a:t>
            </a:fld>
            <a:endParaRPr lang="en-US" sz="2000">
              <a:latin typeface="Copperplate Gothic Bold" pitchFamily="34" charset="0"/>
            </a:endParaRPr>
          </a:p>
        </p:txBody>
      </p:sp>
      <p:sp>
        <p:nvSpPr>
          <p:cNvPr id="15362" name="Rectangle 2"/>
          <p:cNvSpPr>
            <a:spLocks noGrp="1" noChangeArrowheads="1"/>
          </p:cNvSpPr>
          <p:nvPr>
            <p:ph type="title"/>
          </p:nvPr>
        </p:nvSpPr>
        <p:spPr>
          <a:xfrm>
            <a:off x="0" y="223838"/>
            <a:ext cx="8243888" cy="1143000"/>
          </a:xfrm>
        </p:spPr>
        <p:txBody>
          <a:bodyPr/>
          <a:lstStyle/>
          <a:p>
            <a:pPr eaLnBrk="1" hangingPunct="1">
              <a:defRPr/>
            </a:pPr>
            <a:r>
              <a:rPr lang="en-US" sz="4000" b="1"/>
              <a:t>INPUT Function and Informats</a:t>
            </a:r>
            <a:br>
              <a:rPr lang="en-US" sz="4000" b="1"/>
            </a:br>
            <a:r>
              <a:rPr lang="en-US" sz="4000" b="1"/>
              <a:t>PUT Function and Formats</a:t>
            </a:r>
          </a:p>
        </p:txBody>
      </p:sp>
      <p:sp>
        <p:nvSpPr>
          <p:cNvPr id="20484" name="Rectangle 3"/>
          <p:cNvSpPr>
            <a:spLocks noGrp="1" noChangeArrowheads="1"/>
          </p:cNvSpPr>
          <p:nvPr>
            <p:ph type="body" idx="1"/>
          </p:nvPr>
        </p:nvSpPr>
        <p:spPr/>
        <p:txBody>
          <a:bodyPr/>
          <a:lstStyle/>
          <a:p>
            <a:pPr algn="just" eaLnBrk="1" hangingPunct="1">
              <a:lnSpc>
                <a:spcPct val="90000"/>
              </a:lnSpc>
              <a:buFontTx/>
              <a:buNone/>
            </a:pPr>
            <a:r>
              <a:rPr lang="en-US" sz="2800" b="1">
                <a:latin typeface="Courier New" pitchFamily="49" charset="0"/>
                <a:cs typeface="Courier New" pitchFamily="49" charset="0"/>
              </a:rPr>
              <a:t>proc format</a:t>
            </a:r>
            <a:r>
              <a:rPr lang="en-US" sz="2800">
                <a:latin typeface="Courier New" pitchFamily="49" charset="0"/>
                <a:cs typeface="Courier New" pitchFamily="49" charset="0"/>
              </a:rPr>
              <a:t>;</a:t>
            </a:r>
            <a:endParaRPr lang="en-US" sz="2800">
              <a:latin typeface="Arial" charset="0"/>
              <a:cs typeface="Arial" charset="0"/>
            </a:endParaRPr>
          </a:p>
          <a:p>
            <a:pPr algn="just" eaLnBrk="1" hangingPunct="1">
              <a:lnSpc>
                <a:spcPct val="90000"/>
              </a:lnSpc>
              <a:buFontTx/>
              <a:buNone/>
            </a:pPr>
            <a:r>
              <a:rPr lang="en-US" sz="2800" b="1">
                <a:latin typeface="Courier New" pitchFamily="49" charset="0"/>
                <a:cs typeface="Courier New" pitchFamily="49" charset="0"/>
              </a:rPr>
              <a:t>invalue</a:t>
            </a:r>
            <a:r>
              <a:rPr lang="en-US" sz="2800">
                <a:latin typeface="Courier New" pitchFamily="49" charset="0"/>
                <a:cs typeface="Courier New" pitchFamily="49" charset="0"/>
              </a:rPr>
              <a:t> number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’A’=4 	’B+’=3.5 	</a:t>
            </a:r>
          </a:p>
          <a:p>
            <a:pPr algn="just" eaLnBrk="1" hangingPunct="1">
              <a:lnSpc>
                <a:spcPct val="90000"/>
              </a:lnSpc>
              <a:buFontTx/>
              <a:buNone/>
            </a:pPr>
            <a:r>
              <a:rPr lang="en-US" sz="2800">
                <a:latin typeface="Courier New" pitchFamily="49" charset="0"/>
                <a:cs typeface="Courier New" pitchFamily="49" charset="0"/>
              </a:rPr>
              <a:t>’B’=3	’C+’=2.5 </a:t>
            </a:r>
          </a:p>
          <a:p>
            <a:pPr algn="just" eaLnBrk="1" hangingPunct="1">
              <a:lnSpc>
                <a:spcPct val="90000"/>
              </a:lnSpc>
              <a:buFontTx/>
              <a:buNone/>
            </a:pPr>
            <a:r>
              <a:rPr lang="en-US" sz="2800">
                <a:latin typeface="Courier New" pitchFamily="49" charset="0"/>
                <a:cs typeface="Courier New" pitchFamily="49" charset="0"/>
              </a:rPr>
              <a:t>’C’=2	’D+’=1.5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’D’=1 	’F’=0; </a:t>
            </a:r>
            <a:endParaRPr lang="en-US" sz="2800">
              <a:latin typeface="Arial" charset="0"/>
              <a:cs typeface="Arial" charset="0"/>
            </a:endParaRPr>
          </a:p>
          <a:p>
            <a:pPr algn="just" eaLnBrk="1" hangingPunct="1">
              <a:lnSpc>
                <a:spcPct val="90000"/>
              </a:lnSpc>
              <a:buFontTx/>
              <a:buNone/>
            </a:pPr>
            <a:r>
              <a:rPr lang="en-US" sz="2800" b="1">
                <a:latin typeface="Courier New" pitchFamily="49" charset="0"/>
                <a:cs typeface="Courier New" pitchFamily="49" charset="0"/>
              </a:rPr>
              <a:t>value</a:t>
            </a:r>
            <a:r>
              <a:rPr lang="en-US" sz="2800">
                <a:latin typeface="Courier New" pitchFamily="49" charset="0"/>
                <a:cs typeface="Courier New" pitchFamily="49" charset="0"/>
              </a:rPr>
              <a:t> $words      ’A’=’A student’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’B+’,’B’=’B student’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’C+’,’C’=’C student’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’D+’,’D’=’D student’ </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’F’=’F student’;</a:t>
            </a:r>
            <a:endParaRPr lang="en-US" sz="2800">
              <a:latin typeface="Arial" charset="0"/>
              <a:cs typeface="Arial" charset="0"/>
            </a:endParaRPr>
          </a:p>
          <a:p>
            <a:pPr algn="just" eaLnBrk="1" hangingPunct="1">
              <a:lnSpc>
                <a:spcPct val="90000"/>
              </a:lnSpc>
              <a:buFontTx/>
              <a:buNone/>
            </a:pPr>
            <a:r>
              <a:rPr lang="en-US">
                <a:latin typeface="Courier New" pitchFamily="49" charset="0"/>
                <a:cs typeface="Courier New" pitchFamily="49" charset="0"/>
              </a:rPr>
              <a:t> </a:t>
            </a:r>
            <a:endParaRPr lang="en-US"/>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32CD0747-EAD0-49A9-8EC1-C210B45E29CA}" type="slidenum">
              <a:rPr lang="en-US" sz="2000">
                <a:latin typeface="Copperplate Gothic Bold" pitchFamily="34" charset="0"/>
              </a:rPr>
              <a:pPr eaLnBrk="1" hangingPunct="1"/>
              <a:t>2</a:t>
            </a:fld>
            <a:endParaRPr lang="en-US" sz="2000">
              <a:latin typeface="Copperplate Gothic Bold" pitchFamily="34" charset="0"/>
            </a:endParaRPr>
          </a:p>
        </p:txBody>
      </p:sp>
      <p:sp>
        <p:nvSpPr>
          <p:cNvPr id="3075" name="Rectangle 3"/>
          <p:cNvSpPr>
            <a:spLocks noGrp="1" noChangeArrowheads="1"/>
          </p:cNvSpPr>
          <p:nvPr>
            <p:ph type="body" idx="1"/>
          </p:nvPr>
        </p:nvSpPr>
        <p:spPr>
          <a:xfrm>
            <a:off x="504825" y="1371600"/>
            <a:ext cx="8410575" cy="4876800"/>
          </a:xfrm>
        </p:spPr>
        <p:txBody>
          <a:bodyPr/>
          <a:lstStyle/>
          <a:p>
            <a:pPr marL="0" indent="342900" eaLnBrk="1" hangingPunct="1"/>
            <a:r>
              <a:rPr lang="en-US" sz="4000" dirty="0">
                <a:latin typeface="Arial" charset="0"/>
                <a:cs typeface="Arial" charset="0"/>
              </a:rPr>
              <a:t>SAS has several versatile and convenient built-in features that serve as alternatives to IF-THEN/ELSE processing. </a:t>
            </a:r>
          </a:p>
          <a:p>
            <a:pPr marL="0" indent="342900" eaLnBrk="1" hangingPunct="1"/>
            <a:r>
              <a:rPr lang="en-US" sz="4000" dirty="0">
                <a:latin typeface="Arial" charset="0"/>
                <a:cs typeface="Arial" charset="0"/>
              </a:rPr>
              <a:t>Using the alternatives may result in simplified programming, an economy of code, greater efficiency, and greater readability of programs. </a:t>
            </a:r>
          </a:p>
          <a:p>
            <a:pPr marL="0" indent="342900" eaLnBrk="1" hangingPunct="1"/>
            <a:endParaRPr lang="en-US" sz="4000" dirty="0"/>
          </a:p>
        </p:txBody>
      </p:sp>
    </p:spTree>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26B7E2C1-E781-4C9C-A6FC-438EE61C87C1}" type="slidenum">
              <a:rPr lang="en-US" sz="2000">
                <a:latin typeface="Copperplate Gothic Bold" pitchFamily="34" charset="0"/>
              </a:rPr>
              <a:pPr eaLnBrk="1" hangingPunct="1"/>
              <a:t>20</a:t>
            </a:fld>
            <a:endParaRPr lang="en-US" sz="2000">
              <a:latin typeface="Copperplate Gothic Bold" pitchFamily="34" charset="0"/>
            </a:endParaRPr>
          </a:p>
        </p:txBody>
      </p:sp>
      <p:sp>
        <p:nvSpPr>
          <p:cNvPr id="27650" name="Rectangle 2"/>
          <p:cNvSpPr>
            <a:spLocks noGrp="1" noChangeArrowheads="1"/>
          </p:cNvSpPr>
          <p:nvPr>
            <p:ph type="title"/>
          </p:nvPr>
        </p:nvSpPr>
        <p:spPr>
          <a:xfrm>
            <a:off x="0" y="223838"/>
            <a:ext cx="8243888" cy="1143000"/>
          </a:xfrm>
        </p:spPr>
        <p:txBody>
          <a:bodyPr/>
          <a:lstStyle/>
          <a:p>
            <a:pPr eaLnBrk="1" hangingPunct="1">
              <a:defRPr/>
            </a:pPr>
            <a:r>
              <a:rPr lang="en-US" sz="4000" b="1"/>
              <a:t>INPUT Function and Informats</a:t>
            </a:r>
            <a:br>
              <a:rPr lang="en-US" sz="4000" b="1"/>
            </a:br>
            <a:r>
              <a:rPr lang="en-US" sz="4000" b="1"/>
              <a:t>PUT Function and Formats</a:t>
            </a:r>
          </a:p>
        </p:txBody>
      </p:sp>
      <p:sp>
        <p:nvSpPr>
          <p:cNvPr id="21508" name="Rectangle 3"/>
          <p:cNvSpPr>
            <a:spLocks noGrp="1" noChangeArrowheads="1"/>
          </p:cNvSpPr>
          <p:nvPr>
            <p:ph type="body" idx="1"/>
          </p:nvPr>
        </p:nvSpPr>
        <p:spPr>
          <a:xfrm>
            <a:off x="504825" y="1600200"/>
            <a:ext cx="8867775" cy="4800600"/>
          </a:xfrm>
        </p:spPr>
        <p:txBody>
          <a:bodyPr/>
          <a:lstStyle/>
          <a:p>
            <a:pPr algn="just" eaLnBrk="1" hangingPunct="1">
              <a:lnSpc>
                <a:spcPct val="90000"/>
              </a:lnSpc>
              <a:buFontTx/>
              <a:buNone/>
            </a:pPr>
            <a:r>
              <a:rPr lang="en-US" sz="2800">
                <a:latin typeface="Courier New" pitchFamily="49" charset="0"/>
                <a:cs typeface="Courier New" pitchFamily="49" charset="0"/>
              </a:rPr>
              <a:t>data grades;</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input grade $;</a:t>
            </a:r>
            <a:endParaRPr lang="en-US" sz="2800">
              <a:latin typeface="Arial" charset="0"/>
              <a:cs typeface="Arial" charset="0"/>
            </a:endParaRPr>
          </a:p>
          <a:p>
            <a:pPr algn="just" eaLnBrk="1" hangingPunct="1">
              <a:lnSpc>
                <a:spcPct val="90000"/>
              </a:lnSpc>
              <a:buFontTx/>
              <a:buNone/>
            </a:pPr>
            <a:r>
              <a:rPr lang="en-US">
                <a:latin typeface="Courier New" pitchFamily="49" charset="0"/>
                <a:cs typeface="Courier New" pitchFamily="49" charset="0"/>
              </a:rPr>
              <a:t>  numgrade = </a:t>
            </a:r>
            <a:r>
              <a:rPr lang="en-US" b="1">
                <a:latin typeface="Courier New" pitchFamily="49" charset="0"/>
                <a:cs typeface="Courier New" pitchFamily="49" charset="0"/>
              </a:rPr>
              <a:t>input</a:t>
            </a:r>
            <a:r>
              <a:rPr lang="en-US">
                <a:latin typeface="Courier New" pitchFamily="49" charset="0"/>
                <a:cs typeface="Courier New" pitchFamily="49" charset="0"/>
              </a:rPr>
              <a:t>(grade,number.);</a:t>
            </a:r>
            <a:endParaRPr lang="en-US">
              <a:latin typeface="Arial" charset="0"/>
              <a:cs typeface="Arial" charset="0"/>
            </a:endParaRPr>
          </a:p>
          <a:p>
            <a:pPr algn="just" eaLnBrk="1" hangingPunct="1">
              <a:lnSpc>
                <a:spcPct val="90000"/>
              </a:lnSpc>
              <a:buFontTx/>
              <a:buNone/>
            </a:pPr>
            <a:r>
              <a:rPr lang="en-US">
                <a:latin typeface="Courier New" pitchFamily="49" charset="0"/>
                <a:cs typeface="Courier New" pitchFamily="49" charset="0"/>
              </a:rPr>
              <a:t>  text     = </a:t>
            </a:r>
            <a:r>
              <a:rPr lang="en-US" b="1">
                <a:latin typeface="Courier New" pitchFamily="49" charset="0"/>
                <a:cs typeface="Courier New" pitchFamily="49" charset="0"/>
              </a:rPr>
              <a:t>put</a:t>
            </a:r>
            <a:r>
              <a:rPr lang="en-US">
                <a:latin typeface="Courier New" pitchFamily="49" charset="0"/>
                <a:cs typeface="Courier New" pitchFamily="49" charset="0"/>
              </a:rPr>
              <a:t>(grade,$words.);</a:t>
            </a:r>
            <a:endParaRPr lang="en-US">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cards;</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A </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proc print;</a:t>
            </a:r>
            <a:endParaRPr lang="en-US" sz="2400">
              <a:latin typeface="Arial" charset="0"/>
              <a:cs typeface="Arial" charset="0"/>
            </a:endParaRPr>
          </a:p>
          <a:p>
            <a:pPr algn="just" eaLnBrk="1" hangingPunct="1">
              <a:lnSpc>
                <a:spcPct val="90000"/>
              </a:lnSpc>
              <a:buFontTx/>
              <a:buNone/>
            </a:pPr>
            <a:endParaRPr lang="en-US" sz="1800">
              <a:latin typeface="Courier New" pitchFamily="49" charset="0"/>
              <a:cs typeface="Courier New" pitchFamily="49" charset="0"/>
            </a:endParaRPr>
          </a:p>
          <a:p>
            <a:pPr algn="just" eaLnBrk="1" hangingPunct="1">
              <a:lnSpc>
                <a:spcPct val="90000"/>
              </a:lnSpc>
              <a:buFontTx/>
              <a:buNone/>
            </a:pPr>
            <a:r>
              <a:rPr lang="en-US" sz="2000">
                <a:latin typeface="Courier New" pitchFamily="49" charset="0"/>
                <a:cs typeface="Courier New" pitchFamily="49" charset="0"/>
              </a:rPr>
              <a:t>  </a:t>
            </a:r>
            <a:r>
              <a:rPr lang="en-US" sz="2400">
                <a:latin typeface="Courier New" pitchFamily="49" charset="0"/>
                <a:cs typeface="Courier New" pitchFamily="49" charset="0"/>
              </a:rPr>
              <a:t>obs    grade    numgrade      text</a:t>
            </a:r>
          </a:p>
          <a:p>
            <a:pPr algn="just" eaLnBrk="1" hangingPunct="1">
              <a:lnSpc>
                <a:spcPct val="90000"/>
              </a:lnSpc>
              <a:buFontTx/>
              <a:buNone/>
            </a:pPr>
            <a:r>
              <a:rPr lang="en-US" sz="2400">
                <a:latin typeface="Courier New" pitchFamily="49" charset="0"/>
                <a:cs typeface="Courier New" pitchFamily="49" charset="0"/>
              </a:rPr>
              <a:t>   1       A          4       A student</a:t>
            </a:r>
          </a:p>
          <a:p>
            <a:pPr eaLnBrk="1" hangingPunct="1">
              <a:lnSpc>
                <a:spcPct val="90000"/>
              </a:lnSpc>
              <a:buFontTx/>
              <a:buNone/>
            </a:pPr>
            <a:endParaRPr lang="en-US" sz="2400"/>
          </a:p>
        </p:txBody>
      </p:sp>
    </p:spTree>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F9A9669-FCA2-4814-8254-E33434C4483A}" type="slidenum">
              <a:rPr lang="en-US" sz="2000">
                <a:latin typeface="Copperplate Gothic Bold" pitchFamily="34" charset="0"/>
              </a:rPr>
              <a:pPr eaLnBrk="1" hangingPunct="1"/>
              <a:t>21</a:t>
            </a:fld>
            <a:endParaRPr lang="en-US" sz="2000">
              <a:latin typeface="Copperplate Gothic Bold" pitchFamily="34" charset="0"/>
            </a:endParaRPr>
          </a:p>
        </p:txBody>
      </p:sp>
      <p:sp>
        <p:nvSpPr>
          <p:cNvPr id="16386" name="Rectangle 2"/>
          <p:cNvSpPr>
            <a:spLocks noGrp="1" noChangeArrowheads="1"/>
          </p:cNvSpPr>
          <p:nvPr>
            <p:ph type="title"/>
          </p:nvPr>
        </p:nvSpPr>
        <p:spPr/>
        <p:txBody>
          <a:bodyPr/>
          <a:lstStyle/>
          <a:p>
            <a:pPr eaLnBrk="1" hangingPunct="1">
              <a:defRPr/>
            </a:pPr>
            <a:r>
              <a:rPr lang="en-US" b="1"/>
              <a:t>INPUT Function</a:t>
            </a:r>
          </a:p>
        </p:txBody>
      </p:sp>
      <p:sp>
        <p:nvSpPr>
          <p:cNvPr id="22532" name="Rectangle 3"/>
          <p:cNvSpPr>
            <a:spLocks noGrp="1" noChangeArrowheads="1"/>
          </p:cNvSpPr>
          <p:nvPr>
            <p:ph type="body" idx="1"/>
          </p:nvPr>
        </p:nvSpPr>
        <p:spPr>
          <a:xfrm>
            <a:off x="304800" y="1314450"/>
            <a:ext cx="8534400" cy="4800600"/>
          </a:xfrm>
        </p:spPr>
        <p:txBody>
          <a:bodyPr/>
          <a:lstStyle/>
          <a:p>
            <a:pPr marL="0" indent="0" algn="just" eaLnBrk="1" hangingPunct="1">
              <a:lnSpc>
                <a:spcPct val="90000"/>
              </a:lnSpc>
              <a:buFontTx/>
              <a:buNone/>
            </a:pPr>
            <a:r>
              <a:rPr lang="en-US">
                <a:latin typeface="Arial" charset="0"/>
                <a:cs typeface="Arial" charset="0"/>
              </a:rPr>
              <a:t>The general syntax without optional arguments is:</a:t>
            </a:r>
          </a:p>
          <a:p>
            <a:pPr marL="0" indent="0" algn="just" eaLnBrk="1" hangingPunct="1">
              <a:lnSpc>
                <a:spcPct val="90000"/>
              </a:lnSpc>
              <a:buFontTx/>
              <a:buNone/>
            </a:pPr>
            <a:r>
              <a:rPr lang="en-US" sz="700">
                <a:latin typeface="Arial" charset="0"/>
                <a:cs typeface="Arial" charset="0"/>
              </a:rPr>
              <a:t> </a:t>
            </a:r>
          </a:p>
          <a:p>
            <a:pPr marL="0" indent="0" algn="just" eaLnBrk="1" hangingPunct="1">
              <a:lnSpc>
                <a:spcPct val="90000"/>
              </a:lnSpc>
              <a:buFontTx/>
              <a:buNone/>
            </a:pPr>
            <a:r>
              <a:rPr lang="en-US">
                <a:latin typeface="Arial" charset="0"/>
                <a:cs typeface="Arial" charset="0"/>
              </a:rPr>
              <a:t>	</a:t>
            </a:r>
            <a:r>
              <a:rPr lang="en-US" sz="3600">
                <a:latin typeface="Courier New" pitchFamily="49" charset="0"/>
                <a:cs typeface="Courier New" pitchFamily="49" charset="0"/>
              </a:rPr>
              <a:t>INPUT(source,informat)</a:t>
            </a:r>
          </a:p>
          <a:p>
            <a:pPr marL="0" indent="0" algn="just" eaLnBrk="1" hangingPunct="1">
              <a:lnSpc>
                <a:spcPct val="90000"/>
              </a:lnSpc>
              <a:buFontTx/>
              <a:buNone/>
            </a:pPr>
            <a:endParaRPr lang="en-US" sz="2000">
              <a:latin typeface="Arial" charset="0"/>
              <a:cs typeface="Arial" charset="0"/>
            </a:endParaRPr>
          </a:p>
          <a:p>
            <a:pPr marL="0" indent="0" algn="just" eaLnBrk="1" hangingPunct="1">
              <a:lnSpc>
                <a:spcPct val="90000"/>
              </a:lnSpc>
              <a:buFontTx/>
              <a:buNone/>
            </a:pPr>
            <a:r>
              <a:rPr lang="en-US">
                <a:latin typeface="Arial" charset="0"/>
                <a:cs typeface="Arial" charset="0"/>
              </a:rPr>
              <a:t>It returns the value produced when an expression (</a:t>
            </a:r>
            <a:r>
              <a:rPr lang="en-US" i="1">
                <a:latin typeface="Arial" charset="0"/>
                <a:cs typeface="Arial" charset="0"/>
              </a:rPr>
              <a:t>source</a:t>
            </a:r>
            <a:r>
              <a:rPr lang="en-US">
                <a:latin typeface="Arial" charset="0"/>
                <a:cs typeface="Arial" charset="0"/>
              </a:rPr>
              <a:t>) is read using a specified informat. The informat type determines  whether the result of the INPUT function is numeric or character. The INPUT function also converts  character values to numeric values. </a:t>
            </a:r>
          </a:p>
        </p:txBody>
      </p:sp>
    </p:spTree>
  </p:cSld>
  <p:clrMapOvr>
    <a:masterClrMapping/>
  </p:clrMapOvr>
  <p:transition spd="med">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B2E979F2-FE85-4EE6-AD97-FF5689CD6865}" type="slidenum">
              <a:rPr lang="en-US" sz="2000">
                <a:latin typeface="Copperplate Gothic Bold" pitchFamily="34" charset="0"/>
              </a:rPr>
              <a:pPr eaLnBrk="1" hangingPunct="1"/>
              <a:t>22</a:t>
            </a:fld>
            <a:endParaRPr lang="en-US" sz="2000">
              <a:latin typeface="Copperplate Gothic Bold" pitchFamily="34" charset="0"/>
            </a:endParaRPr>
          </a:p>
        </p:txBody>
      </p:sp>
      <p:sp>
        <p:nvSpPr>
          <p:cNvPr id="17410" name="Rectangle 2"/>
          <p:cNvSpPr>
            <a:spLocks noGrp="1" noChangeArrowheads="1"/>
          </p:cNvSpPr>
          <p:nvPr>
            <p:ph type="title"/>
          </p:nvPr>
        </p:nvSpPr>
        <p:spPr/>
        <p:txBody>
          <a:bodyPr/>
          <a:lstStyle/>
          <a:p>
            <a:pPr eaLnBrk="1" hangingPunct="1">
              <a:defRPr/>
            </a:pPr>
            <a:r>
              <a:rPr lang="en-US" b="1"/>
              <a:t>PUT Function</a:t>
            </a:r>
          </a:p>
        </p:txBody>
      </p:sp>
      <p:sp>
        <p:nvSpPr>
          <p:cNvPr id="23556" name="Rectangle 3"/>
          <p:cNvSpPr>
            <a:spLocks noGrp="1" noChangeArrowheads="1"/>
          </p:cNvSpPr>
          <p:nvPr>
            <p:ph type="body" idx="1"/>
          </p:nvPr>
        </p:nvSpPr>
        <p:spPr>
          <a:xfrm>
            <a:off x="504825" y="1285875"/>
            <a:ext cx="8258175" cy="4800600"/>
          </a:xfrm>
        </p:spPr>
        <p:txBody>
          <a:bodyPr/>
          <a:lstStyle/>
          <a:p>
            <a:pPr marL="0" indent="0" algn="just" eaLnBrk="1" hangingPunct="1">
              <a:lnSpc>
                <a:spcPct val="90000"/>
              </a:lnSpc>
              <a:buFontTx/>
              <a:buNone/>
            </a:pPr>
            <a:r>
              <a:rPr lang="en-US">
                <a:latin typeface="Arial" charset="0"/>
                <a:cs typeface="Arial" charset="0"/>
              </a:rPr>
              <a:t>The general syntax without optional arguments is:</a:t>
            </a:r>
          </a:p>
          <a:p>
            <a:pPr marL="0" indent="0" algn="just" eaLnBrk="1" hangingPunct="1">
              <a:lnSpc>
                <a:spcPct val="90000"/>
              </a:lnSpc>
              <a:buFontTx/>
              <a:buNone/>
            </a:pPr>
            <a:r>
              <a:rPr lang="en-US" sz="700">
                <a:latin typeface="Arial" charset="0"/>
                <a:cs typeface="Arial" charset="0"/>
              </a:rPr>
              <a:t> </a:t>
            </a:r>
          </a:p>
          <a:p>
            <a:pPr marL="0" indent="0" eaLnBrk="1" hangingPunct="1">
              <a:lnSpc>
                <a:spcPct val="90000"/>
              </a:lnSpc>
              <a:buFontTx/>
              <a:buNone/>
            </a:pPr>
            <a:r>
              <a:rPr lang="en-US" sz="3600">
                <a:latin typeface="Arial" charset="0"/>
                <a:cs typeface="Arial" charset="0"/>
              </a:rPr>
              <a:t>	</a:t>
            </a:r>
            <a:r>
              <a:rPr lang="en-US" sz="3600">
                <a:latin typeface="Courier New" pitchFamily="49" charset="0"/>
                <a:cs typeface="Courier New" pitchFamily="49" charset="0"/>
              </a:rPr>
              <a:t>PUT(source,format)</a:t>
            </a:r>
            <a:r>
              <a:rPr lang="en-US" sz="3600"/>
              <a:t> </a:t>
            </a:r>
          </a:p>
          <a:p>
            <a:pPr marL="0" indent="0" algn="just" eaLnBrk="1" hangingPunct="1">
              <a:lnSpc>
                <a:spcPct val="90000"/>
              </a:lnSpc>
              <a:buFontTx/>
              <a:buNone/>
            </a:pPr>
            <a:r>
              <a:rPr lang="en-US">
                <a:latin typeface="Arial" charset="0"/>
                <a:cs typeface="Arial" charset="0"/>
              </a:rPr>
              <a:t>It returns a value using a specified format. Writes values of a numeric or character variable/constant (</a:t>
            </a:r>
            <a:r>
              <a:rPr lang="en-US" i="1">
                <a:latin typeface="Arial" charset="0"/>
                <a:cs typeface="Arial" charset="0"/>
              </a:rPr>
              <a:t>source</a:t>
            </a:r>
            <a:r>
              <a:rPr lang="en-US">
                <a:latin typeface="Arial" charset="0"/>
                <a:cs typeface="Arial" charset="0"/>
              </a:rPr>
              <a:t>) using the specified format. The format must be of the same type as the </a:t>
            </a:r>
            <a:r>
              <a:rPr lang="en-US" i="1">
                <a:latin typeface="Arial" charset="0"/>
                <a:cs typeface="Arial" charset="0"/>
              </a:rPr>
              <a:t>source</a:t>
            </a:r>
            <a:r>
              <a:rPr lang="en-US">
                <a:latin typeface="Arial" charset="0"/>
                <a:cs typeface="Arial" charset="0"/>
              </a:rPr>
              <a:t>. The PUT function also converts numeric values to character values and always returns a character value. </a:t>
            </a:r>
          </a:p>
        </p:txBody>
      </p:sp>
    </p:spTree>
  </p:cSld>
  <p:clrMapOvr>
    <a:masterClrMapping/>
  </p:clrMapOvr>
  <p:transition spd="med">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3EE0B968-9775-4392-AD57-BA215EF370D5}" type="slidenum">
              <a:rPr lang="en-US" sz="2000">
                <a:latin typeface="Copperplate Gothic Bold" pitchFamily="34" charset="0"/>
              </a:rPr>
              <a:pPr eaLnBrk="1" hangingPunct="1"/>
              <a:t>23</a:t>
            </a:fld>
            <a:endParaRPr lang="en-US" sz="2000">
              <a:latin typeface="Copperplate Gothic Bold" pitchFamily="34" charset="0"/>
            </a:endParaRPr>
          </a:p>
        </p:txBody>
      </p:sp>
      <p:sp>
        <p:nvSpPr>
          <p:cNvPr id="18434" name="Rectangle 2"/>
          <p:cNvSpPr>
            <a:spLocks noGrp="1" noChangeArrowheads="1"/>
          </p:cNvSpPr>
          <p:nvPr>
            <p:ph type="title"/>
          </p:nvPr>
        </p:nvSpPr>
        <p:spPr/>
        <p:txBody>
          <a:bodyPr/>
          <a:lstStyle/>
          <a:p>
            <a:pPr eaLnBrk="1" hangingPunct="1">
              <a:defRPr/>
            </a:pPr>
            <a:r>
              <a:rPr lang="en-US" b="1">
                <a:cs typeface="Times New Roman" charset="0"/>
              </a:rPr>
              <a:t>Converting Rules in a Table</a:t>
            </a:r>
          </a:p>
        </p:txBody>
      </p:sp>
      <p:sp>
        <p:nvSpPr>
          <p:cNvPr id="24580" name="Rectangle 3"/>
          <p:cNvSpPr>
            <a:spLocks noGrp="1" noChangeArrowheads="1"/>
          </p:cNvSpPr>
          <p:nvPr>
            <p:ph type="body" idx="1"/>
          </p:nvPr>
        </p:nvSpPr>
        <p:spPr>
          <a:xfrm>
            <a:off x="381000" y="1295400"/>
            <a:ext cx="8382000" cy="5105400"/>
          </a:xfrm>
        </p:spPr>
        <p:txBody>
          <a:bodyPr/>
          <a:lstStyle/>
          <a:p>
            <a:pPr marL="0" indent="0" algn="just" eaLnBrk="1" hangingPunct="1">
              <a:lnSpc>
                <a:spcPct val="90000"/>
              </a:lnSpc>
              <a:buFontTx/>
              <a:buNone/>
            </a:pPr>
            <a:r>
              <a:rPr lang="en-US" sz="2800">
                <a:latin typeface="Arial" charset="0"/>
                <a:cs typeface="Arial" charset="0"/>
              </a:rPr>
              <a:t>The table shows a test form number for each grade.  </a:t>
            </a:r>
          </a:p>
          <a:p>
            <a:pPr marL="0" indent="0" algn="just" eaLnBrk="1" hangingPunct="1">
              <a:lnSpc>
                <a:spcPct val="90000"/>
              </a:lnSpc>
              <a:buFontTx/>
              <a:buNone/>
            </a:pPr>
            <a:r>
              <a:rPr lang="en-US" sz="2800">
                <a:latin typeface="Arial" charset="0"/>
                <a:cs typeface="Arial" charset="0"/>
              </a:rPr>
              <a:t> </a:t>
            </a:r>
          </a:p>
          <a:p>
            <a:pPr marL="0" indent="0" algn="just" eaLnBrk="1" hangingPunct="1">
              <a:lnSpc>
                <a:spcPct val="90000"/>
              </a:lnSpc>
              <a:buFontTx/>
              <a:buNone/>
            </a:pPr>
            <a:endParaRPr lang="en-US" sz="2800">
              <a:latin typeface="Arial" charset="0"/>
              <a:cs typeface="Arial" charset="0"/>
            </a:endParaRPr>
          </a:p>
          <a:p>
            <a:pPr marL="0" indent="0" algn="just" eaLnBrk="1" hangingPunct="1">
              <a:lnSpc>
                <a:spcPct val="90000"/>
              </a:lnSpc>
              <a:buFontTx/>
              <a:buNone/>
            </a:pPr>
            <a:endParaRPr lang="en-US" sz="500">
              <a:latin typeface="Courier New" pitchFamily="49" charset="0"/>
              <a:cs typeface="Courier New" pitchFamily="49" charset="0"/>
            </a:endParaRPr>
          </a:p>
          <a:p>
            <a:pPr marL="0" indent="0" algn="just" eaLnBrk="1" hangingPunct="1">
              <a:lnSpc>
                <a:spcPct val="90000"/>
              </a:lnSpc>
              <a:buFontTx/>
              <a:buNone/>
            </a:pPr>
            <a:endParaRPr lang="en-US" sz="2800">
              <a:latin typeface="Courier New" pitchFamily="49" charset="0"/>
              <a:cs typeface="Courier New" pitchFamily="49" charset="0"/>
            </a:endParaRPr>
          </a:p>
          <a:p>
            <a:pPr marL="0" indent="0" algn="just" eaLnBrk="1" hangingPunct="1">
              <a:lnSpc>
                <a:spcPct val="90000"/>
              </a:lnSpc>
              <a:buFontTx/>
              <a:buNone/>
            </a:pPr>
            <a:r>
              <a:rPr lang="en-US" sz="2800">
                <a:latin typeface="Courier New" pitchFamily="49" charset="0"/>
                <a:cs typeface="Courier New" pitchFamily="49" charset="0"/>
              </a:rPr>
              <a:t>data one;</a:t>
            </a:r>
          </a:p>
          <a:p>
            <a:pPr marL="0" indent="0" algn="just" eaLnBrk="1" hangingPunct="1">
              <a:lnSpc>
                <a:spcPct val="90000"/>
              </a:lnSpc>
              <a:buFontTx/>
              <a:buNone/>
            </a:pPr>
            <a:r>
              <a:rPr lang="en-US" sz="2800">
                <a:latin typeface="Courier New" pitchFamily="49" charset="0"/>
                <a:cs typeface="Courier New" pitchFamily="49" charset="0"/>
              </a:rPr>
              <a:t>  input grade score;</a:t>
            </a:r>
          </a:p>
          <a:p>
            <a:pPr marL="0" indent="0" algn="just" eaLnBrk="1" hangingPunct="1">
              <a:lnSpc>
                <a:spcPct val="90000"/>
              </a:lnSpc>
              <a:buFontTx/>
              <a:buNone/>
            </a:pPr>
            <a:r>
              <a:rPr lang="en-US" sz="2800" b="1">
                <a:latin typeface="Courier New" pitchFamily="49" charset="0"/>
                <a:cs typeface="Courier New" pitchFamily="49" charset="0"/>
              </a:rPr>
              <a:t>       if</a:t>
            </a:r>
            <a:r>
              <a:rPr lang="en-US" sz="2800">
                <a:latin typeface="Courier New" pitchFamily="49" charset="0"/>
                <a:cs typeface="Courier New" pitchFamily="49" charset="0"/>
              </a:rPr>
              <a:t> grade=1 </a:t>
            </a:r>
            <a:r>
              <a:rPr lang="en-US" sz="2800" b="1">
                <a:latin typeface="Courier New" pitchFamily="49" charset="0"/>
                <a:cs typeface="Courier New" pitchFamily="49" charset="0"/>
              </a:rPr>
              <a:t>then</a:t>
            </a:r>
            <a:r>
              <a:rPr lang="en-US" sz="2800">
                <a:latin typeface="Courier New" pitchFamily="49" charset="0"/>
                <a:cs typeface="Courier New" pitchFamily="49" charset="0"/>
              </a:rPr>
              <a:t> form=47;</a:t>
            </a:r>
          </a:p>
          <a:p>
            <a:pPr marL="0" indent="0" eaLnBrk="1" hangingPunct="1">
              <a:lnSpc>
                <a:spcPct val="90000"/>
              </a:lnSpc>
              <a:buFontTx/>
              <a:buNone/>
            </a:pPr>
            <a:r>
              <a:rPr lang="en-US" sz="2800" b="1">
                <a:latin typeface="Courier New" pitchFamily="49" charset="0"/>
                <a:cs typeface="Courier New" pitchFamily="49" charset="0"/>
              </a:rPr>
              <a:t>  else if</a:t>
            </a:r>
            <a:r>
              <a:rPr lang="en-US" sz="2800">
                <a:latin typeface="Courier New" pitchFamily="49" charset="0"/>
                <a:cs typeface="Courier New" pitchFamily="49" charset="0"/>
              </a:rPr>
              <a:t> grade=2 </a:t>
            </a:r>
            <a:r>
              <a:rPr lang="en-US" sz="2800" b="1">
                <a:latin typeface="Courier New" pitchFamily="49" charset="0"/>
                <a:cs typeface="Courier New" pitchFamily="49" charset="0"/>
              </a:rPr>
              <a:t>then</a:t>
            </a:r>
            <a:r>
              <a:rPr lang="en-US" sz="2800">
                <a:latin typeface="Courier New" pitchFamily="49" charset="0"/>
                <a:cs typeface="Courier New" pitchFamily="49" charset="0"/>
              </a:rPr>
              <a:t> form=53;</a:t>
            </a:r>
          </a:p>
          <a:p>
            <a:pPr marL="0" indent="0" eaLnBrk="1" hangingPunct="1">
              <a:lnSpc>
                <a:spcPct val="90000"/>
              </a:lnSpc>
              <a:buFontTx/>
              <a:buNone/>
            </a:pPr>
            <a:r>
              <a:rPr lang="en-US" sz="2800" b="1">
                <a:latin typeface="Courier New" pitchFamily="49" charset="0"/>
                <a:cs typeface="Courier New" pitchFamily="49" charset="0"/>
              </a:rPr>
              <a:t>  else if</a:t>
            </a:r>
            <a:r>
              <a:rPr lang="en-US" sz="2800">
                <a:latin typeface="Courier New" pitchFamily="49" charset="0"/>
                <a:cs typeface="Courier New" pitchFamily="49" charset="0"/>
              </a:rPr>
              <a:t> grade=3 </a:t>
            </a:r>
            <a:r>
              <a:rPr lang="en-US" sz="2800" b="1">
                <a:latin typeface="Courier New" pitchFamily="49" charset="0"/>
                <a:cs typeface="Courier New" pitchFamily="49" charset="0"/>
              </a:rPr>
              <a:t>then</a:t>
            </a:r>
            <a:r>
              <a:rPr lang="en-US" sz="2800">
                <a:latin typeface="Courier New" pitchFamily="49" charset="0"/>
                <a:cs typeface="Courier New" pitchFamily="49" charset="0"/>
              </a:rPr>
              <a:t> form=12;</a:t>
            </a:r>
          </a:p>
          <a:p>
            <a:pPr marL="0" indent="0" algn="just" eaLnBrk="1" hangingPunct="1">
              <a:lnSpc>
                <a:spcPct val="90000"/>
              </a:lnSpc>
              <a:buFontTx/>
              <a:buNone/>
            </a:pPr>
            <a:r>
              <a:rPr lang="en-US" sz="2400">
                <a:latin typeface="Courier New" pitchFamily="49" charset="0"/>
                <a:cs typeface="Courier New" pitchFamily="49" charset="0"/>
              </a:rPr>
              <a:t>cards;</a:t>
            </a:r>
          </a:p>
          <a:p>
            <a:pPr marL="0" indent="0" algn="just" eaLnBrk="1" hangingPunct="1">
              <a:lnSpc>
                <a:spcPct val="90000"/>
              </a:lnSpc>
              <a:buFontTx/>
              <a:buNone/>
            </a:pPr>
            <a:r>
              <a:rPr lang="en-US" sz="2400">
                <a:latin typeface="Courier New" pitchFamily="49" charset="0"/>
                <a:cs typeface="Courier New" pitchFamily="49" charset="0"/>
              </a:rPr>
              <a:t>…</a:t>
            </a:r>
          </a:p>
          <a:p>
            <a:pPr marL="0" indent="0" eaLnBrk="1" hangingPunct="1">
              <a:lnSpc>
                <a:spcPct val="90000"/>
              </a:lnSpc>
              <a:buFontTx/>
              <a:buNone/>
            </a:pPr>
            <a:r>
              <a:rPr lang="en-US" sz="2400">
                <a:latin typeface="Arial" charset="0"/>
                <a:cs typeface="Arial" charset="0"/>
              </a:rPr>
              <a:t>;</a:t>
            </a:r>
            <a:r>
              <a:rPr lang="en-US" sz="2400"/>
              <a:t> </a:t>
            </a:r>
          </a:p>
        </p:txBody>
      </p:sp>
      <p:graphicFrame>
        <p:nvGraphicFramePr>
          <p:cNvPr id="18459" name="Group 27"/>
          <p:cNvGraphicFramePr>
            <a:graphicFrameLocks noGrp="1"/>
          </p:cNvGraphicFramePr>
          <p:nvPr/>
        </p:nvGraphicFramePr>
        <p:xfrm>
          <a:off x="1600200" y="1933575"/>
          <a:ext cx="6096000" cy="1036638"/>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Grade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2</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3</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Form</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47</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53</a:t>
                      </a:r>
                    </a:p>
                  </a:txBody>
                  <a:tcPr marT="45734" marB="457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12</a:t>
                      </a:r>
                    </a:p>
                  </a:txBody>
                  <a:tcPr marT="45734" marB="4573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spd="med">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EED19606-3FB4-4C49-961B-3485B212030D}" type="slidenum">
              <a:rPr lang="en-US" sz="2000">
                <a:latin typeface="Copperplate Gothic Bold" pitchFamily="34" charset="0"/>
              </a:rPr>
              <a:pPr eaLnBrk="1" hangingPunct="1"/>
              <a:t>24</a:t>
            </a:fld>
            <a:endParaRPr lang="en-US" sz="2000">
              <a:latin typeface="Copperplate Gothic Bold" pitchFamily="34" charset="0"/>
            </a:endParaRPr>
          </a:p>
        </p:txBody>
      </p:sp>
      <p:sp>
        <p:nvSpPr>
          <p:cNvPr id="19458" name="Rectangle 2"/>
          <p:cNvSpPr>
            <a:spLocks noGrp="1" noChangeArrowheads="1"/>
          </p:cNvSpPr>
          <p:nvPr>
            <p:ph type="title"/>
          </p:nvPr>
        </p:nvSpPr>
        <p:spPr/>
        <p:txBody>
          <a:bodyPr/>
          <a:lstStyle/>
          <a:p>
            <a:pPr eaLnBrk="1" hangingPunct="1">
              <a:defRPr/>
            </a:pPr>
            <a:r>
              <a:rPr lang="en-US" b="1"/>
              <a:t>ARRAY Statement</a:t>
            </a:r>
          </a:p>
        </p:txBody>
      </p:sp>
      <p:sp>
        <p:nvSpPr>
          <p:cNvPr id="25604" name="Rectangle 3"/>
          <p:cNvSpPr>
            <a:spLocks noGrp="1" noChangeArrowheads="1"/>
          </p:cNvSpPr>
          <p:nvPr>
            <p:ph type="body" idx="1"/>
          </p:nvPr>
        </p:nvSpPr>
        <p:spPr>
          <a:xfrm>
            <a:off x="233363" y="1295400"/>
            <a:ext cx="8696325" cy="5105400"/>
          </a:xfrm>
        </p:spPr>
        <p:txBody>
          <a:bodyPr/>
          <a:lstStyle/>
          <a:p>
            <a:pPr marL="0" indent="0" algn="just" eaLnBrk="1" hangingPunct="1">
              <a:lnSpc>
                <a:spcPct val="90000"/>
              </a:lnSpc>
              <a:buFontTx/>
              <a:buNone/>
            </a:pPr>
            <a:r>
              <a:rPr lang="en-US" sz="2400">
                <a:latin typeface="Courier New" pitchFamily="49" charset="0"/>
                <a:cs typeface="Courier New" pitchFamily="49" charset="0"/>
              </a:rPr>
              <a:t>data one;</a:t>
            </a:r>
          </a:p>
          <a:p>
            <a:pPr marL="0" indent="0" algn="just" eaLnBrk="1" hangingPunct="1">
              <a:lnSpc>
                <a:spcPct val="90000"/>
              </a:lnSpc>
              <a:buFontTx/>
              <a:buNone/>
            </a:pPr>
            <a:r>
              <a:rPr lang="en-US" sz="2400">
                <a:latin typeface="Courier New" pitchFamily="49" charset="0"/>
                <a:cs typeface="Courier New" pitchFamily="49" charset="0"/>
              </a:rPr>
              <a:t>input grade score;</a:t>
            </a:r>
          </a:p>
          <a:p>
            <a:pPr marL="0" indent="0" eaLnBrk="1" hangingPunct="1">
              <a:lnSpc>
                <a:spcPct val="90000"/>
              </a:lnSpc>
              <a:buFontTx/>
              <a:buNone/>
            </a:pPr>
            <a:r>
              <a:rPr lang="en-US" sz="2800" b="1">
                <a:latin typeface="Courier New" pitchFamily="49" charset="0"/>
                <a:cs typeface="Courier New" pitchFamily="49" charset="0"/>
              </a:rPr>
              <a:t>array</a:t>
            </a:r>
            <a:r>
              <a:rPr lang="en-US" sz="2800">
                <a:latin typeface="Courier New" pitchFamily="49" charset="0"/>
                <a:cs typeface="Courier New" pitchFamily="49" charset="0"/>
              </a:rPr>
              <a:t> number {3} _temporary_ (47 53 12);</a:t>
            </a:r>
          </a:p>
          <a:p>
            <a:pPr marL="0" indent="0" eaLnBrk="1" hangingPunct="1">
              <a:lnSpc>
                <a:spcPct val="90000"/>
              </a:lnSpc>
              <a:buFontTx/>
              <a:buNone/>
            </a:pPr>
            <a:r>
              <a:rPr lang="en-US" sz="2800" b="1">
                <a:latin typeface="Courier New" pitchFamily="49" charset="0"/>
                <a:cs typeface="Courier New" pitchFamily="49" charset="0"/>
              </a:rPr>
              <a:t>form=number{grade};</a:t>
            </a:r>
          </a:p>
          <a:p>
            <a:pPr marL="0" indent="0" eaLnBrk="1" hangingPunct="1">
              <a:lnSpc>
                <a:spcPct val="90000"/>
              </a:lnSpc>
              <a:buFontTx/>
              <a:buNone/>
            </a:pPr>
            <a:r>
              <a:rPr lang="en-US" sz="2000">
                <a:latin typeface="Courier New" pitchFamily="49" charset="0"/>
                <a:cs typeface="Courier New" pitchFamily="49" charset="0"/>
              </a:rPr>
              <a:t>cards;</a:t>
            </a:r>
          </a:p>
          <a:p>
            <a:pPr marL="0" indent="0" eaLnBrk="1" hangingPunct="1">
              <a:lnSpc>
                <a:spcPct val="90000"/>
              </a:lnSpc>
              <a:buFontTx/>
              <a:buNone/>
            </a:pPr>
            <a:r>
              <a:rPr lang="en-US" sz="2000">
                <a:latin typeface="Courier New" pitchFamily="49" charset="0"/>
                <a:cs typeface="Courier New" pitchFamily="49" charset="0"/>
              </a:rPr>
              <a:t>…</a:t>
            </a:r>
          </a:p>
          <a:p>
            <a:pPr marL="0" indent="0" eaLnBrk="1" hangingPunct="1">
              <a:lnSpc>
                <a:spcPct val="90000"/>
              </a:lnSpc>
              <a:buFontTx/>
              <a:buNone/>
            </a:pPr>
            <a:r>
              <a:rPr lang="en-US" sz="2000">
                <a:latin typeface="Courier New" pitchFamily="49" charset="0"/>
                <a:cs typeface="Courier New" pitchFamily="49" charset="0"/>
              </a:rPr>
              <a:t>;</a:t>
            </a:r>
          </a:p>
          <a:p>
            <a:pPr marL="0" indent="0" algn="just" eaLnBrk="1" hangingPunct="1">
              <a:lnSpc>
                <a:spcPct val="90000"/>
              </a:lnSpc>
              <a:buFontTx/>
              <a:buNone/>
            </a:pPr>
            <a:r>
              <a:rPr lang="en-US" sz="2800">
                <a:latin typeface="Arial" charset="0"/>
                <a:cs typeface="Arial" charset="0"/>
              </a:rPr>
              <a:t>Temporary arrays eliminate using unnecessary variables for processing. Temporary array elements are particularly useful when their values are used for computations. If a temporary array element needs to be retained, it can be assigned to a variable.</a:t>
            </a:r>
          </a:p>
          <a:p>
            <a:pPr marL="0" indent="0" eaLnBrk="1" hangingPunct="1">
              <a:lnSpc>
                <a:spcPct val="90000"/>
              </a:lnSpc>
              <a:buFontTx/>
              <a:buNone/>
            </a:pPr>
            <a:endParaRPr lang="en-US" sz="2800"/>
          </a:p>
        </p:txBody>
      </p:sp>
    </p:spTree>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D5F1020-3CE5-469B-8DFE-4CF12BB9105F}" type="slidenum">
              <a:rPr lang="en-US" sz="2000">
                <a:latin typeface="Copperplate Gothic Bold" pitchFamily="34" charset="0"/>
              </a:rPr>
              <a:pPr eaLnBrk="1" hangingPunct="1"/>
              <a:t>25</a:t>
            </a:fld>
            <a:endParaRPr lang="en-US" sz="2000">
              <a:latin typeface="Copperplate Gothic Bold" pitchFamily="34" charset="0"/>
            </a:endParaRPr>
          </a:p>
        </p:txBody>
      </p:sp>
      <p:sp>
        <p:nvSpPr>
          <p:cNvPr id="28674" name="Rectangle 2"/>
          <p:cNvSpPr>
            <a:spLocks noGrp="1" noChangeArrowheads="1"/>
          </p:cNvSpPr>
          <p:nvPr>
            <p:ph type="title"/>
          </p:nvPr>
        </p:nvSpPr>
        <p:spPr>
          <a:xfrm>
            <a:off x="471488" y="-119063"/>
            <a:ext cx="7772400" cy="1143001"/>
          </a:xfrm>
        </p:spPr>
        <p:txBody>
          <a:bodyPr/>
          <a:lstStyle/>
          <a:p>
            <a:pPr eaLnBrk="1" hangingPunct="1">
              <a:defRPr/>
            </a:pPr>
            <a:r>
              <a:rPr lang="en-US" b="1"/>
              <a:t>Larger Tables</a:t>
            </a:r>
          </a:p>
        </p:txBody>
      </p:sp>
      <p:sp>
        <p:nvSpPr>
          <p:cNvPr id="26628" name="Rectangle 3"/>
          <p:cNvSpPr>
            <a:spLocks noGrp="1" noChangeArrowheads="1"/>
          </p:cNvSpPr>
          <p:nvPr>
            <p:ph type="body" idx="1"/>
          </p:nvPr>
        </p:nvSpPr>
        <p:spPr>
          <a:xfrm>
            <a:off x="381000" y="914400"/>
            <a:ext cx="8534400" cy="1676400"/>
          </a:xfrm>
        </p:spPr>
        <p:txBody>
          <a:bodyPr/>
          <a:lstStyle/>
          <a:p>
            <a:pPr marL="0" indent="0" algn="ctr" eaLnBrk="1" hangingPunct="1">
              <a:buFontTx/>
              <a:buNone/>
            </a:pPr>
            <a:r>
              <a:rPr lang="en-US" sz="2800">
                <a:latin typeface="Arial" charset="0"/>
                <a:cs typeface="Times New Roman" charset="0"/>
              </a:rPr>
              <a:t>Adjusted Score Depends on the Age and Raw Score</a:t>
            </a:r>
            <a:endParaRPr lang="en-US" sz="2800" b="1">
              <a:latin typeface="Arial" charset="0"/>
              <a:cs typeface="Times New Roman" charset="0"/>
            </a:endParaRPr>
          </a:p>
        </p:txBody>
      </p:sp>
      <p:graphicFrame>
        <p:nvGraphicFramePr>
          <p:cNvPr id="28715" name="Group 43"/>
          <p:cNvGraphicFramePr>
            <a:graphicFrameLocks noGrp="1"/>
          </p:cNvGraphicFramePr>
          <p:nvPr/>
        </p:nvGraphicFramePr>
        <p:xfrm>
          <a:off x="838200" y="1676400"/>
          <a:ext cx="7620000" cy="4419600"/>
        </p:xfrm>
        <a:graphic>
          <a:graphicData uri="http://schemas.openxmlformats.org/drawingml/2006/table">
            <a:tbl>
              <a:tblPr/>
              <a:tblGrid>
                <a:gridCol w="127000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gridCol w="1270000">
                  <a:extLst>
                    <a:ext uri="{9D8B030D-6E8A-4147-A177-3AD203B41FA5}">
                      <a16:colId xmlns:a16="http://schemas.microsoft.com/office/drawing/2014/main" val="20002"/>
                    </a:ext>
                  </a:extLst>
                </a:gridCol>
                <a:gridCol w="1270000">
                  <a:extLst>
                    <a:ext uri="{9D8B030D-6E8A-4147-A177-3AD203B41FA5}">
                      <a16:colId xmlns:a16="http://schemas.microsoft.com/office/drawing/2014/main" val="20003"/>
                    </a:ext>
                  </a:extLst>
                </a:gridCol>
                <a:gridCol w="1270000">
                  <a:extLst>
                    <a:ext uri="{9D8B030D-6E8A-4147-A177-3AD203B41FA5}">
                      <a16:colId xmlns:a16="http://schemas.microsoft.com/office/drawing/2014/main" val="20004"/>
                    </a:ext>
                  </a:extLst>
                </a:gridCol>
                <a:gridCol w="1270000">
                  <a:extLst>
                    <a:ext uri="{9D8B030D-6E8A-4147-A177-3AD203B41FA5}">
                      <a16:colId xmlns:a16="http://schemas.microsoft.com/office/drawing/2014/main" val="20005"/>
                    </a:ext>
                  </a:extLst>
                </a:gridCol>
              </a:tblGrid>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Raw Score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Raw Score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Raw Score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Raw Score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Raw Score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Age 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Age 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charset="0"/>
                        </a:rPr>
                        <a:t>Age 15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000" b="0" i="0" u="none" strike="noStrike" cap="none" normalizeH="0" baseline="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AB7DF0BC-BC28-4794-B0FD-AC24928F9A46}" type="slidenum">
              <a:rPr lang="en-US" sz="2000">
                <a:latin typeface="Copperplate Gothic Bold" pitchFamily="34" charset="0"/>
              </a:rPr>
              <a:pPr eaLnBrk="1" hangingPunct="1"/>
              <a:t>26</a:t>
            </a:fld>
            <a:endParaRPr lang="en-US" sz="2000">
              <a:latin typeface="Copperplate Gothic Bold" pitchFamily="34" charset="0"/>
            </a:endParaRPr>
          </a:p>
        </p:txBody>
      </p:sp>
      <p:sp>
        <p:nvSpPr>
          <p:cNvPr id="29698" name="Rectangle 2"/>
          <p:cNvSpPr>
            <a:spLocks noGrp="1" noChangeArrowheads="1"/>
          </p:cNvSpPr>
          <p:nvPr>
            <p:ph type="title"/>
          </p:nvPr>
        </p:nvSpPr>
        <p:spPr>
          <a:xfrm>
            <a:off x="471488" y="-119063"/>
            <a:ext cx="7772400" cy="1143001"/>
          </a:xfrm>
        </p:spPr>
        <p:txBody>
          <a:bodyPr/>
          <a:lstStyle/>
          <a:p>
            <a:pPr eaLnBrk="1" hangingPunct="1">
              <a:defRPr/>
            </a:pPr>
            <a:r>
              <a:rPr lang="en-US" b="1"/>
              <a:t>ARRAY Statement</a:t>
            </a:r>
          </a:p>
        </p:txBody>
      </p:sp>
      <p:sp>
        <p:nvSpPr>
          <p:cNvPr id="27652" name="Rectangle 3"/>
          <p:cNvSpPr>
            <a:spLocks noGrp="1" noChangeArrowheads="1"/>
          </p:cNvSpPr>
          <p:nvPr>
            <p:ph type="body" idx="1"/>
          </p:nvPr>
        </p:nvSpPr>
        <p:spPr>
          <a:xfrm>
            <a:off x="304800" y="852488"/>
            <a:ext cx="8534400" cy="5105400"/>
          </a:xfrm>
        </p:spPr>
        <p:txBody>
          <a:bodyPr/>
          <a:lstStyle/>
          <a:p>
            <a:pPr marL="0" indent="0" algn="just" eaLnBrk="1" hangingPunct="1">
              <a:lnSpc>
                <a:spcPct val="90000"/>
              </a:lnSpc>
              <a:buFontTx/>
              <a:buNone/>
            </a:pPr>
            <a:r>
              <a:rPr lang="en-US" sz="2400">
                <a:latin typeface="Arial" charset="0"/>
                <a:cs typeface="Arial" charset="0"/>
              </a:rPr>
              <a:t>The adjusted score is easily obtained using the ARRAY statement and without using IF-THEN/ELSE statements.</a:t>
            </a:r>
          </a:p>
          <a:p>
            <a:pPr marL="0" indent="0" algn="just" eaLnBrk="1" hangingPunct="1">
              <a:lnSpc>
                <a:spcPct val="90000"/>
              </a:lnSpc>
              <a:buFontTx/>
              <a:buNone/>
            </a:pPr>
            <a:r>
              <a:rPr lang="en-US" sz="2800">
                <a:latin typeface="Courier New" pitchFamily="49" charset="0"/>
                <a:cs typeface="Courier New" pitchFamily="49" charset="0"/>
              </a:rPr>
              <a:t>data one;</a:t>
            </a:r>
          </a:p>
          <a:p>
            <a:pPr marL="0" indent="0" algn="just" eaLnBrk="1" hangingPunct="1">
              <a:lnSpc>
                <a:spcPct val="90000"/>
              </a:lnSpc>
              <a:buFontTx/>
              <a:buNone/>
            </a:pPr>
            <a:r>
              <a:rPr lang="en-US" sz="2800">
                <a:latin typeface="Courier New" pitchFamily="49" charset="0"/>
                <a:cs typeface="Courier New" pitchFamily="49" charset="0"/>
              </a:rPr>
              <a:t>input age rawscore;</a:t>
            </a:r>
          </a:p>
          <a:p>
            <a:pPr marL="0" indent="0" algn="just" eaLnBrk="1" hangingPunct="1">
              <a:lnSpc>
                <a:spcPct val="90000"/>
              </a:lnSpc>
              <a:buFontTx/>
              <a:buNone/>
            </a:pPr>
            <a:r>
              <a:rPr lang="en-US" b="1">
                <a:latin typeface="Courier New" pitchFamily="49" charset="0"/>
                <a:cs typeface="Courier New" pitchFamily="49" charset="0"/>
              </a:rPr>
              <a:t>array</a:t>
            </a:r>
            <a:r>
              <a:rPr lang="en-US">
                <a:latin typeface="Courier New" pitchFamily="49" charset="0"/>
                <a:cs typeface="Courier New" pitchFamily="49" charset="0"/>
              </a:rPr>
              <a:t> grid </a:t>
            </a:r>
          </a:p>
          <a:p>
            <a:pPr marL="0" indent="0" algn="just" eaLnBrk="1" hangingPunct="1">
              <a:lnSpc>
                <a:spcPct val="90000"/>
              </a:lnSpc>
              <a:buFontTx/>
              <a:buNone/>
            </a:pPr>
            <a:r>
              <a:rPr lang="en-US">
                <a:latin typeface="Courier New" pitchFamily="49" charset="0"/>
                <a:cs typeface="Courier New" pitchFamily="49" charset="0"/>
              </a:rPr>
              <a:t>        {13:15, 1:5} _temporary_</a:t>
            </a:r>
          </a:p>
          <a:p>
            <a:pPr marL="0" indent="0" algn="just" eaLnBrk="1" hangingPunct="1">
              <a:lnSpc>
                <a:spcPct val="90000"/>
              </a:lnSpc>
              <a:buFontTx/>
              <a:buNone/>
            </a:pPr>
            <a:r>
              <a:rPr lang="en-US">
                <a:latin typeface="Courier New" pitchFamily="49" charset="0"/>
                <a:cs typeface="Courier New" pitchFamily="49" charset="0"/>
              </a:rPr>
              <a:t>        (4 5 5 5 6</a:t>
            </a:r>
          </a:p>
          <a:p>
            <a:pPr marL="0" indent="0" algn="just" eaLnBrk="1" hangingPunct="1">
              <a:lnSpc>
                <a:spcPct val="90000"/>
              </a:lnSpc>
              <a:buFontTx/>
              <a:buNone/>
            </a:pPr>
            <a:r>
              <a:rPr lang="en-US">
                <a:latin typeface="Courier New" pitchFamily="49" charset="0"/>
                <a:cs typeface="Courier New" pitchFamily="49" charset="0"/>
              </a:rPr>
              <a:t>         3 4 5 5 6</a:t>
            </a:r>
          </a:p>
          <a:p>
            <a:pPr marL="0" indent="0" algn="just" eaLnBrk="1" hangingPunct="1">
              <a:lnSpc>
                <a:spcPct val="90000"/>
              </a:lnSpc>
              <a:buFontTx/>
              <a:buNone/>
            </a:pPr>
            <a:r>
              <a:rPr lang="en-US">
                <a:latin typeface="Courier New" pitchFamily="49" charset="0"/>
                <a:cs typeface="Courier New" pitchFamily="49" charset="0"/>
              </a:rPr>
              <a:t>         2 3 4 5 6);</a:t>
            </a:r>
          </a:p>
          <a:p>
            <a:pPr marL="0" indent="0" algn="just" eaLnBrk="1" hangingPunct="1">
              <a:lnSpc>
                <a:spcPct val="90000"/>
              </a:lnSpc>
              <a:buFontTx/>
              <a:buNone/>
            </a:pPr>
            <a:r>
              <a:rPr lang="en-US" b="1">
                <a:latin typeface="Courier New" pitchFamily="49" charset="0"/>
                <a:cs typeface="Courier New" pitchFamily="49" charset="0"/>
              </a:rPr>
              <a:t>adjustedscore=grid(age,rawscore);</a:t>
            </a:r>
          </a:p>
          <a:p>
            <a:pPr marL="0" indent="0" eaLnBrk="1" hangingPunct="1">
              <a:lnSpc>
                <a:spcPct val="90000"/>
              </a:lnSpc>
              <a:buFontTx/>
              <a:buNone/>
            </a:pPr>
            <a:r>
              <a:rPr lang="en-US" sz="2000">
                <a:latin typeface="Courier New" pitchFamily="49" charset="0"/>
                <a:cs typeface="Courier New" pitchFamily="49" charset="0"/>
              </a:rPr>
              <a:t>cards;</a:t>
            </a:r>
          </a:p>
          <a:p>
            <a:pPr marL="0" indent="0" eaLnBrk="1" hangingPunct="1">
              <a:lnSpc>
                <a:spcPct val="90000"/>
              </a:lnSpc>
              <a:buFontTx/>
              <a:buNone/>
            </a:pPr>
            <a:r>
              <a:rPr lang="en-US" sz="2000">
                <a:latin typeface="Courier New" pitchFamily="49" charset="0"/>
                <a:cs typeface="Courier New" pitchFamily="49" charset="0"/>
              </a:rPr>
              <a:t>…</a:t>
            </a:r>
          </a:p>
          <a:p>
            <a:pPr marL="0" indent="0" eaLnBrk="1" hangingPunct="1">
              <a:lnSpc>
                <a:spcPct val="90000"/>
              </a:lnSpc>
              <a:buFontTx/>
              <a:buNone/>
            </a:pPr>
            <a:r>
              <a:rPr lang="en-US" sz="2000">
                <a:latin typeface="Courier New" pitchFamily="49" charset="0"/>
                <a:cs typeface="Courier New" pitchFamily="49" charset="0"/>
              </a:rPr>
              <a:t>;</a:t>
            </a:r>
          </a:p>
          <a:p>
            <a:pPr marL="0" indent="0" algn="just" eaLnBrk="1" hangingPunct="1">
              <a:lnSpc>
                <a:spcPct val="90000"/>
              </a:lnSpc>
              <a:buFontTx/>
              <a:buNone/>
            </a:pPr>
            <a:r>
              <a:rPr lang="en-US" sz="2800">
                <a:latin typeface="Arial" charset="0"/>
                <a:cs typeface="Arial" charset="0"/>
              </a:rPr>
              <a:t> </a:t>
            </a:r>
          </a:p>
          <a:p>
            <a:pPr marL="0" indent="0" eaLnBrk="1" hangingPunct="1">
              <a:lnSpc>
                <a:spcPct val="90000"/>
              </a:lnSpc>
              <a:buFontTx/>
              <a:buNone/>
            </a:pPr>
            <a:endParaRPr lang="en-US" sz="2800"/>
          </a:p>
          <a:p>
            <a:pPr marL="0" indent="0" eaLnBrk="1" hangingPunct="1">
              <a:lnSpc>
                <a:spcPct val="90000"/>
              </a:lnSpc>
              <a:buFontTx/>
              <a:buNone/>
            </a:pPr>
            <a:endParaRPr lang="en-US" sz="240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12267E2-13E0-4155-B473-9F00969200B1}" type="slidenum">
              <a:rPr lang="en-US" sz="2000">
                <a:latin typeface="Copperplate Gothic Bold" pitchFamily="34" charset="0"/>
              </a:rPr>
              <a:pPr eaLnBrk="1" hangingPunct="1"/>
              <a:t>3</a:t>
            </a:fld>
            <a:endParaRPr lang="en-US" sz="2000">
              <a:latin typeface="Copperplate Gothic Bold" pitchFamily="34" charset="0"/>
            </a:endParaRPr>
          </a:p>
        </p:txBody>
      </p:sp>
      <p:sp>
        <p:nvSpPr>
          <p:cNvPr id="2050" name="Rectangle 2"/>
          <p:cNvSpPr>
            <a:spLocks noGrp="1" noChangeArrowheads="1"/>
          </p:cNvSpPr>
          <p:nvPr>
            <p:ph type="title"/>
          </p:nvPr>
        </p:nvSpPr>
        <p:spPr/>
        <p:txBody>
          <a:bodyPr/>
          <a:lstStyle/>
          <a:p>
            <a:pPr eaLnBrk="1" hangingPunct="1">
              <a:defRPr/>
            </a:pPr>
            <a:r>
              <a:rPr lang="en-US" b="1">
                <a:cs typeface="Arial" charset="0"/>
              </a:rPr>
              <a:t>IF-THEN/ELSE Statements</a:t>
            </a:r>
          </a:p>
        </p:txBody>
      </p:sp>
      <p:sp>
        <p:nvSpPr>
          <p:cNvPr id="4100" name="Rectangle 3"/>
          <p:cNvSpPr>
            <a:spLocks noGrp="1" noChangeArrowheads="1"/>
          </p:cNvSpPr>
          <p:nvPr>
            <p:ph type="body" idx="1"/>
          </p:nvPr>
        </p:nvSpPr>
        <p:spPr>
          <a:xfrm>
            <a:off x="609600" y="1371600"/>
            <a:ext cx="8305800" cy="5486400"/>
          </a:xfrm>
        </p:spPr>
        <p:txBody>
          <a:bodyPr/>
          <a:lstStyle/>
          <a:p>
            <a:pPr marL="0" indent="401638" eaLnBrk="1" hangingPunct="1">
              <a:lnSpc>
                <a:spcPct val="90000"/>
              </a:lnSpc>
            </a:pPr>
            <a:r>
              <a:rPr lang="en-US" sz="3600" dirty="0">
                <a:latin typeface="Arial" charset="0"/>
                <a:cs typeface="Arial" charset="0"/>
              </a:rPr>
              <a:t>Simple and easy to use.</a:t>
            </a:r>
          </a:p>
          <a:p>
            <a:pPr marL="0" indent="401638" eaLnBrk="1" hangingPunct="1">
              <a:lnSpc>
                <a:spcPct val="90000"/>
              </a:lnSpc>
            </a:pPr>
            <a:r>
              <a:rPr lang="en-US" sz="3600" dirty="0">
                <a:latin typeface="Arial" charset="0"/>
                <a:cs typeface="Arial" charset="0"/>
              </a:rPr>
              <a:t>Not always easy to read or to make changes to.</a:t>
            </a:r>
          </a:p>
          <a:p>
            <a:pPr marL="0" indent="401638" eaLnBrk="1" hangingPunct="1">
              <a:lnSpc>
                <a:spcPct val="90000"/>
              </a:lnSpc>
            </a:pPr>
            <a:r>
              <a:rPr lang="en-US" sz="3600" dirty="0">
                <a:latin typeface="Arial" charset="0"/>
                <a:cs typeface="Arial" charset="0"/>
              </a:rPr>
              <a:t>Can be less efficient than other methods.</a:t>
            </a:r>
          </a:p>
          <a:p>
            <a:pPr marL="0" indent="401638" eaLnBrk="1" hangingPunct="1">
              <a:lnSpc>
                <a:spcPct val="90000"/>
              </a:lnSpc>
            </a:pPr>
            <a:r>
              <a:rPr lang="en-US" sz="3600" dirty="0">
                <a:latin typeface="Arial" charset="0"/>
                <a:cs typeface="Arial" charset="0"/>
              </a:rPr>
              <a:t>Alternatives include SELECT groups, ARRAY processing, and PROC FORMAT.  Examples include recoding variable values, validating data, and controlling output appearance.</a:t>
            </a:r>
            <a:endParaRPr lang="en-US" sz="3600" dirty="0">
              <a:latin typeface="Courier New" pitchFamily="49" charset="0"/>
              <a:cs typeface="Courier New" pitchFamily="49" charset="0"/>
            </a:endParaRPr>
          </a:p>
          <a:p>
            <a:pPr marL="0" indent="401638" eaLnBrk="1" hangingPunct="1">
              <a:lnSpc>
                <a:spcPct val="90000"/>
              </a:lnSpc>
              <a:buFontTx/>
              <a:buNone/>
            </a:pPr>
            <a:endParaRPr lang="en-US" sz="3600" dirty="0"/>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6E0C47B7-D3E9-4ED8-8870-320A67D65602}" type="slidenum">
              <a:rPr lang="en-US" sz="2000">
                <a:latin typeface="Copperplate Gothic Bold" pitchFamily="34" charset="0"/>
              </a:rPr>
              <a:pPr eaLnBrk="1" hangingPunct="1"/>
              <a:t>4</a:t>
            </a:fld>
            <a:endParaRPr lang="en-US" sz="2000" dirty="0">
              <a:latin typeface="Copperplate Gothic Bold" pitchFamily="34" charset="0"/>
            </a:endParaRPr>
          </a:p>
        </p:txBody>
      </p:sp>
      <p:sp>
        <p:nvSpPr>
          <p:cNvPr id="4098" name="Rectangle 2"/>
          <p:cNvSpPr>
            <a:spLocks noGrp="1" noChangeArrowheads="1"/>
          </p:cNvSpPr>
          <p:nvPr>
            <p:ph type="title"/>
          </p:nvPr>
        </p:nvSpPr>
        <p:spPr/>
        <p:txBody>
          <a:bodyPr/>
          <a:lstStyle/>
          <a:p>
            <a:pPr eaLnBrk="1" hangingPunct="1">
              <a:defRPr/>
            </a:pPr>
            <a:r>
              <a:rPr lang="en-US" b="1">
                <a:cs typeface="Times New Roman" charset="0"/>
              </a:rPr>
              <a:t>Conditional Processing</a:t>
            </a:r>
            <a:br>
              <a:rPr lang="en-US" b="1">
                <a:cs typeface="Times New Roman" charset="0"/>
              </a:rPr>
            </a:br>
            <a:endParaRPr lang="en-US" b="1">
              <a:cs typeface="Times New Roman" charset="0"/>
            </a:endParaRPr>
          </a:p>
        </p:txBody>
      </p:sp>
      <p:sp>
        <p:nvSpPr>
          <p:cNvPr id="5124" name="Rectangle 3"/>
          <p:cNvSpPr>
            <a:spLocks noGrp="1" noChangeArrowheads="1"/>
          </p:cNvSpPr>
          <p:nvPr>
            <p:ph type="body" idx="1"/>
          </p:nvPr>
        </p:nvSpPr>
        <p:spPr>
          <a:xfrm>
            <a:off x="504825" y="871538"/>
            <a:ext cx="7772400" cy="5257800"/>
          </a:xfrm>
        </p:spPr>
        <p:txBody>
          <a:bodyPr/>
          <a:lstStyle/>
          <a:p>
            <a:pPr eaLnBrk="1" hangingPunct="1">
              <a:lnSpc>
                <a:spcPct val="90000"/>
              </a:lnSpc>
              <a:buFontTx/>
              <a:buNone/>
            </a:pPr>
            <a:r>
              <a:rPr lang="en-US" sz="2600">
                <a:latin typeface="Courier New" pitchFamily="49" charset="0"/>
                <a:cs typeface="Courier New" pitchFamily="49" charset="0"/>
              </a:rPr>
              <a:t>data one;</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length teacher counselor $30.;</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input rating $20.;</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a:t>
            </a:r>
            <a:r>
              <a:rPr lang="en-US" sz="2600" b="1">
                <a:latin typeface="Courier New" pitchFamily="49" charset="0"/>
                <a:cs typeface="Courier New" pitchFamily="49" charset="0"/>
              </a:rPr>
              <a:t>if</a:t>
            </a:r>
            <a:r>
              <a:rPr lang="en-US" sz="2600">
                <a:latin typeface="Courier New" pitchFamily="49" charset="0"/>
                <a:cs typeface="Courier New" pitchFamily="49" charset="0"/>
              </a:rPr>
              <a:t> rating=’Exemplary’ </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a:t>
            </a:r>
            <a:r>
              <a:rPr lang="en-US" sz="2600" b="1">
                <a:latin typeface="Courier New" pitchFamily="49" charset="0"/>
                <a:cs typeface="Courier New" pitchFamily="49" charset="0"/>
              </a:rPr>
              <a:t>then</a:t>
            </a:r>
            <a:r>
              <a:rPr lang="en-US" sz="2600">
                <a:latin typeface="Courier New" pitchFamily="49" charset="0"/>
                <a:cs typeface="Courier New" pitchFamily="49" charset="0"/>
              </a:rPr>
              <a:t> teacher=’Frodo’;</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a:t>
            </a:r>
            <a:r>
              <a:rPr lang="en-US" sz="2600" b="1">
                <a:latin typeface="Courier New" pitchFamily="49" charset="0"/>
                <a:cs typeface="Courier New" pitchFamily="49" charset="0"/>
              </a:rPr>
              <a:t>else if</a:t>
            </a:r>
            <a:r>
              <a:rPr lang="en-US" sz="2600">
                <a:latin typeface="Courier New" pitchFamily="49" charset="0"/>
                <a:cs typeface="Courier New" pitchFamily="49" charset="0"/>
              </a:rPr>
              <a:t> rating in (’Poor’, ’Fair’)</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a:t>
            </a:r>
            <a:r>
              <a:rPr lang="en-US" sz="2600" b="1">
                <a:latin typeface="Courier New" pitchFamily="49" charset="0"/>
                <a:cs typeface="Courier New" pitchFamily="49" charset="0"/>
              </a:rPr>
              <a:t>then </a:t>
            </a:r>
            <a:r>
              <a:rPr lang="en-US" sz="2600">
                <a:latin typeface="Courier New" pitchFamily="49" charset="0"/>
                <a:cs typeface="Courier New" pitchFamily="49" charset="0"/>
              </a:rPr>
              <a:t>do; teacher=’Aragorn’;</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counselor=’Gandalf’; end;</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a:t>
            </a:r>
            <a:r>
              <a:rPr lang="en-US" sz="2600" b="1">
                <a:latin typeface="Courier New" pitchFamily="49" charset="0"/>
                <a:cs typeface="Courier New" pitchFamily="49" charset="0"/>
              </a:rPr>
              <a:t>else</a:t>
            </a:r>
            <a:r>
              <a:rPr lang="en-US" sz="2600">
                <a:latin typeface="Courier New" pitchFamily="49" charset="0"/>
                <a:cs typeface="Courier New" pitchFamily="49" charset="0"/>
              </a:rPr>
              <a:t> do; teacher=’unassigned’;</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       counselor=’Legolas’; end;</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cards;</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a:t>
            </a:r>
            <a:endParaRPr lang="en-US" sz="2600">
              <a:latin typeface="Arial" charset="0"/>
              <a:cs typeface="Arial" charset="0"/>
            </a:endParaRPr>
          </a:p>
          <a:p>
            <a:pPr algn="just" eaLnBrk="1" hangingPunct="1">
              <a:lnSpc>
                <a:spcPct val="90000"/>
              </a:lnSpc>
              <a:buFontTx/>
              <a:buNone/>
            </a:pPr>
            <a:r>
              <a:rPr lang="en-US" sz="2600">
                <a:latin typeface="Courier New" pitchFamily="49" charset="0"/>
                <a:cs typeface="Courier New" pitchFamily="49" charset="0"/>
              </a:rPr>
              <a:t>;</a:t>
            </a:r>
            <a:endParaRPr lang="en-US" sz="2600">
              <a:latin typeface="Arial" charset="0"/>
              <a:cs typeface="Arial" charset="0"/>
            </a:endParaRPr>
          </a:p>
          <a:p>
            <a:pPr algn="just" eaLnBrk="1" hangingPunct="1">
              <a:lnSpc>
                <a:spcPct val="90000"/>
              </a:lnSpc>
              <a:buFontTx/>
              <a:buNone/>
            </a:pPr>
            <a:r>
              <a:rPr lang="en-US" sz="2400">
                <a:latin typeface="Arial" charset="0"/>
                <a:cs typeface="Arial" charset="0"/>
              </a:rPr>
              <a:t> </a:t>
            </a:r>
          </a:p>
        </p:txBody>
      </p:sp>
    </p:spTree>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CD9478DC-061B-44EF-84D3-46FEFBE42F51}" type="slidenum">
              <a:rPr lang="en-US" sz="2000">
                <a:latin typeface="Copperplate Gothic Bold" pitchFamily="34" charset="0"/>
              </a:rPr>
              <a:pPr eaLnBrk="1" hangingPunct="1"/>
              <a:t>5</a:t>
            </a:fld>
            <a:endParaRPr lang="en-US" sz="2000" dirty="0">
              <a:latin typeface="Copperplate Gothic Bold" pitchFamily="34" charset="0"/>
            </a:endParaRPr>
          </a:p>
        </p:txBody>
      </p:sp>
      <p:sp>
        <p:nvSpPr>
          <p:cNvPr id="23554" name="Rectangle 1026"/>
          <p:cNvSpPr>
            <a:spLocks noGrp="1" noChangeArrowheads="1"/>
          </p:cNvSpPr>
          <p:nvPr>
            <p:ph type="title"/>
          </p:nvPr>
        </p:nvSpPr>
        <p:spPr/>
        <p:txBody>
          <a:bodyPr/>
          <a:lstStyle/>
          <a:p>
            <a:pPr eaLnBrk="1" hangingPunct="1">
              <a:defRPr/>
            </a:pPr>
            <a:r>
              <a:rPr lang="en-US" b="1">
                <a:cs typeface="Times New Roman" charset="0"/>
              </a:rPr>
              <a:t>SELECT Group</a:t>
            </a:r>
            <a:br>
              <a:rPr lang="en-US" b="1">
                <a:cs typeface="Times New Roman" charset="0"/>
              </a:rPr>
            </a:br>
            <a:endParaRPr lang="en-US" b="1">
              <a:cs typeface="Times New Roman" charset="0"/>
            </a:endParaRPr>
          </a:p>
        </p:txBody>
      </p:sp>
      <p:sp>
        <p:nvSpPr>
          <p:cNvPr id="6148" name="Rectangle 1027"/>
          <p:cNvSpPr>
            <a:spLocks noGrp="1" noChangeArrowheads="1"/>
          </p:cNvSpPr>
          <p:nvPr>
            <p:ph type="body" idx="1"/>
          </p:nvPr>
        </p:nvSpPr>
        <p:spPr>
          <a:xfrm>
            <a:off x="541338" y="800100"/>
            <a:ext cx="9144000" cy="5257800"/>
          </a:xfrm>
        </p:spPr>
        <p:txBody>
          <a:bodyPr/>
          <a:lstStyle/>
          <a:p>
            <a:pPr algn="just" eaLnBrk="1" hangingPunct="1">
              <a:lnSpc>
                <a:spcPct val="90000"/>
              </a:lnSpc>
              <a:buFontTx/>
              <a:buNone/>
            </a:pPr>
            <a:r>
              <a:rPr lang="en-US" sz="2400">
                <a:latin typeface="Courier New" pitchFamily="49" charset="0"/>
                <a:cs typeface="Courier New" pitchFamily="49" charset="0"/>
              </a:rPr>
              <a:t>data one;</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length teacher counselor $30.;</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input rating $20.;</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select</a:t>
            </a:r>
            <a:r>
              <a:rPr lang="en-US" sz="2400">
                <a:latin typeface="Courier New" pitchFamily="49" charset="0"/>
                <a:cs typeface="Courier New" pitchFamily="49" charset="0"/>
              </a:rPr>
              <a:t> (rating);</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when</a:t>
            </a:r>
            <a:r>
              <a:rPr lang="en-US" sz="2400">
                <a:latin typeface="Courier New" pitchFamily="49" charset="0"/>
                <a:cs typeface="Courier New" pitchFamily="49" charset="0"/>
              </a:rPr>
              <a:t>(’Exemplary’) teacher=’Frodo’;</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when</a:t>
            </a:r>
            <a:r>
              <a:rPr lang="en-US" sz="2400">
                <a:latin typeface="Courier New" pitchFamily="49" charset="0"/>
                <a:cs typeface="Courier New" pitchFamily="49" charset="0"/>
              </a:rPr>
              <a:t>(’Poor’,’Fair’)</a:t>
            </a:r>
            <a:endParaRPr lang="en-US" sz="2400">
              <a:latin typeface="Arial" charset="0"/>
              <a:cs typeface="Arial" charset="0"/>
            </a:endParaRPr>
          </a:p>
          <a:p>
            <a:pPr algn="just" eaLnBrk="1" hangingPunct="1">
              <a:lnSpc>
                <a:spcPct val="90000"/>
              </a:lnSpc>
              <a:buFontTx/>
              <a:buNone/>
            </a:pPr>
            <a:r>
              <a:rPr lang="en-US" sz="2400" b="1">
                <a:latin typeface="Courier New" pitchFamily="49" charset="0"/>
                <a:cs typeface="Courier New" pitchFamily="49" charset="0"/>
              </a:rPr>
              <a:t>         </a:t>
            </a:r>
            <a:r>
              <a:rPr lang="en-US" sz="2400">
                <a:latin typeface="Courier New" pitchFamily="49" charset="0"/>
                <a:cs typeface="Courier New" pitchFamily="49" charset="0"/>
              </a:rPr>
              <a:t> do; teacher=’Aragorn’;</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counselor=’Gandalf’; end;</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otherwise</a:t>
            </a:r>
            <a:r>
              <a:rPr lang="en-US" sz="2400">
                <a:latin typeface="Courier New" pitchFamily="49" charset="0"/>
                <a:cs typeface="Courier New" pitchFamily="49" charset="0"/>
              </a:rPr>
              <a:t>    </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do; teacher=’unassigned’;</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counselor=’Legolas’; end;</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end;</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cards;</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a:t>
            </a:r>
            <a:endParaRPr lang="en-US" sz="2400">
              <a:latin typeface="Arial" charset="0"/>
              <a:cs typeface="Arial" charset="0"/>
            </a:endParaRPr>
          </a:p>
          <a:p>
            <a:pPr eaLnBrk="1" hangingPunct="1">
              <a:lnSpc>
                <a:spcPct val="90000"/>
              </a:lnSpc>
              <a:buFontTx/>
              <a:buNone/>
            </a:pPr>
            <a:r>
              <a:rPr lang="en-US" sz="2400">
                <a:latin typeface="Courier New" pitchFamily="49" charset="0"/>
                <a:cs typeface="Courier New" pitchFamily="49" charset="0"/>
              </a:rPr>
              <a:t>;</a:t>
            </a:r>
            <a:r>
              <a:rPr lang="en-US" sz="2400"/>
              <a:t> </a:t>
            </a:r>
          </a:p>
          <a:p>
            <a:pPr algn="just" eaLnBrk="1" hangingPunct="1">
              <a:lnSpc>
                <a:spcPct val="90000"/>
              </a:lnSpc>
              <a:buFontTx/>
              <a:buNone/>
            </a:pPr>
            <a:r>
              <a:rPr lang="en-US" sz="2400">
                <a:latin typeface="Arial" charset="0"/>
                <a:cs typeface="Arial" charset="0"/>
              </a:rPr>
              <a:t> </a:t>
            </a:r>
          </a:p>
        </p:txBody>
      </p:sp>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F21BB379-1D88-439E-9C90-5C48686F5C9A}" type="slidenum">
              <a:rPr lang="en-US" sz="2000">
                <a:latin typeface="Copperplate Gothic Bold" pitchFamily="34" charset="0"/>
              </a:rPr>
              <a:pPr eaLnBrk="1" hangingPunct="1"/>
              <a:t>6</a:t>
            </a:fld>
            <a:endParaRPr lang="en-US" sz="2000">
              <a:latin typeface="Copperplate Gothic Bold" pitchFamily="34" charset="0"/>
            </a:endParaRPr>
          </a:p>
        </p:txBody>
      </p:sp>
      <p:sp>
        <p:nvSpPr>
          <p:cNvPr id="5122" name="Rectangle 2"/>
          <p:cNvSpPr>
            <a:spLocks noGrp="1" noChangeArrowheads="1"/>
          </p:cNvSpPr>
          <p:nvPr>
            <p:ph type="title"/>
          </p:nvPr>
        </p:nvSpPr>
        <p:spPr>
          <a:xfrm>
            <a:off x="228600" y="223838"/>
            <a:ext cx="8015288" cy="1143000"/>
          </a:xfrm>
        </p:spPr>
        <p:txBody>
          <a:bodyPr/>
          <a:lstStyle/>
          <a:p>
            <a:pPr eaLnBrk="1" hangingPunct="1">
              <a:defRPr/>
            </a:pPr>
            <a:r>
              <a:rPr lang="en-US" b="1">
                <a:cs typeface="Times New Roman" charset="0"/>
              </a:rPr>
              <a:t>Subsetting Conditional Statements</a:t>
            </a:r>
          </a:p>
        </p:txBody>
      </p:sp>
      <p:sp>
        <p:nvSpPr>
          <p:cNvPr id="7172" name="Rectangle 3"/>
          <p:cNvSpPr>
            <a:spLocks noGrp="1" noChangeArrowheads="1"/>
          </p:cNvSpPr>
          <p:nvPr>
            <p:ph type="body" idx="1"/>
          </p:nvPr>
        </p:nvSpPr>
        <p:spPr>
          <a:xfrm>
            <a:off x="504825" y="1600200"/>
            <a:ext cx="8639175" cy="4800600"/>
          </a:xfrm>
        </p:spPr>
        <p:txBody>
          <a:bodyPr/>
          <a:lstStyle/>
          <a:p>
            <a:pPr algn="just" eaLnBrk="1" hangingPunct="1">
              <a:lnSpc>
                <a:spcPct val="90000"/>
              </a:lnSpc>
              <a:buFontTx/>
              <a:buNone/>
            </a:pPr>
            <a:r>
              <a:rPr lang="en-US" sz="2400">
                <a:latin typeface="Courier New" pitchFamily="49" charset="0"/>
                <a:cs typeface="Courier New" pitchFamily="49" charset="0"/>
              </a:rPr>
              <a:t>data males females;</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input sex $1. grade 2.;</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if</a:t>
            </a:r>
            <a:r>
              <a:rPr lang="en-US" sz="2400">
                <a:latin typeface="Courier New" pitchFamily="49" charset="0"/>
                <a:cs typeface="Courier New" pitchFamily="49" charset="0"/>
              </a:rPr>
              <a:t> sex=’M’ </a:t>
            </a:r>
            <a:r>
              <a:rPr lang="en-US" sz="2400" b="1">
                <a:latin typeface="Courier New" pitchFamily="49" charset="0"/>
                <a:cs typeface="Courier New" pitchFamily="49" charset="0"/>
              </a:rPr>
              <a:t>then</a:t>
            </a:r>
            <a:r>
              <a:rPr lang="en-US" sz="2400">
                <a:latin typeface="Courier New" pitchFamily="49" charset="0"/>
                <a:cs typeface="Courier New" pitchFamily="49" charset="0"/>
              </a:rPr>
              <a:t> output males;</a:t>
            </a:r>
            <a:endParaRPr lang="en-US" sz="2400">
              <a:latin typeface="Arial" charset="0"/>
              <a:cs typeface="Arial" charset="0"/>
            </a:endParaRPr>
          </a:p>
          <a:p>
            <a:pPr algn="just" eaLnBrk="1" hangingPunct="1">
              <a:lnSpc>
                <a:spcPct val="90000"/>
              </a:lnSpc>
              <a:buFontTx/>
              <a:buNone/>
            </a:pPr>
            <a:r>
              <a:rPr lang="en-US" sz="2400">
                <a:latin typeface="Courier New" pitchFamily="49" charset="0"/>
                <a:cs typeface="Courier New" pitchFamily="49" charset="0"/>
              </a:rPr>
              <a:t>      </a:t>
            </a:r>
            <a:r>
              <a:rPr lang="en-US" sz="2400" b="1">
                <a:latin typeface="Courier New" pitchFamily="49" charset="0"/>
                <a:cs typeface="Courier New" pitchFamily="49" charset="0"/>
              </a:rPr>
              <a:t>else</a:t>
            </a:r>
            <a:r>
              <a:rPr lang="en-US" sz="2400">
                <a:latin typeface="Courier New" pitchFamily="49" charset="0"/>
                <a:cs typeface="Courier New" pitchFamily="49" charset="0"/>
              </a:rPr>
              <a:t> </a:t>
            </a:r>
            <a:r>
              <a:rPr lang="en-US" sz="2400" b="1">
                <a:latin typeface="Courier New" pitchFamily="49" charset="0"/>
                <a:cs typeface="Courier New" pitchFamily="49" charset="0"/>
              </a:rPr>
              <a:t>if</a:t>
            </a:r>
            <a:r>
              <a:rPr lang="en-US" sz="2400">
                <a:latin typeface="Courier New" pitchFamily="49" charset="0"/>
                <a:cs typeface="Courier New" pitchFamily="49" charset="0"/>
              </a:rPr>
              <a:t> sex=’F’ </a:t>
            </a:r>
            <a:r>
              <a:rPr lang="en-US" sz="2400" b="1">
                <a:latin typeface="Courier New" pitchFamily="49" charset="0"/>
                <a:cs typeface="Courier New" pitchFamily="49" charset="0"/>
              </a:rPr>
              <a:t>then</a:t>
            </a:r>
            <a:r>
              <a:rPr lang="en-US" sz="2400">
                <a:latin typeface="Courier New" pitchFamily="49" charset="0"/>
                <a:cs typeface="Courier New" pitchFamily="49" charset="0"/>
              </a:rPr>
              <a:t> output females;</a:t>
            </a:r>
            <a:endParaRPr lang="en-US" sz="2400">
              <a:latin typeface="Arial" charset="0"/>
              <a:cs typeface="Arial" charset="0"/>
            </a:endParaRPr>
          </a:p>
          <a:p>
            <a:pPr algn="just" eaLnBrk="1" hangingPunct="1">
              <a:lnSpc>
                <a:spcPct val="90000"/>
              </a:lnSpc>
              <a:buFontTx/>
              <a:buNone/>
            </a:pPr>
            <a:r>
              <a:rPr lang="en-US" sz="1600">
                <a:latin typeface="Courier New" pitchFamily="49" charset="0"/>
                <a:cs typeface="Courier New" pitchFamily="49" charset="0"/>
              </a:rPr>
              <a:t>cards;</a:t>
            </a:r>
            <a:endParaRPr lang="en-US" sz="1600">
              <a:latin typeface="Arial" charset="0"/>
              <a:cs typeface="Arial" charset="0"/>
            </a:endParaRPr>
          </a:p>
          <a:p>
            <a:pPr algn="just" eaLnBrk="1" hangingPunct="1">
              <a:lnSpc>
                <a:spcPct val="90000"/>
              </a:lnSpc>
              <a:buFontTx/>
              <a:buNone/>
            </a:pPr>
            <a:r>
              <a:rPr lang="en-US" sz="1600">
                <a:latin typeface="Courier New" pitchFamily="49" charset="0"/>
                <a:cs typeface="Courier New" pitchFamily="49" charset="0"/>
              </a:rPr>
              <a:t>…</a:t>
            </a:r>
            <a:endParaRPr lang="en-US" sz="1600">
              <a:latin typeface="Arial" charset="0"/>
              <a:cs typeface="Arial" charset="0"/>
            </a:endParaRPr>
          </a:p>
          <a:p>
            <a:pPr algn="just" eaLnBrk="1" hangingPunct="1">
              <a:lnSpc>
                <a:spcPct val="90000"/>
              </a:lnSpc>
              <a:buFontTx/>
              <a:buNone/>
            </a:pPr>
            <a:r>
              <a:rPr lang="en-US" sz="1600">
                <a:latin typeface="Courier New" pitchFamily="49" charset="0"/>
                <a:cs typeface="Courier New" pitchFamily="49" charset="0"/>
              </a:rPr>
              <a:t>;</a:t>
            </a:r>
            <a:endParaRPr lang="en-US" sz="1600">
              <a:latin typeface="Arial" charset="0"/>
              <a:cs typeface="Arial" charset="0"/>
            </a:endParaRPr>
          </a:p>
          <a:p>
            <a:pPr algn="just" eaLnBrk="1" hangingPunct="1">
              <a:lnSpc>
                <a:spcPct val="90000"/>
              </a:lnSpc>
              <a:buFontTx/>
              <a:buNone/>
            </a:pPr>
            <a:r>
              <a:rPr lang="en-US" sz="1600">
                <a:latin typeface="Courier New" pitchFamily="49" charset="0"/>
                <a:cs typeface="Courier New" pitchFamily="49" charset="0"/>
              </a:rPr>
              <a:t> </a:t>
            </a:r>
            <a:endParaRPr lang="en-US" sz="1600">
              <a:latin typeface="Arial" charset="0"/>
              <a:cs typeface="Arial" charset="0"/>
            </a:endParaRPr>
          </a:p>
          <a:p>
            <a:pPr algn="just" eaLnBrk="1" hangingPunct="1">
              <a:lnSpc>
                <a:spcPct val="90000"/>
              </a:lnSpc>
              <a:buFontTx/>
              <a:buNone/>
            </a:pPr>
            <a:r>
              <a:rPr lang="en-US" sz="2800" b="1">
                <a:latin typeface="Courier New" pitchFamily="49" charset="0"/>
                <a:cs typeface="Courier New" pitchFamily="49" charset="0"/>
              </a:rPr>
              <a:t>proc freq</a:t>
            </a:r>
            <a:r>
              <a:rPr lang="en-US" sz="2800">
                <a:latin typeface="Courier New" pitchFamily="49" charset="0"/>
                <a:cs typeface="Courier New" pitchFamily="49" charset="0"/>
              </a:rPr>
              <a:t> </a:t>
            </a:r>
            <a:r>
              <a:rPr lang="en-US" sz="2800" b="1">
                <a:latin typeface="Courier New" pitchFamily="49" charset="0"/>
                <a:cs typeface="Courier New" pitchFamily="49" charset="0"/>
              </a:rPr>
              <a:t>data=</a:t>
            </a:r>
            <a:r>
              <a:rPr lang="en-US" sz="2800" i="1">
                <a:latin typeface="Courier New" pitchFamily="49" charset="0"/>
                <a:cs typeface="Courier New" pitchFamily="49" charset="0"/>
              </a:rPr>
              <a:t>males</a:t>
            </a:r>
            <a:r>
              <a:rPr lang="en-US" sz="2800">
                <a:latin typeface="Courier New" pitchFamily="49" charset="0"/>
                <a:cs typeface="Courier New" pitchFamily="49" charset="0"/>
              </a:rPr>
              <a:t>;</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tables grade;</a:t>
            </a:r>
            <a:endParaRPr lang="en-US" sz="2800" b="1">
              <a:latin typeface="Arial" charset="0"/>
              <a:cs typeface="Arial" charset="0"/>
            </a:endParaRPr>
          </a:p>
          <a:p>
            <a:pPr algn="just" eaLnBrk="1" hangingPunct="1">
              <a:lnSpc>
                <a:spcPct val="90000"/>
              </a:lnSpc>
              <a:buFontTx/>
              <a:buNone/>
            </a:pPr>
            <a:r>
              <a:rPr lang="en-US" sz="1600">
                <a:latin typeface="Courier New" pitchFamily="49" charset="0"/>
                <a:cs typeface="Courier New" pitchFamily="49" charset="0"/>
              </a:rPr>
              <a:t> </a:t>
            </a:r>
            <a:endParaRPr lang="en-US" sz="1600">
              <a:latin typeface="Arial" charset="0"/>
              <a:cs typeface="Arial" charset="0"/>
            </a:endParaRPr>
          </a:p>
          <a:p>
            <a:pPr algn="just" eaLnBrk="1" hangingPunct="1">
              <a:lnSpc>
                <a:spcPct val="90000"/>
              </a:lnSpc>
              <a:buFontTx/>
              <a:buNone/>
            </a:pPr>
            <a:r>
              <a:rPr lang="en-US" sz="2800" b="1">
                <a:latin typeface="Courier New" pitchFamily="49" charset="0"/>
                <a:cs typeface="Courier New" pitchFamily="49" charset="0"/>
              </a:rPr>
              <a:t>proc freq</a:t>
            </a:r>
            <a:r>
              <a:rPr lang="en-US" sz="2800">
                <a:latin typeface="Courier New" pitchFamily="49" charset="0"/>
                <a:cs typeface="Courier New" pitchFamily="49" charset="0"/>
              </a:rPr>
              <a:t> </a:t>
            </a:r>
            <a:r>
              <a:rPr lang="en-US" sz="2800" b="1">
                <a:latin typeface="Courier New" pitchFamily="49" charset="0"/>
                <a:cs typeface="Courier New" pitchFamily="49" charset="0"/>
              </a:rPr>
              <a:t>data=</a:t>
            </a:r>
            <a:r>
              <a:rPr lang="en-US" sz="2800" i="1">
                <a:latin typeface="Courier New" pitchFamily="49" charset="0"/>
                <a:cs typeface="Courier New" pitchFamily="49" charset="0"/>
              </a:rPr>
              <a:t>females</a:t>
            </a:r>
            <a:r>
              <a:rPr lang="en-US" sz="2800">
                <a:latin typeface="Courier New" pitchFamily="49" charset="0"/>
                <a:cs typeface="Courier New" pitchFamily="49" charset="0"/>
              </a:rPr>
              <a:t>;</a:t>
            </a:r>
            <a:endParaRPr lang="en-US" sz="2800">
              <a:latin typeface="Arial" charset="0"/>
              <a:cs typeface="Arial" charset="0"/>
            </a:endParaRPr>
          </a:p>
          <a:p>
            <a:pPr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tables grade;</a:t>
            </a:r>
            <a:endParaRPr lang="en-US" sz="2800" b="1">
              <a:latin typeface="Arial" charset="0"/>
              <a:cs typeface="Arial" charset="0"/>
            </a:endParaRPr>
          </a:p>
          <a:p>
            <a:pPr algn="just" eaLnBrk="1" hangingPunct="1">
              <a:lnSpc>
                <a:spcPct val="90000"/>
              </a:lnSpc>
              <a:buFontTx/>
              <a:buNone/>
            </a:pPr>
            <a:endParaRPr lang="en-US" sz="2800">
              <a:latin typeface="Arial" charset="0"/>
              <a:cs typeface="Arial" charset="0"/>
            </a:endParaRPr>
          </a:p>
        </p:txBody>
      </p:sp>
      <p:sp>
        <p:nvSpPr>
          <p:cNvPr id="7173" name="Text Box 4"/>
          <p:cNvSpPr txBox="1">
            <a:spLocks noChangeArrowheads="1"/>
          </p:cNvSpPr>
          <p:nvPr/>
        </p:nvSpPr>
        <p:spPr bwMode="auto">
          <a:xfrm>
            <a:off x="5715000" y="3810000"/>
            <a:ext cx="3200400" cy="1866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spcBef>
                <a:spcPct val="50000"/>
              </a:spcBef>
            </a:pPr>
            <a:r>
              <a:rPr lang="en-US" sz="2900">
                <a:latin typeface="Arial" charset="0"/>
              </a:rPr>
              <a:t>The two mutually exclusive subsets are used with the same procedure.</a:t>
            </a: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43D65A7F-0CED-44CC-A840-0CE6CC3C6E7B}" type="slidenum">
              <a:rPr lang="en-US" sz="2000">
                <a:latin typeface="Copperplate Gothic Bold" pitchFamily="34" charset="0"/>
              </a:rPr>
              <a:pPr eaLnBrk="1" hangingPunct="1"/>
              <a:t>7</a:t>
            </a:fld>
            <a:endParaRPr lang="en-US" sz="2000">
              <a:latin typeface="Copperplate Gothic Bold" pitchFamily="34" charset="0"/>
            </a:endParaRPr>
          </a:p>
        </p:txBody>
      </p:sp>
      <p:sp>
        <p:nvSpPr>
          <p:cNvPr id="24578" name="Rectangle 1026"/>
          <p:cNvSpPr>
            <a:spLocks noGrp="1" noChangeArrowheads="1"/>
          </p:cNvSpPr>
          <p:nvPr>
            <p:ph type="title"/>
          </p:nvPr>
        </p:nvSpPr>
        <p:spPr>
          <a:xfrm>
            <a:off x="228600" y="223838"/>
            <a:ext cx="8015288" cy="1143000"/>
          </a:xfrm>
        </p:spPr>
        <p:txBody>
          <a:bodyPr/>
          <a:lstStyle/>
          <a:p>
            <a:pPr eaLnBrk="1" hangingPunct="1">
              <a:defRPr/>
            </a:pPr>
            <a:r>
              <a:rPr lang="en-US" b="1">
                <a:cs typeface="Times New Roman" charset="0"/>
              </a:rPr>
              <a:t>BY-Group Processing</a:t>
            </a:r>
          </a:p>
        </p:txBody>
      </p:sp>
      <p:sp>
        <p:nvSpPr>
          <p:cNvPr id="8196" name="Rectangle 1027"/>
          <p:cNvSpPr>
            <a:spLocks noGrp="1" noChangeArrowheads="1"/>
          </p:cNvSpPr>
          <p:nvPr>
            <p:ph type="body" idx="1"/>
          </p:nvPr>
        </p:nvSpPr>
        <p:spPr>
          <a:xfrm>
            <a:off x="290513" y="1447800"/>
            <a:ext cx="8639175" cy="4800600"/>
          </a:xfrm>
        </p:spPr>
        <p:txBody>
          <a:bodyPr/>
          <a:lstStyle/>
          <a:p>
            <a:pPr marL="0" indent="0" algn="just" eaLnBrk="1" hangingPunct="1">
              <a:lnSpc>
                <a:spcPct val="90000"/>
              </a:lnSpc>
              <a:buFontTx/>
              <a:buNone/>
            </a:pPr>
            <a:r>
              <a:rPr lang="en-US" sz="2800" dirty="0">
                <a:latin typeface="Courier New" pitchFamily="49" charset="0"/>
                <a:cs typeface="Courier New" pitchFamily="49" charset="0"/>
              </a:rPr>
              <a:t>data one;</a:t>
            </a:r>
            <a:endParaRPr lang="en-US" sz="2800" dirty="0">
              <a:latin typeface="Arial" charset="0"/>
              <a:cs typeface="Arial" charset="0"/>
            </a:endParaRPr>
          </a:p>
          <a:p>
            <a:pPr marL="0" indent="0" algn="just" eaLnBrk="1" hangingPunct="1">
              <a:lnSpc>
                <a:spcPct val="90000"/>
              </a:lnSpc>
              <a:buFontTx/>
              <a:buNone/>
            </a:pPr>
            <a:r>
              <a:rPr lang="en-US" sz="2800" dirty="0">
                <a:latin typeface="Courier New" pitchFamily="49" charset="0"/>
                <a:cs typeface="Courier New" pitchFamily="49" charset="0"/>
              </a:rPr>
              <a:t>  input sex $1. grade 2.;</a:t>
            </a:r>
            <a:endParaRPr lang="en-US" sz="2800" dirty="0">
              <a:latin typeface="Arial" charset="0"/>
              <a:cs typeface="Arial" charset="0"/>
            </a:endParaRPr>
          </a:p>
          <a:p>
            <a:pPr marL="0" indent="0" algn="just" eaLnBrk="1" hangingPunct="1">
              <a:lnSpc>
                <a:spcPct val="90000"/>
              </a:lnSpc>
              <a:buFontTx/>
              <a:buNone/>
            </a:pPr>
            <a:r>
              <a:rPr lang="en-US" sz="2400" dirty="0">
                <a:latin typeface="Courier New" pitchFamily="49" charset="0"/>
                <a:cs typeface="Courier New" pitchFamily="49" charset="0"/>
              </a:rPr>
              <a:t>cards;</a:t>
            </a:r>
            <a:endParaRPr lang="en-US" sz="2400" dirty="0">
              <a:latin typeface="Arial" charset="0"/>
              <a:cs typeface="Arial" charset="0"/>
            </a:endParaRPr>
          </a:p>
          <a:p>
            <a:pPr marL="0" indent="0" algn="just" eaLnBrk="1" hangingPunct="1">
              <a:lnSpc>
                <a:spcPct val="90000"/>
              </a:lnSpc>
              <a:buFontTx/>
              <a:buNone/>
            </a:pPr>
            <a:r>
              <a:rPr lang="en-US" sz="2400" dirty="0">
                <a:latin typeface="Courier New" pitchFamily="49" charset="0"/>
                <a:cs typeface="Courier New" pitchFamily="49" charset="0"/>
              </a:rPr>
              <a:t>…</a:t>
            </a:r>
            <a:endParaRPr lang="en-US" sz="2400" dirty="0">
              <a:latin typeface="Arial" charset="0"/>
              <a:cs typeface="Arial" charset="0"/>
            </a:endParaRPr>
          </a:p>
          <a:p>
            <a:pPr marL="0" indent="0" algn="just" eaLnBrk="1" hangingPunct="1">
              <a:lnSpc>
                <a:spcPct val="90000"/>
              </a:lnSpc>
              <a:buFontTx/>
              <a:buNone/>
            </a:pPr>
            <a:r>
              <a:rPr lang="en-US" sz="2400" dirty="0">
                <a:latin typeface="Courier New" pitchFamily="49" charset="0"/>
                <a:cs typeface="Courier New" pitchFamily="49" charset="0"/>
              </a:rPr>
              <a:t>;</a:t>
            </a:r>
            <a:endParaRPr lang="en-US" sz="2400" dirty="0">
              <a:latin typeface="Arial" charset="0"/>
              <a:cs typeface="Arial" charset="0"/>
            </a:endParaRPr>
          </a:p>
          <a:p>
            <a:pPr marL="0" indent="0" algn="just" eaLnBrk="1" hangingPunct="1">
              <a:lnSpc>
                <a:spcPct val="90000"/>
              </a:lnSpc>
              <a:buFontTx/>
              <a:buNone/>
            </a:pPr>
            <a:r>
              <a:rPr lang="en-US" sz="1600" dirty="0">
                <a:latin typeface="Courier New" pitchFamily="49" charset="0"/>
                <a:cs typeface="Courier New" pitchFamily="49" charset="0"/>
              </a:rPr>
              <a:t> </a:t>
            </a:r>
            <a:endParaRPr lang="en-US" sz="1600" dirty="0">
              <a:latin typeface="Arial" charset="0"/>
              <a:cs typeface="Arial" charset="0"/>
            </a:endParaRPr>
          </a:p>
          <a:p>
            <a:pPr marL="0" indent="0" algn="just" eaLnBrk="1" hangingPunct="1">
              <a:lnSpc>
                <a:spcPct val="90000"/>
              </a:lnSpc>
              <a:buFontTx/>
              <a:buNone/>
            </a:pPr>
            <a:r>
              <a:rPr lang="en-US" sz="2800" b="1" dirty="0" err="1">
                <a:latin typeface="Courier New" pitchFamily="49" charset="0"/>
                <a:cs typeface="Courier New" pitchFamily="49" charset="0"/>
              </a:rPr>
              <a:t>proc</a:t>
            </a:r>
            <a:r>
              <a:rPr lang="en-US" sz="2800" b="1" dirty="0">
                <a:latin typeface="Courier New" pitchFamily="49" charset="0"/>
                <a:cs typeface="Courier New" pitchFamily="49" charset="0"/>
              </a:rPr>
              <a:t> sort; by sex;</a:t>
            </a:r>
            <a:endParaRPr lang="en-US" sz="2800" dirty="0">
              <a:latin typeface="Arial" charset="0"/>
              <a:cs typeface="Arial" charset="0"/>
            </a:endParaRPr>
          </a:p>
          <a:p>
            <a:pPr marL="0" indent="0" algn="just" eaLnBrk="1" hangingPunct="1">
              <a:lnSpc>
                <a:spcPct val="90000"/>
              </a:lnSpc>
              <a:buFontTx/>
              <a:buNone/>
            </a:pPr>
            <a:r>
              <a:rPr lang="en-US" sz="1600" dirty="0">
                <a:latin typeface="Courier New" pitchFamily="49" charset="0"/>
                <a:cs typeface="Courier New" pitchFamily="49" charset="0"/>
              </a:rPr>
              <a:t> </a:t>
            </a:r>
            <a:endParaRPr lang="en-US" sz="1600" dirty="0">
              <a:latin typeface="Arial" charset="0"/>
              <a:cs typeface="Arial" charset="0"/>
            </a:endParaRPr>
          </a:p>
          <a:p>
            <a:pPr marL="0" indent="0" algn="just" eaLnBrk="1" hangingPunct="1">
              <a:lnSpc>
                <a:spcPct val="90000"/>
              </a:lnSpc>
              <a:buFontTx/>
              <a:buNone/>
            </a:pPr>
            <a:r>
              <a:rPr lang="en-US" sz="2800" dirty="0" err="1">
                <a:latin typeface="Courier New" pitchFamily="49" charset="0"/>
                <a:cs typeface="Courier New" pitchFamily="49" charset="0"/>
              </a:rPr>
              <a:t>proc</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freq</a:t>
            </a:r>
            <a:r>
              <a:rPr lang="en-US" sz="2800" dirty="0">
                <a:latin typeface="Courier New" pitchFamily="49" charset="0"/>
                <a:cs typeface="Courier New" pitchFamily="49" charset="0"/>
              </a:rPr>
              <a:t>; </a:t>
            </a:r>
            <a:r>
              <a:rPr lang="en-US" sz="2800" b="1" dirty="0">
                <a:latin typeface="Courier New" pitchFamily="49" charset="0"/>
                <a:cs typeface="Courier New" pitchFamily="49" charset="0"/>
              </a:rPr>
              <a:t>by sex;</a:t>
            </a:r>
            <a:endParaRPr lang="en-US" sz="2800" dirty="0">
              <a:latin typeface="Arial" charset="0"/>
              <a:cs typeface="Arial" charset="0"/>
            </a:endParaRPr>
          </a:p>
          <a:p>
            <a:pPr marL="0" indent="0" algn="just" eaLnBrk="1" hangingPunct="1">
              <a:lnSpc>
                <a:spcPct val="90000"/>
              </a:lnSpc>
              <a:buFontTx/>
              <a:buNone/>
            </a:pPr>
            <a:r>
              <a:rPr lang="en-US" sz="2800" dirty="0">
                <a:latin typeface="Courier New" pitchFamily="49" charset="0"/>
                <a:cs typeface="Courier New" pitchFamily="49" charset="0"/>
              </a:rPr>
              <a:t>    tables grade;</a:t>
            </a:r>
            <a:endParaRPr lang="en-US" sz="2800" dirty="0">
              <a:latin typeface="Arial" charset="0"/>
              <a:cs typeface="Arial" charset="0"/>
            </a:endParaRPr>
          </a:p>
          <a:p>
            <a:pPr marL="0" indent="0" eaLnBrk="1" hangingPunct="1">
              <a:lnSpc>
                <a:spcPct val="90000"/>
              </a:lnSpc>
              <a:buFontTx/>
              <a:buNone/>
            </a:pPr>
            <a:endParaRPr lang="en-US" sz="2800" dirty="0"/>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EBB942F4-CCE6-4D20-A6A8-895A26C201E9}" type="slidenum">
              <a:rPr lang="en-US" sz="2000">
                <a:latin typeface="Copperplate Gothic Bold" pitchFamily="34" charset="0"/>
              </a:rPr>
              <a:pPr eaLnBrk="1" hangingPunct="1"/>
              <a:t>8</a:t>
            </a:fld>
            <a:endParaRPr lang="en-US" sz="2000">
              <a:latin typeface="Copperplate Gothic Bold" pitchFamily="34" charset="0"/>
            </a:endParaRPr>
          </a:p>
        </p:txBody>
      </p:sp>
      <p:sp>
        <p:nvSpPr>
          <p:cNvPr id="6146" name="Rectangle 2"/>
          <p:cNvSpPr>
            <a:spLocks noGrp="1" noChangeArrowheads="1"/>
          </p:cNvSpPr>
          <p:nvPr>
            <p:ph type="title"/>
          </p:nvPr>
        </p:nvSpPr>
        <p:spPr/>
        <p:txBody>
          <a:bodyPr/>
          <a:lstStyle/>
          <a:p>
            <a:pPr eaLnBrk="1" hangingPunct="1">
              <a:defRPr/>
            </a:pPr>
            <a:r>
              <a:rPr lang="en-US" b="1">
                <a:cs typeface="Times New Roman" charset="0"/>
              </a:rPr>
              <a:t>Subsetting IF Statements</a:t>
            </a:r>
          </a:p>
        </p:txBody>
      </p:sp>
      <p:sp>
        <p:nvSpPr>
          <p:cNvPr id="9220" name="Rectangle 3"/>
          <p:cNvSpPr>
            <a:spLocks noGrp="1" noChangeArrowheads="1"/>
          </p:cNvSpPr>
          <p:nvPr>
            <p:ph type="body" idx="1"/>
          </p:nvPr>
        </p:nvSpPr>
        <p:spPr>
          <a:xfrm>
            <a:off x="504825" y="1257300"/>
            <a:ext cx="8258175" cy="4800600"/>
          </a:xfrm>
        </p:spPr>
        <p:txBody>
          <a:bodyPr/>
          <a:lstStyle/>
          <a:p>
            <a:pPr lvl="1" algn="just" eaLnBrk="1" hangingPunct="1">
              <a:lnSpc>
                <a:spcPct val="90000"/>
              </a:lnSpc>
              <a:buFontTx/>
              <a:buNone/>
            </a:pPr>
            <a:r>
              <a:rPr lang="en-US" sz="1800">
                <a:latin typeface="Courier New" pitchFamily="49" charset="0"/>
                <a:cs typeface="Courier New" pitchFamily="49" charset="0"/>
              </a:rPr>
              <a:t>data one;</a:t>
            </a:r>
            <a:endParaRPr lang="en-US" sz="1800">
              <a:latin typeface="Arial" charset="0"/>
              <a:cs typeface="Arial" charset="0"/>
            </a:endParaRPr>
          </a:p>
          <a:p>
            <a:pPr lvl="1" algn="just" eaLnBrk="1" hangingPunct="1">
              <a:lnSpc>
                <a:spcPct val="90000"/>
              </a:lnSpc>
              <a:buFontTx/>
              <a:buNone/>
            </a:pPr>
            <a:r>
              <a:rPr lang="en-US" sz="1800">
                <a:latin typeface="Courier New" pitchFamily="49" charset="0"/>
                <a:cs typeface="Courier New" pitchFamily="49" charset="0"/>
              </a:rPr>
              <a:t>  input sex $1. grade 2.;</a:t>
            </a:r>
            <a:endParaRPr lang="en-US" sz="1800">
              <a:latin typeface="Arial" charset="0"/>
              <a:cs typeface="Arial" charset="0"/>
            </a:endParaRPr>
          </a:p>
          <a:p>
            <a:pPr lvl="1" algn="just" eaLnBrk="1" hangingPunct="1">
              <a:lnSpc>
                <a:spcPct val="90000"/>
              </a:lnSpc>
              <a:buFontTx/>
              <a:buNone/>
            </a:pPr>
            <a:r>
              <a:rPr lang="en-US" sz="1800">
                <a:latin typeface="Courier New" pitchFamily="49" charset="0"/>
                <a:cs typeface="Courier New" pitchFamily="49" charset="0"/>
              </a:rPr>
              <a:t>cards;</a:t>
            </a:r>
            <a:endParaRPr lang="en-US" sz="1800">
              <a:latin typeface="Arial" charset="0"/>
              <a:cs typeface="Arial" charset="0"/>
            </a:endParaRPr>
          </a:p>
          <a:p>
            <a:pPr lvl="1" algn="just" eaLnBrk="1" hangingPunct="1">
              <a:lnSpc>
                <a:spcPct val="90000"/>
              </a:lnSpc>
              <a:buFontTx/>
              <a:buNone/>
            </a:pPr>
            <a:r>
              <a:rPr lang="en-US" sz="1800">
                <a:latin typeface="Courier New" pitchFamily="49" charset="0"/>
                <a:cs typeface="Courier New" pitchFamily="49" charset="0"/>
              </a:rPr>
              <a:t>…</a:t>
            </a:r>
            <a:endParaRPr lang="en-US" sz="1800">
              <a:latin typeface="Arial" charset="0"/>
              <a:cs typeface="Arial" charset="0"/>
            </a:endParaRPr>
          </a:p>
          <a:p>
            <a:pPr lvl="1" algn="just" eaLnBrk="1" hangingPunct="1">
              <a:lnSpc>
                <a:spcPct val="90000"/>
              </a:lnSpc>
              <a:buFontTx/>
              <a:buNone/>
            </a:pPr>
            <a:r>
              <a:rPr lang="en-US" sz="1800">
                <a:latin typeface="Courier New" pitchFamily="49" charset="0"/>
                <a:cs typeface="Courier New" pitchFamily="49" charset="0"/>
              </a:rPr>
              <a:t>;</a:t>
            </a:r>
            <a:endParaRPr lang="en-US" sz="18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data M10;</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set one; </a:t>
            </a:r>
            <a:r>
              <a:rPr lang="en-US" sz="2400" b="1">
                <a:latin typeface="Courier New" pitchFamily="49" charset="0"/>
                <a:cs typeface="Courier New" pitchFamily="49" charset="0"/>
              </a:rPr>
              <a:t>if</a:t>
            </a:r>
            <a:r>
              <a:rPr lang="en-US" sz="2400">
                <a:latin typeface="Courier New" pitchFamily="49" charset="0"/>
                <a:cs typeface="Courier New" pitchFamily="49" charset="0"/>
              </a:rPr>
              <a:t> sex=’M’ and grade=10;</a:t>
            </a:r>
            <a:endParaRPr lang="en-US" sz="2400">
              <a:latin typeface="Arial" charset="0"/>
              <a:cs typeface="Arial" charset="0"/>
            </a:endParaRPr>
          </a:p>
          <a:p>
            <a:pPr marL="0" indent="0" algn="just" eaLnBrk="1" hangingPunct="1">
              <a:lnSpc>
                <a:spcPct val="90000"/>
              </a:lnSpc>
              <a:buFontTx/>
              <a:buNone/>
            </a:pPr>
            <a:r>
              <a:rPr lang="en-US" sz="1400">
                <a:latin typeface="Courier New" pitchFamily="49" charset="0"/>
                <a:cs typeface="Courier New" pitchFamily="49" charset="0"/>
              </a:rPr>
              <a:t> </a:t>
            </a:r>
            <a:endParaRPr lang="en-US" sz="1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proc freq data=M10;</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tables grade;</a:t>
            </a:r>
            <a:endParaRPr lang="en-US" sz="2400">
              <a:latin typeface="Arial" charset="0"/>
              <a:cs typeface="Arial" charset="0"/>
            </a:endParaRPr>
          </a:p>
          <a:p>
            <a:pPr marL="0" indent="0" algn="just" eaLnBrk="1" hangingPunct="1">
              <a:lnSpc>
                <a:spcPct val="90000"/>
              </a:lnSpc>
              <a:buFontTx/>
              <a:buNone/>
            </a:pPr>
            <a:r>
              <a:rPr lang="en-US" sz="1400">
                <a:latin typeface="Courier New" pitchFamily="49" charset="0"/>
                <a:cs typeface="Courier New" pitchFamily="49" charset="0"/>
              </a:rPr>
              <a:t> </a:t>
            </a:r>
            <a:endParaRPr lang="en-US" sz="1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data F7;</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set one; </a:t>
            </a:r>
            <a:r>
              <a:rPr lang="en-US" sz="2400" b="1">
                <a:latin typeface="Courier New" pitchFamily="49" charset="0"/>
                <a:cs typeface="Courier New" pitchFamily="49" charset="0"/>
              </a:rPr>
              <a:t>if</a:t>
            </a:r>
            <a:r>
              <a:rPr lang="en-US" sz="2400">
                <a:latin typeface="Courier New" pitchFamily="49" charset="0"/>
                <a:cs typeface="Courier New" pitchFamily="49" charset="0"/>
              </a:rPr>
              <a:t> sex=’F’ and grade=7;</a:t>
            </a:r>
            <a:endParaRPr lang="en-US" sz="2400">
              <a:latin typeface="Arial" charset="0"/>
              <a:cs typeface="Arial" charset="0"/>
            </a:endParaRPr>
          </a:p>
          <a:p>
            <a:pPr marL="0" indent="0" algn="just" eaLnBrk="1" hangingPunct="1">
              <a:lnSpc>
                <a:spcPct val="90000"/>
              </a:lnSpc>
              <a:buFontTx/>
              <a:buNone/>
            </a:pPr>
            <a:r>
              <a:rPr lang="en-US" sz="1400">
                <a:latin typeface="Courier New" pitchFamily="49" charset="0"/>
                <a:cs typeface="Courier New" pitchFamily="49" charset="0"/>
              </a:rPr>
              <a:t> </a:t>
            </a:r>
            <a:endParaRPr lang="en-US" sz="1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proc freq data=F7;</a:t>
            </a:r>
            <a:endParaRPr lang="en-US" sz="2400">
              <a:latin typeface="Arial" charset="0"/>
              <a:cs typeface="Arial" charset="0"/>
            </a:endParaRPr>
          </a:p>
          <a:p>
            <a:pPr marL="0" indent="0" algn="just" eaLnBrk="1" hangingPunct="1">
              <a:lnSpc>
                <a:spcPct val="90000"/>
              </a:lnSpc>
              <a:buFontTx/>
              <a:buNone/>
            </a:pPr>
            <a:r>
              <a:rPr lang="en-US" sz="2400">
                <a:latin typeface="Courier New" pitchFamily="49" charset="0"/>
                <a:cs typeface="Courier New" pitchFamily="49" charset="0"/>
              </a:rPr>
              <a:t>  tables grade;</a:t>
            </a:r>
            <a:endParaRPr lang="en-US" sz="2400">
              <a:latin typeface="Arial" charset="0"/>
              <a:cs typeface="Arial" charset="0"/>
            </a:endParaRPr>
          </a:p>
          <a:p>
            <a:pPr marL="0" indent="0" eaLnBrk="1" hangingPunct="1">
              <a:lnSpc>
                <a:spcPct val="90000"/>
              </a:lnSpc>
              <a:buFontTx/>
              <a:buNone/>
            </a:pPr>
            <a:endParaRPr lang="en-US" sz="2400"/>
          </a:p>
        </p:txBody>
      </p: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defRPr sz="3600">
                <a:solidFill>
                  <a:schemeClr val="tx1"/>
                </a:solidFill>
                <a:latin typeface="Times New Roman" charset="0"/>
              </a:defRPr>
            </a:lvl1pPr>
            <a:lvl2pPr marL="742950" indent="-285750" eaLnBrk="0" hangingPunct="0">
              <a:defRPr sz="3600">
                <a:solidFill>
                  <a:schemeClr val="tx1"/>
                </a:solidFill>
                <a:latin typeface="Times New Roman" charset="0"/>
              </a:defRPr>
            </a:lvl2pPr>
            <a:lvl3pPr marL="1143000" indent="-228600" eaLnBrk="0" hangingPunct="0">
              <a:defRPr sz="3600">
                <a:solidFill>
                  <a:schemeClr val="tx1"/>
                </a:solidFill>
                <a:latin typeface="Times New Roman" charset="0"/>
              </a:defRPr>
            </a:lvl3pPr>
            <a:lvl4pPr marL="1600200" indent="-228600" eaLnBrk="0" hangingPunct="0">
              <a:defRPr sz="3600">
                <a:solidFill>
                  <a:schemeClr val="tx1"/>
                </a:solidFill>
                <a:latin typeface="Times New Roman" charset="0"/>
              </a:defRPr>
            </a:lvl4pPr>
            <a:lvl5pPr marL="2057400" indent="-228600" eaLnBrk="0" hangingPunct="0">
              <a:defRPr sz="3600">
                <a:solidFill>
                  <a:schemeClr val="tx1"/>
                </a:solidFill>
                <a:latin typeface="Times New Roman" charset="0"/>
              </a:defRPr>
            </a:lvl5pPr>
            <a:lvl6pPr marL="2514600" indent="-228600" eaLnBrk="0" fontAlgn="base" hangingPunct="0">
              <a:spcBef>
                <a:spcPct val="0"/>
              </a:spcBef>
              <a:spcAft>
                <a:spcPct val="0"/>
              </a:spcAft>
              <a:defRPr sz="3600">
                <a:solidFill>
                  <a:schemeClr val="tx1"/>
                </a:solidFill>
                <a:latin typeface="Times New Roman" charset="0"/>
              </a:defRPr>
            </a:lvl6pPr>
            <a:lvl7pPr marL="2971800" indent="-228600" eaLnBrk="0" fontAlgn="base" hangingPunct="0">
              <a:spcBef>
                <a:spcPct val="0"/>
              </a:spcBef>
              <a:spcAft>
                <a:spcPct val="0"/>
              </a:spcAft>
              <a:defRPr sz="3600">
                <a:solidFill>
                  <a:schemeClr val="tx1"/>
                </a:solidFill>
                <a:latin typeface="Times New Roman" charset="0"/>
              </a:defRPr>
            </a:lvl7pPr>
            <a:lvl8pPr marL="3429000" indent="-228600" eaLnBrk="0" fontAlgn="base" hangingPunct="0">
              <a:spcBef>
                <a:spcPct val="0"/>
              </a:spcBef>
              <a:spcAft>
                <a:spcPct val="0"/>
              </a:spcAft>
              <a:defRPr sz="3600">
                <a:solidFill>
                  <a:schemeClr val="tx1"/>
                </a:solidFill>
                <a:latin typeface="Times New Roman" charset="0"/>
              </a:defRPr>
            </a:lvl8pPr>
            <a:lvl9pPr marL="3886200" indent="-228600" eaLnBrk="0" fontAlgn="base" hangingPunct="0">
              <a:spcBef>
                <a:spcPct val="0"/>
              </a:spcBef>
              <a:spcAft>
                <a:spcPct val="0"/>
              </a:spcAft>
              <a:defRPr sz="3600">
                <a:solidFill>
                  <a:schemeClr val="tx1"/>
                </a:solidFill>
                <a:latin typeface="Times New Roman" charset="0"/>
              </a:defRPr>
            </a:lvl9pPr>
          </a:lstStyle>
          <a:p>
            <a:pPr eaLnBrk="1" hangingPunct="1"/>
            <a:fld id="{1C335F20-560C-455C-8E86-A8BCC57AA52C}" type="slidenum">
              <a:rPr lang="en-US" sz="2000">
                <a:latin typeface="Copperplate Gothic Bold" pitchFamily="34" charset="0"/>
              </a:rPr>
              <a:pPr eaLnBrk="1" hangingPunct="1"/>
              <a:t>9</a:t>
            </a:fld>
            <a:endParaRPr lang="en-US" sz="2000">
              <a:latin typeface="Copperplate Gothic Bold" pitchFamily="34" charset="0"/>
            </a:endParaRPr>
          </a:p>
        </p:txBody>
      </p:sp>
      <p:sp>
        <p:nvSpPr>
          <p:cNvPr id="10243" name="Rectangle 3"/>
          <p:cNvSpPr>
            <a:spLocks noGrp="1" noChangeArrowheads="1"/>
          </p:cNvSpPr>
          <p:nvPr>
            <p:ph type="body" idx="1"/>
          </p:nvPr>
        </p:nvSpPr>
        <p:spPr>
          <a:xfrm>
            <a:off x="504825" y="1066800"/>
            <a:ext cx="8258175" cy="4800600"/>
          </a:xfrm>
        </p:spPr>
        <p:txBody>
          <a:bodyPr/>
          <a:lstStyle/>
          <a:p>
            <a:pPr marL="0" indent="0" algn="just" eaLnBrk="1" hangingPunct="1">
              <a:lnSpc>
                <a:spcPct val="90000"/>
              </a:lnSpc>
              <a:buFontTx/>
              <a:buNone/>
            </a:pPr>
            <a:r>
              <a:rPr lang="en-US">
                <a:latin typeface="Arial" charset="0"/>
                <a:cs typeface="Arial" charset="0"/>
              </a:rPr>
              <a:t>Instead of creating a data set for each subset of interest, use the WHERE statement to specify a subset of the data for the procedure.</a:t>
            </a:r>
          </a:p>
          <a:p>
            <a:pPr lvl="1" algn="just" eaLnBrk="1" hangingPunct="1">
              <a:lnSpc>
                <a:spcPct val="90000"/>
              </a:lnSpc>
              <a:buFontTx/>
              <a:buNone/>
            </a:pPr>
            <a:r>
              <a:rPr lang="en-US" sz="2000">
                <a:latin typeface="Courier New" pitchFamily="49" charset="0"/>
                <a:cs typeface="Courier New" pitchFamily="49" charset="0"/>
              </a:rPr>
              <a:t>data one;</a:t>
            </a:r>
            <a:endParaRPr lang="en-US" sz="2000">
              <a:latin typeface="Arial" charset="0"/>
              <a:cs typeface="Arial" charset="0"/>
            </a:endParaRPr>
          </a:p>
          <a:p>
            <a:pPr lvl="1" algn="just" eaLnBrk="1" hangingPunct="1">
              <a:lnSpc>
                <a:spcPct val="90000"/>
              </a:lnSpc>
              <a:buFontTx/>
              <a:buNone/>
            </a:pPr>
            <a:r>
              <a:rPr lang="en-US" sz="2000">
                <a:latin typeface="Courier New" pitchFamily="49" charset="0"/>
                <a:cs typeface="Courier New" pitchFamily="49" charset="0"/>
              </a:rPr>
              <a:t>  input sex $1. grade 2.;</a:t>
            </a:r>
            <a:endParaRPr lang="en-US" sz="2000">
              <a:latin typeface="Arial" charset="0"/>
              <a:cs typeface="Arial" charset="0"/>
            </a:endParaRPr>
          </a:p>
          <a:p>
            <a:pPr lvl="1" algn="just" eaLnBrk="1" hangingPunct="1">
              <a:lnSpc>
                <a:spcPct val="90000"/>
              </a:lnSpc>
              <a:buFontTx/>
              <a:buNone/>
            </a:pPr>
            <a:r>
              <a:rPr lang="en-US" sz="2000">
                <a:latin typeface="Courier New" pitchFamily="49" charset="0"/>
                <a:cs typeface="Courier New" pitchFamily="49" charset="0"/>
              </a:rPr>
              <a:t>cards;</a:t>
            </a:r>
            <a:endParaRPr lang="en-US" sz="2000">
              <a:latin typeface="Arial" charset="0"/>
              <a:cs typeface="Arial" charset="0"/>
            </a:endParaRPr>
          </a:p>
          <a:p>
            <a:pPr lvl="1"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lvl="1" algn="just" eaLnBrk="1" hangingPunct="1">
              <a:lnSpc>
                <a:spcPct val="90000"/>
              </a:lnSpc>
              <a:buFontTx/>
              <a:buNone/>
            </a:pPr>
            <a:r>
              <a:rPr lang="en-US" sz="2000">
                <a:latin typeface="Courier New" pitchFamily="49" charset="0"/>
                <a:cs typeface="Courier New" pitchFamily="49" charset="0"/>
              </a:rPr>
              <a:t>;</a:t>
            </a:r>
            <a:endParaRPr lang="en-US" sz="2000">
              <a:latin typeface="Arial" charset="0"/>
              <a:cs typeface="Arial" charset="0"/>
            </a:endParaRPr>
          </a:p>
          <a:p>
            <a:pPr marL="0" indent="0" algn="just" eaLnBrk="1" hangingPunct="1">
              <a:lnSpc>
                <a:spcPct val="90000"/>
              </a:lnSpc>
              <a:buFontTx/>
              <a:buNone/>
            </a:pPr>
            <a:r>
              <a:rPr lang="en-US" sz="600">
                <a:latin typeface="Courier New" pitchFamily="49" charset="0"/>
                <a:cs typeface="Courier New" pitchFamily="49" charset="0"/>
              </a:rPr>
              <a:t> </a:t>
            </a:r>
            <a:endParaRPr lang="en-US" sz="6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proc freq; tables grade;</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where</a:t>
            </a:r>
            <a:r>
              <a:rPr lang="en-US" sz="2800">
                <a:latin typeface="Courier New" pitchFamily="49" charset="0"/>
                <a:cs typeface="Courier New" pitchFamily="49" charset="0"/>
              </a:rPr>
              <a:t> sex=’M’ and grade=10;</a:t>
            </a:r>
            <a:endParaRPr lang="en-US" sz="2800">
              <a:latin typeface="Arial" charset="0"/>
              <a:cs typeface="Arial" charset="0"/>
            </a:endParaRPr>
          </a:p>
          <a:p>
            <a:pPr marL="0" indent="0" algn="just" eaLnBrk="1" hangingPunct="1">
              <a:lnSpc>
                <a:spcPct val="90000"/>
              </a:lnSpc>
              <a:buFontTx/>
              <a:buNone/>
            </a:pPr>
            <a:r>
              <a:rPr lang="en-US" sz="600">
                <a:latin typeface="Courier New" pitchFamily="49" charset="0"/>
                <a:cs typeface="Courier New" pitchFamily="49" charset="0"/>
              </a:rPr>
              <a:t> </a:t>
            </a:r>
            <a:endParaRPr lang="en-US" sz="6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proc freq; tables grade;</a:t>
            </a:r>
            <a:endParaRPr lang="en-US" sz="2800">
              <a:latin typeface="Arial" charset="0"/>
              <a:cs typeface="Arial" charset="0"/>
            </a:endParaRPr>
          </a:p>
          <a:p>
            <a:pPr marL="0" indent="0" algn="just" eaLnBrk="1" hangingPunct="1">
              <a:lnSpc>
                <a:spcPct val="90000"/>
              </a:lnSpc>
              <a:buFontTx/>
              <a:buNone/>
            </a:pPr>
            <a:r>
              <a:rPr lang="en-US" sz="2800">
                <a:latin typeface="Courier New" pitchFamily="49" charset="0"/>
                <a:cs typeface="Courier New" pitchFamily="49" charset="0"/>
              </a:rPr>
              <a:t>  </a:t>
            </a:r>
            <a:r>
              <a:rPr lang="en-US" sz="2800" b="1">
                <a:latin typeface="Courier New" pitchFamily="49" charset="0"/>
                <a:cs typeface="Courier New" pitchFamily="49" charset="0"/>
              </a:rPr>
              <a:t>where</a:t>
            </a:r>
            <a:r>
              <a:rPr lang="en-US" sz="2800">
                <a:latin typeface="Courier New" pitchFamily="49" charset="0"/>
                <a:cs typeface="Courier New" pitchFamily="49" charset="0"/>
              </a:rPr>
              <a:t> sex=’F’ and grade=7;</a:t>
            </a:r>
            <a:endParaRPr lang="en-US" sz="2800">
              <a:latin typeface="Arial" charset="0"/>
              <a:cs typeface="Arial" charset="0"/>
            </a:endParaRPr>
          </a:p>
          <a:p>
            <a:pPr marL="0" indent="0" eaLnBrk="1" hangingPunct="1">
              <a:lnSpc>
                <a:spcPct val="90000"/>
              </a:lnSpc>
              <a:buFontTx/>
              <a:buNone/>
            </a:pPr>
            <a:endParaRPr lang="en-US" sz="2800"/>
          </a:p>
        </p:txBody>
      </p:sp>
      <p:sp>
        <p:nvSpPr>
          <p:cNvPr id="7172" name="Rectangle 4"/>
          <p:cNvSpPr>
            <a:spLocks noChangeArrowheads="1"/>
          </p:cNvSpPr>
          <p:nvPr/>
        </p:nvSpPr>
        <p:spPr bwMode="auto">
          <a:xfrm>
            <a:off x="623888" y="76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4400" b="1" i="1">
                <a:solidFill>
                  <a:schemeClr val="tx2"/>
                </a:solidFill>
                <a:effectLst>
                  <a:outerShdw blurRad="38100" dist="38100" dir="2700000" algn="tl">
                    <a:srgbClr val="C0C0C0"/>
                  </a:outerShdw>
                </a:effectLst>
                <a:latin typeface="Arial" charset="0"/>
                <a:cs typeface="Times New Roman" charset="0"/>
              </a:rPr>
              <a:t>WHERE Statements</a:t>
            </a:r>
          </a:p>
        </p:txBody>
      </p:sp>
    </p:spTree>
  </p:cSld>
  <p:clrMapOvr>
    <a:masterClrMapping/>
  </p:clrMapOvr>
  <p:transition spd="med">
    <p:dissolv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1783</Words>
  <Application>Microsoft Office PowerPoint</Application>
  <PresentationFormat>On-screen Show (4:3)</PresentationFormat>
  <Paragraphs>329</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Unicode MS</vt:lpstr>
      <vt:lpstr>Copperplate Gothic Bold</vt:lpstr>
      <vt:lpstr>Courier New</vt:lpstr>
      <vt:lpstr>Tahoma</vt:lpstr>
      <vt:lpstr>Times New Roman</vt:lpstr>
      <vt:lpstr>Wingdings</vt:lpstr>
      <vt:lpstr>Slit</vt:lpstr>
      <vt:lpstr>PowerPoint Presentation</vt:lpstr>
      <vt:lpstr>PowerPoint Presentation</vt:lpstr>
      <vt:lpstr>IF-THEN/ELSE Statements</vt:lpstr>
      <vt:lpstr>Conditional Processing </vt:lpstr>
      <vt:lpstr>SELECT Group </vt:lpstr>
      <vt:lpstr>Subsetting Conditional Statements</vt:lpstr>
      <vt:lpstr>BY-Group Processing</vt:lpstr>
      <vt:lpstr>Subsetting IF Statements</vt:lpstr>
      <vt:lpstr>PowerPoint Presentation</vt:lpstr>
      <vt:lpstr>WHERE= Data Set Option</vt:lpstr>
      <vt:lpstr>New Variables Just for Output Appearance</vt:lpstr>
      <vt:lpstr>PROC FORMAT</vt:lpstr>
      <vt:lpstr>Data Validation</vt:lpstr>
      <vt:lpstr>Data Validation with an Informat</vt:lpstr>
      <vt:lpstr>Data Validation with an Informat</vt:lpstr>
      <vt:lpstr>New Variables for Aggregate Analysis</vt:lpstr>
      <vt:lpstr>User-Defined Format</vt:lpstr>
      <vt:lpstr>Creating  New Variables from Existing Ones</vt:lpstr>
      <vt:lpstr>INPUT Function and Informats PUT Function and Formats</vt:lpstr>
      <vt:lpstr>INPUT Function and Informats PUT Function and Formats</vt:lpstr>
      <vt:lpstr>INPUT Function</vt:lpstr>
      <vt:lpstr>PUT Function</vt:lpstr>
      <vt:lpstr>Converting Rules in a Table</vt:lpstr>
      <vt:lpstr>ARRAY Statement</vt:lpstr>
      <vt:lpstr>Larger Tables</vt:lpstr>
      <vt:lpstr>ARRAY Statement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47</cp:revision>
  <cp:lastPrinted>2012-01-19T23:08:41Z</cp:lastPrinted>
  <dcterms:created xsi:type="dcterms:W3CDTF">2012-04-02T12:53:52Z</dcterms:created>
  <dcterms:modified xsi:type="dcterms:W3CDTF">2020-12-11T19:38:55Z</dcterms:modified>
</cp:coreProperties>
</file>