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8" r:id="rId2"/>
    <p:sldId id="299" r:id="rId3"/>
    <p:sldId id="302" r:id="rId4"/>
    <p:sldId id="320" r:id="rId5"/>
    <p:sldId id="321" r:id="rId6"/>
    <p:sldId id="322" r:id="rId7"/>
    <p:sldId id="323" r:id="rId8"/>
    <p:sldId id="32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2A46908F-522D-4A63-9DFF-C6C322E2ABBE}" type="datetimeFigureOut">
              <a:rPr lang="en-US"/>
              <a:pPr>
                <a:defRPr/>
              </a:pPr>
              <a:t>12/16/2020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pPr>
              <a:defRPr/>
            </a:pPr>
            <a:fld id="{E3BFF733-D4BA-42A0-A807-0DD02AACE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602EDE-C876-40E0-91F4-7CE12B6A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B75F4-19E9-4748-B45A-5180445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1B4D7-840B-4FE4-B912-DACE54C9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E620CB-9011-40BD-8535-AAC0B9CE3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4C0CC51-A0B1-426A-AA90-8282D0A2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D56B4-596B-4816-A12A-39055E8FE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0BCA09-372D-475F-8C3F-0576DF0F5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F40C61-19EB-4A42-A3E1-20E5A741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DE43D9-C897-47B5-80D4-90941FC8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484D976-2CFF-4DFA-A9D5-FB07D8655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40C61E-A14D-4FA8-86EE-0E2503E5B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5FDE2E-93DA-4DDA-B883-AA1F44AD6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8135189-F5AB-42E8-81FA-F3FF76C66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6D60E9-DC22-46C9-AA54-1A02A6745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A62D18-B9FA-494A-9F63-ADE8933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47D5EC1D-3EAA-464C-9178-CFEF1FF3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1752600"/>
            <a:ext cx="7010400" cy="28194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latin typeface="Arial Unicode MS" pitchFamily="34" charset="-128"/>
              </a:rPr>
              <a:t> Creating Functions</a:t>
            </a:r>
          </a:p>
          <a:p>
            <a:pPr>
              <a:defRPr/>
            </a:pPr>
            <a:r>
              <a:rPr lang="en-US" sz="5400" b="1" dirty="0">
                <a:latin typeface="Arial Unicode MS" pitchFamily="34" charset="-128"/>
              </a:rPr>
              <a:t>And Subroutines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CC01B-916D-408F-9B0E-6ACEDE9721E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248400"/>
            <a:ext cx="5638800" cy="457200"/>
          </a:xfrm>
        </p:spPr>
        <p:txBody>
          <a:bodyPr/>
          <a:lstStyle/>
          <a:p>
            <a:pPr>
              <a:defRPr/>
            </a:pPr>
            <a:fld id="{69B66D7E-996B-4E5C-8250-BFE290015351}" type="slidenum">
              <a:rPr lang="en-US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Outline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About PROC FCMP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Creating a Function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Creating a Subroutine</a:t>
            </a:r>
          </a:p>
          <a:p>
            <a:pPr marL="0" indent="0">
              <a:buNone/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PROC FCMP Syntax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PROC FCMP statement must come first.  The OUTLIB= option (which specifies a 3-level name of an output package where the compiled functions are stored) is REQUIRED.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FUNCTION statement gives the name of the function (with one or more optional arguments) and indicates the type of value (character or numeric) that is returned by the function.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RETURN statement specifies the value that is returned by the function.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ENDSUB statement ends the function definition.</a:t>
            </a:r>
          </a:p>
          <a:p>
            <a:pPr marL="1009650" lvl="1" indent="-609600">
              <a:buNone/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Using the Function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To use the function in a DATA step or in a PROC step, you must first specify the CMPLIB= system option.</a:t>
            </a:r>
            <a:endParaRPr lang="en-US" sz="2400" dirty="0"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Here you specify the 2-level name of the data set where the functions are stored.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Then the function can be used in a DATA step or in certain supported PROC steps.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Creating a Subroutine with PROC FCMP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The SUBROUTINE statement in PROC FCMP names a block of code with parameters that can be used later.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The subroutine is similar in purpose to a macro.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The OUTARGS statements lists the output parameters that get updated when the subroutine runs.</a:t>
            </a:r>
            <a:endParaRPr lang="en-US" sz="2400" dirty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dirty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Differences between Functions and Subroutines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A function is an expression and returns a value, whereas a subroutine is a statement and modifies arguments.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A function can be part of a SAS statement, whereas a subroutine is always used with a CALL statement.</a:t>
            </a:r>
          </a:p>
          <a:p>
            <a:pPr marL="609600" indent="-609600">
              <a:defRPr/>
            </a:pPr>
            <a:endParaRPr lang="en-US" sz="2800" dirty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2800" dirty="0">
              <a:latin typeface="Arial Unicode MS" pitchFamily="34" charset="-128"/>
            </a:endParaRPr>
          </a:p>
          <a:p>
            <a:pPr marL="0" indent="0">
              <a:buNone/>
              <a:defRPr/>
            </a:pPr>
            <a:endParaRPr lang="en-US" sz="2800" dirty="0">
              <a:latin typeface="Arial Unicode MS" pitchFamily="34" charset="-128"/>
            </a:endParaRPr>
          </a:p>
          <a:p>
            <a:pPr marL="609600" indent="-609600">
              <a:buNone/>
              <a:defRPr/>
            </a:pPr>
            <a:endParaRPr lang="en-US" sz="2400" dirty="0">
              <a:latin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263250"/>
              </p:ext>
            </p:extLst>
          </p:nvPr>
        </p:nvGraphicFramePr>
        <p:xfrm>
          <a:off x="1600200" y="4953000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Subroutine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an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</a:t>
                      </a:r>
                      <a:r>
                        <a:rPr lang="en-US" baseline="0" dirty="0"/>
                        <a:t> a Statement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Returns</a:t>
                      </a:r>
                      <a:r>
                        <a:rPr lang="en-US" baseline="0" dirty="0"/>
                        <a:t> a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Modifies</a:t>
                      </a:r>
                      <a:r>
                        <a:rPr lang="en-US" baseline="0" dirty="0"/>
                        <a:t> arguments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Used</a:t>
                      </a:r>
                      <a:r>
                        <a:rPr lang="en-US" baseline="0" dirty="0"/>
                        <a:t> in a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Used with CALL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Using Functions and Subroutines Created with PROC FCMP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Most SAS programming language features can be used similarly in PROC FCMP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In the DATA step, you can call function and subroutines you’ve created just as you can call any built-in SAS functions and subroutines</a:t>
            </a:r>
          </a:p>
          <a:p>
            <a:pPr marL="609600" indent="-609600">
              <a:defRPr/>
            </a:pPr>
            <a:r>
              <a:rPr lang="en-US" sz="2800" dirty="0">
                <a:latin typeface="Arial Unicode MS" pitchFamily="34" charset="-128"/>
              </a:rPr>
              <a:t>Created functions and subroutines can be used in some procedures, such as PROC GENMOD, PROC MODEL, PROC MCMC, PROC NLIN, PROC NLMIXED, and others.</a:t>
            </a:r>
          </a:p>
          <a:p>
            <a:pPr marL="609600" indent="-609600"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 noGrp="1"/>
          </p:cNvSpPr>
          <p:nvPr/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CEC5FC-7379-495B-9271-BCEC32E0E9E4}" type="slidenum"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762000"/>
            <a:ext cx="8153400" cy="5486400"/>
          </a:xfrm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sz="3600" b="1" dirty="0">
                <a:solidFill>
                  <a:srgbClr val="FFFFFF"/>
                </a:solidFill>
                <a:latin typeface="Arial Unicode MS" pitchFamily="34" charset="-128"/>
              </a:rPr>
              <a:t>Examples of Functions and Subroutines</a:t>
            </a:r>
            <a:endParaRPr lang="en-US" b="1" i="1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endParaRPr lang="en-US" sz="600" dirty="0">
              <a:solidFill>
                <a:schemeClr val="hlink"/>
              </a:solidFill>
              <a:latin typeface="Arial Unicode MS" pitchFamily="34" charset="-128"/>
            </a:endParaRP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“</a:t>
            </a:r>
            <a:r>
              <a:rPr lang="en-US" sz="2400" dirty="0" err="1">
                <a:latin typeface="Arial Unicode MS" pitchFamily="34" charset="-128"/>
              </a:rPr>
              <a:t>ReverseName</a:t>
            </a:r>
            <a:r>
              <a:rPr lang="en-US" sz="2400" dirty="0">
                <a:latin typeface="Arial Unicode MS" pitchFamily="34" charset="-128"/>
              </a:rPr>
              <a:t>” function works on character variables.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“</a:t>
            </a:r>
            <a:r>
              <a:rPr lang="en-US" sz="2400" dirty="0" err="1">
                <a:latin typeface="Arial Unicode MS" pitchFamily="34" charset="-128"/>
              </a:rPr>
              <a:t>CombineName</a:t>
            </a:r>
            <a:r>
              <a:rPr lang="en-US" sz="2400" dirty="0">
                <a:latin typeface="Arial Unicode MS" pitchFamily="34" charset="-128"/>
              </a:rPr>
              <a:t>” function is similar, but takes two arguments.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See example of simple inverse subroutine.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“Win Percentage” subroutine can be used on several variables.</a:t>
            </a:r>
          </a:p>
          <a:p>
            <a:pPr marL="609600" indent="-609600">
              <a:defRPr/>
            </a:pPr>
            <a:r>
              <a:rPr lang="en-US" sz="2400" dirty="0">
                <a:latin typeface="Arial Unicode MS" pitchFamily="34" charset="-128"/>
              </a:rPr>
              <a:t>The “Years Until Turning 65” subroutine works with date variables.</a:t>
            </a:r>
          </a:p>
          <a:p>
            <a:pPr marL="609600" indent="-609600">
              <a:buNone/>
              <a:defRPr/>
            </a:pPr>
            <a:endParaRPr lang="en-US" sz="2400" dirty="0">
              <a:latin typeface="Arial Unicode MS" pitchFamily="34" charset="-128"/>
            </a:endParaRPr>
          </a:p>
          <a:p>
            <a:pPr marL="1009650" lvl="1" indent="-609600">
              <a:defRPr/>
            </a:pPr>
            <a:endParaRPr lang="en-US" sz="2000" dirty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444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Hitchcock David B.</dc:creator>
  <cp:lastModifiedBy>HITCHCOCK, DAVID</cp:lastModifiedBy>
  <cp:revision>216</cp:revision>
  <cp:lastPrinted>2012-04-19T12:49:19Z</cp:lastPrinted>
  <dcterms:created xsi:type="dcterms:W3CDTF">2012-04-19T14:29:42Z</dcterms:created>
  <dcterms:modified xsi:type="dcterms:W3CDTF">2020-12-16T14:06:07Z</dcterms:modified>
</cp:coreProperties>
</file>