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28"/>
  </p:handoutMasterIdLst>
  <p:sldIdLst>
    <p:sldId id="258" r:id="rId2"/>
    <p:sldId id="299" r:id="rId3"/>
    <p:sldId id="309" r:id="rId4"/>
    <p:sldId id="300"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31" r:id="rId20"/>
    <p:sldId id="324" r:id="rId21"/>
    <p:sldId id="325" r:id="rId22"/>
    <p:sldId id="326" r:id="rId23"/>
    <p:sldId id="327" r:id="rId24"/>
    <p:sldId id="328" r:id="rId25"/>
    <p:sldId id="329" r:id="rId26"/>
    <p:sldId id="330"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00" y="9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574F5078-43DE-414F-B780-CDB9C3662E0F}" type="datetimeFigureOut">
              <a:rPr lang="en-US"/>
              <a:pPr/>
              <a:t>3/25/2015</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5400" b="1" smtClean="0">
                <a:latin typeface="Arial Unicode MS" pitchFamily="34" charset="-128"/>
              </a:rPr>
              <a:t>Chapter 14: Combining </a:t>
            </a:r>
            <a:r>
              <a:rPr lang="en-US" sz="5400" b="1" dirty="0" smtClean="0">
                <a:latin typeface="Arial Unicode MS" pitchFamily="34" charset="-128"/>
              </a:rPr>
              <a:t>Data Vertically</a:t>
            </a:r>
            <a:endParaRPr lang="en-US" sz="6000" b="1" dirty="0" smtClean="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a:t>
            </a:r>
            <a:r>
              <a:rPr lang="en-US" sz="4400" dirty="0" smtClean="0">
                <a:solidFill>
                  <a:schemeClr val="tx2"/>
                </a:solidFill>
                <a:latin typeface="Arial Unicode MS" pitchFamily="34" charset="-128"/>
              </a:rPr>
              <a:t>541</a:t>
            </a:r>
            <a:endParaRPr lang="en-US" sz="4400" dirty="0">
              <a:solidFill>
                <a:schemeClr val="tx2"/>
              </a:solidFill>
              <a:latin typeface="Arial Unicode MS" pitchFamily="34" charset="-128"/>
            </a:endParaRP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7543800" cy="457200"/>
          </a:xfrm>
          <a:prstGeom prst="rect">
            <a:avLst/>
          </a:prstGeom>
          <a:noFill/>
          <a:ln w="9525">
            <a:noFill/>
            <a:miter lim="800000"/>
            <a:headEnd/>
            <a:tailEnd/>
          </a:ln>
          <a:effectLst/>
        </p:spPr>
        <p:txBody>
          <a:bodyPr anchor="b"/>
          <a:lstStyle/>
          <a:p>
            <a:pPr eaLnBrk="0" hangingPunct="0">
              <a:spcBef>
                <a:spcPct val="50000"/>
              </a:spcBef>
              <a:defRPr/>
            </a:pPr>
            <a:r>
              <a:rPr lang="en-US" sz="1200" dirty="0" smtClean="0">
                <a:solidFill>
                  <a:srgbClr val="FFFF00"/>
                </a:solidFill>
                <a:effectLst>
                  <a:outerShdw blurRad="38100" dist="38100" dir="2700000" algn="tl">
                    <a:srgbClr val="000000"/>
                  </a:outerShdw>
                </a:effectLst>
              </a:rPr>
              <a:t>©Spring 2012 Imelda Go, John Grego, Jennifer </a:t>
            </a:r>
            <a:r>
              <a:rPr lang="en-US" sz="1200" dirty="0" err="1" smtClean="0">
                <a:solidFill>
                  <a:srgbClr val="FFFF00"/>
                </a:solidFill>
                <a:effectLst>
                  <a:outerShdw blurRad="38100" dist="38100" dir="2700000" algn="tl">
                    <a:srgbClr val="000000"/>
                  </a:outerShdw>
                </a:effectLst>
              </a:rPr>
              <a:t>Lasecki</a:t>
            </a:r>
            <a:r>
              <a:rPr lang="en-US" sz="1200" dirty="0" smtClean="0">
                <a:solidFill>
                  <a:srgbClr val="FFFF00"/>
                </a:solidFill>
                <a:effectLst>
                  <a:outerShdw blurRad="38100" dist="38100" dir="2700000" algn="tl">
                    <a:srgbClr val="000000"/>
                  </a:outerShdw>
                </a:effectLst>
              </a:rPr>
              <a:t> and the University of South Carolina</a:t>
            </a:r>
            <a:endParaRPr lang="en-US" sz="1200" dirty="0">
              <a:solidFill>
                <a:srgbClr val="FFFF00"/>
              </a:solidFill>
              <a:effectLst>
                <a:outerShdw blurRad="38100" dist="38100" dir="2700000" algn="tl">
                  <a:srgbClr val="000000"/>
                </a:outerShdw>
              </a:effectLs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Example of Using an INFILE Statement and the COMPRESS Function to Concatenate Files</a:t>
            </a:r>
            <a:endParaRPr lang="en-US" b="1" i="1" dirty="0" smtClean="0">
              <a:solidFill>
                <a:srgbClr val="FFFFFF"/>
              </a:solidFill>
              <a:latin typeface="Arial Unicode MS" pitchFamily="34" charset="-128"/>
            </a:endParaRPr>
          </a:p>
          <a:p>
            <a:pPr marL="0" indent="0">
              <a:buNone/>
            </a:pPr>
            <a:endParaRPr lang="en-US" sz="200" dirty="0" smtClean="0">
              <a:latin typeface="Arial Unicode MS" pitchFamily="34" charset="-128"/>
            </a:endParaRPr>
          </a:p>
          <a:p>
            <a:pPr marL="0" indent="0">
              <a:buNone/>
            </a:pPr>
            <a:r>
              <a:rPr lang="en-US" sz="2400" dirty="0"/>
              <a:t>data </a:t>
            </a:r>
            <a:r>
              <a:rPr lang="en-US" sz="2400" dirty="0" smtClean="0"/>
              <a:t>combined;</a:t>
            </a:r>
            <a:endParaRPr lang="en-US" sz="2400" dirty="0"/>
          </a:p>
          <a:p>
            <a:pPr marL="0" indent="0">
              <a:buNone/>
            </a:pPr>
            <a:r>
              <a:rPr lang="pl-PL" sz="2400" dirty="0"/>
              <a:t>do i = </a:t>
            </a:r>
            <a:r>
              <a:rPr lang="en-US" sz="2400" dirty="0" smtClean="0"/>
              <a:t>8, 9, 10</a:t>
            </a:r>
            <a:r>
              <a:rPr lang="pl-PL" sz="2400" dirty="0" smtClean="0"/>
              <a:t>;</a:t>
            </a:r>
            <a:endParaRPr lang="pl-PL" sz="2400" dirty="0"/>
          </a:p>
          <a:p>
            <a:pPr marL="0" indent="0">
              <a:buNone/>
            </a:pPr>
            <a:r>
              <a:rPr lang="en-US" sz="2400" dirty="0" smtClean="0"/>
              <a:t>  </a:t>
            </a:r>
            <a:r>
              <a:rPr lang="en-US" sz="2400" dirty="0" err="1" smtClean="0"/>
              <a:t>fname</a:t>
            </a:r>
            <a:r>
              <a:rPr lang="en-US" sz="2400" dirty="0"/>
              <a:t>= </a:t>
            </a:r>
            <a:r>
              <a:rPr lang="en-US" sz="2400" dirty="0" smtClean="0">
                <a:solidFill>
                  <a:schemeClr val="accent2"/>
                </a:solidFill>
              </a:rPr>
              <a:t>compress(</a:t>
            </a:r>
            <a:r>
              <a:rPr lang="en-US" sz="2400" dirty="0" smtClean="0"/>
              <a:t>’c:\temp\year’ </a:t>
            </a:r>
            <a:r>
              <a:rPr lang="en-US" sz="2400" dirty="0"/>
              <a:t>|| </a:t>
            </a:r>
            <a:r>
              <a:rPr lang="en-US" sz="2400" dirty="0" smtClean="0"/>
              <a:t>put(i,2.) </a:t>
            </a:r>
            <a:r>
              <a:rPr lang="en-US" sz="2400" dirty="0"/>
              <a:t>|| ’.</a:t>
            </a:r>
            <a:r>
              <a:rPr lang="en-US" sz="2400" dirty="0" err="1"/>
              <a:t>dat</a:t>
            </a:r>
            <a:r>
              <a:rPr lang="en-US" sz="2400" dirty="0" smtClean="0"/>
              <a:t>’</a:t>
            </a:r>
            <a:r>
              <a:rPr lang="en-US" sz="2400" dirty="0" smtClean="0">
                <a:solidFill>
                  <a:schemeClr val="accent2"/>
                </a:solidFill>
              </a:rPr>
              <a:t>)</a:t>
            </a:r>
            <a:r>
              <a:rPr lang="en-US" sz="2400" dirty="0" smtClean="0"/>
              <a:t>;</a:t>
            </a:r>
          </a:p>
          <a:p>
            <a:pPr marL="0" indent="0">
              <a:buNone/>
            </a:pPr>
            <a:r>
              <a:rPr lang="en-US" sz="2400" dirty="0"/>
              <a:t> </a:t>
            </a:r>
            <a:r>
              <a:rPr lang="en-US" sz="2400" dirty="0" smtClean="0"/>
              <a:t> </a:t>
            </a:r>
            <a:r>
              <a:rPr lang="en-US" sz="2400" dirty="0" err="1" smtClean="0"/>
              <a:t>infile</a:t>
            </a:r>
            <a:r>
              <a:rPr lang="en-US" sz="2400" dirty="0" smtClean="0"/>
              <a:t> </a:t>
            </a:r>
            <a:r>
              <a:rPr lang="en-US" sz="2400" dirty="0" err="1" smtClean="0"/>
              <a:t>datafiles</a:t>
            </a:r>
            <a:r>
              <a:rPr lang="en-US" sz="2400" dirty="0" smtClean="0"/>
              <a:t> </a:t>
            </a:r>
            <a:r>
              <a:rPr lang="en-US" sz="2400" dirty="0" err="1"/>
              <a:t>filevar</a:t>
            </a:r>
            <a:r>
              <a:rPr lang="en-US" sz="2400" dirty="0"/>
              <a:t>=</a:t>
            </a:r>
            <a:r>
              <a:rPr lang="en-US" sz="2400" dirty="0" err="1"/>
              <a:t>fname</a:t>
            </a:r>
            <a:r>
              <a:rPr lang="en-US" sz="2400" dirty="0"/>
              <a:t>;</a:t>
            </a:r>
          </a:p>
          <a:p>
            <a:pPr marL="0" indent="0">
              <a:buNone/>
            </a:pPr>
            <a:r>
              <a:rPr lang="en-US" sz="2400" dirty="0" smtClean="0"/>
              <a:t>  input x y z;</a:t>
            </a:r>
          </a:p>
          <a:p>
            <a:pPr marL="0" indent="0">
              <a:buNone/>
            </a:pPr>
            <a:r>
              <a:rPr lang="en-US" sz="2400" dirty="0" smtClean="0"/>
              <a:t>end;</a:t>
            </a:r>
          </a:p>
          <a:p>
            <a:pPr marL="0" indent="0">
              <a:buNone/>
            </a:pPr>
            <a:r>
              <a:rPr lang="en-US" sz="2400" dirty="0" smtClean="0">
                <a:solidFill>
                  <a:srgbClr val="FF0000"/>
                </a:solidFill>
              </a:rPr>
              <a:t>… </a:t>
            </a:r>
            <a:r>
              <a:rPr lang="en-US" sz="2400" dirty="0">
                <a:solidFill>
                  <a:srgbClr val="FF0000"/>
                </a:solidFill>
              </a:rPr>
              <a:t>*program incomplete;</a:t>
            </a:r>
            <a:endParaRPr lang="en-US" sz="2400" dirty="0" smtClean="0">
              <a:solidFill>
                <a:srgbClr val="FF0000"/>
              </a:solidFill>
            </a:endParaRPr>
          </a:p>
          <a:p>
            <a:pPr marL="0" indent="0">
              <a:buNone/>
            </a:pPr>
            <a:r>
              <a:rPr lang="en-US" sz="2800" dirty="0" smtClean="0"/>
              <a:t>Note: The COMPRESS function, as shown, removes the space before 8 and 9 in </a:t>
            </a:r>
            <a:r>
              <a:rPr lang="en-US" sz="2800" dirty="0" err="1" smtClean="0"/>
              <a:t>fname</a:t>
            </a:r>
            <a:r>
              <a:rPr lang="en-US" sz="2800" dirty="0" smtClean="0"/>
              <a:t>.</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4052513606"/>
              </p:ext>
            </p:extLst>
          </p:nvPr>
        </p:nvGraphicFramePr>
        <p:xfrm>
          <a:off x="5715000" y="4267200"/>
          <a:ext cx="2819400" cy="1219200"/>
        </p:xfrm>
        <a:graphic>
          <a:graphicData uri="http://schemas.openxmlformats.org/drawingml/2006/table">
            <a:tbl>
              <a:tblPr firstRow="1" bandRow="1">
                <a:tableStyleId>{5C22544A-7EE6-4342-B048-85BDC9FD1C3A}</a:tableStyleId>
              </a:tblPr>
              <a:tblGrid>
                <a:gridCol w="414618"/>
                <a:gridCol w="2404782"/>
              </a:tblGrid>
              <a:tr h="304800">
                <a:tc>
                  <a:txBody>
                    <a:bodyPr/>
                    <a:lstStyle/>
                    <a:p>
                      <a:r>
                        <a:rPr lang="en-US" sz="1400" dirty="0" smtClean="0"/>
                        <a:t>i</a:t>
                      </a:r>
                      <a:endParaRPr lang="en-US" sz="1400" dirty="0"/>
                    </a:p>
                  </a:txBody>
                  <a:tcPr/>
                </a:tc>
                <a:tc>
                  <a:txBody>
                    <a:bodyPr/>
                    <a:lstStyle/>
                    <a:p>
                      <a:r>
                        <a:rPr lang="en-US" sz="1400" dirty="0" err="1" smtClean="0"/>
                        <a:t>fname</a:t>
                      </a:r>
                      <a:endParaRPr lang="en-US" sz="1400" dirty="0"/>
                    </a:p>
                  </a:txBody>
                  <a:tcPr/>
                </a:tc>
              </a:tr>
              <a:tr h="304800">
                <a:tc>
                  <a:txBody>
                    <a:bodyPr/>
                    <a:lstStyle/>
                    <a:p>
                      <a:r>
                        <a:rPr lang="en-US" sz="1400" dirty="0" smtClean="0"/>
                        <a:t>1</a:t>
                      </a:r>
                      <a:endParaRPr lang="en-US" sz="1400" dirty="0"/>
                    </a:p>
                  </a:txBody>
                  <a:tcPr/>
                </a:tc>
                <a:tc>
                  <a:txBody>
                    <a:bodyPr/>
                    <a:lstStyle/>
                    <a:p>
                      <a:r>
                        <a:rPr lang="en-US" sz="1400" dirty="0" smtClean="0"/>
                        <a:t>c:\temp\</a:t>
                      </a:r>
                      <a:r>
                        <a:rPr lang="en-US" sz="1400" dirty="0" smtClean="0">
                          <a:solidFill>
                            <a:schemeClr val="accent2"/>
                          </a:solidFill>
                        </a:rPr>
                        <a:t>year8</a:t>
                      </a:r>
                      <a:r>
                        <a:rPr lang="en-US" sz="1400" dirty="0" smtClean="0"/>
                        <a:t>.dat</a:t>
                      </a:r>
                      <a:endParaRPr lang="en-US" sz="1400" dirty="0"/>
                    </a:p>
                  </a:txBody>
                  <a:tcPr/>
                </a:tc>
              </a:tr>
              <a:tr h="304800">
                <a:tc>
                  <a:txBody>
                    <a:bodyPr/>
                    <a:lstStyle/>
                    <a:p>
                      <a:r>
                        <a:rPr lang="en-US" sz="1400" dirty="0" smtClean="0"/>
                        <a:t>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c:\temp\</a:t>
                      </a:r>
                      <a:r>
                        <a:rPr lang="en-US" sz="1400" dirty="0" smtClean="0">
                          <a:solidFill>
                            <a:schemeClr val="accent2"/>
                          </a:solidFill>
                        </a:rPr>
                        <a:t>year9</a:t>
                      </a:r>
                      <a:r>
                        <a:rPr lang="en-US" sz="1400" dirty="0" smtClean="0"/>
                        <a:t>.dat</a:t>
                      </a:r>
                      <a:endParaRPr lang="en-US" sz="1400" dirty="0"/>
                    </a:p>
                  </a:txBody>
                  <a:tcPr/>
                </a:tc>
              </a:tr>
              <a:tr h="304800">
                <a:tc>
                  <a:txBody>
                    <a:bodyPr/>
                    <a:lstStyle/>
                    <a:p>
                      <a:r>
                        <a:rPr lang="en-US" sz="1400" dirty="0" smtClean="0"/>
                        <a:t>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c:\temp\</a:t>
                      </a:r>
                      <a:r>
                        <a:rPr lang="en-US" sz="1400" dirty="0" smtClean="0">
                          <a:solidFill>
                            <a:schemeClr val="accent2"/>
                          </a:solidFill>
                        </a:rPr>
                        <a:t>year10</a:t>
                      </a:r>
                      <a:r>
                        <a:rPr lang="en-US" sz="1400" dirty="0" smtClean="0"/>
                        <a:t>.dat</a:t>
                      </a:r>
                      <a:endParaRPr lang="en-US" sz="1400" dirty="0"/>
                    </a:p>
                  </a:txBody>
                  <a:tcPr/>
                </a:tc>
              </a:tr>
            </a:tbl>
          </a:graphicData>
        </a:graphic>
      </p:graphicFrame>
    </p:spTree>
    <p:extLst>
      <p:ext uri="{BB962C8B-B14F-4D97-AF65-F5344CB8AC3E}">
        <p14:creationId xmlns:p14="http://schemas.microsoft.com/office/powerpoint/2010/main" val="1909980058"/>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COMPRESS Function </a:t>
            </a:r>
            <a:br>
              <a:rPr lang="en-US" sz="3600" b="1" dirty="0" smtClean="0">
                <a:solidFill>
                  <a:srgbClr val="FFFFFF"/>
                </a:solidFill>
                <a:latin typeface="Arial Unicode MS" pitchFamily="34" charset="-128"/>
              </a:rPr>
            </a:br>
            <a:r>
              <a:rPr lang="en-US" sz="3600" b="1" dirty="0" smtClean="0">
                <a:solidFill>
                  <a:srgbClr val="FFFFFF"/>
                </a:solidFill>
                <a:latin typeface="Arial Unicode MS" pitchFamily="34" charset="-128"/>
              </a:rPr>
              <a:t>(with One or Two Arguments)</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Eliminates the specified characters in a string</a:t>
            </a:r>
          </a:p>
          <a:p>
            <a:pPr marL="0" indent="0">
              <a:buNone/>
            </a:pPr>
            <a:endParaRPr lang="en-US" sz="700" dirty="0" smtClean="0">
              <a:latin typeface="Arial Unicode MS" pitchFamily="34" charset="-128"/>
            </a:endParaRPr>
          </a:p>
          <a:p>
            <a:pPr marL="0" indent="0">
              <a:buNone/>
            </a:pPr>
            <a:r>
              <a:rPr lang="en-US" sz="2800" dirty="0" smtClean="0"/>
              <a:t>COMPRESS </a:t>
            </a:r>
            <a:r>
              <a:rPr lang="en-US" sz="2800" i="1" dirty="0" smtClean="0"/>
              <a:t>(source</a:t>
            </a:r>
            <a:r>
              <a:rPr lang="en-US" sz="2800" dirty="0" smtClean="0"/>
              <a:t>, </a:t>
            </a:r>
            <a:r>
              <a:rPr lang="en-US" sz="2800" i="1" dirty="0" smtClean="0"/>
              <a:t>&lt;characters-to-remove&gt;);</a:t>
            </a:r>
          </a:p>
          <a:p>
            <a:pPr marL="0" indent="0">
              <a:buNone/>
            </a:pPr>
            <a:endParaRPr lang="en-US" sz="300" i="1" dirty="0"/>
          </a:p>
          <a:p>
            <a:r>
              <a:rPr lang="en-US" sz="2400" dirty="0" smtClean="0"/>
              <a:t>1</a:t>
            </a:r>
            <a:r>
              <a:rPr lang="en-US" sz="2400" baseline="30000" dirty="0" smtClean="0"/>
              <a:t>st</a:t>
            </a:r>
            <a:r>
              <a:rPr lang="en-US" sz="2400" dirty="0" smtClean="0"/>
              <a:t> argument: </a:t>
            </a:r>
            <a:r>
              <a:rPr lang="en-US" sz="2400" i="1" dirty="0" smtClean="0"/>
              <a:t>source</a:t>
            </a:r>
            <a:r>
              <a:rPr lang="en-US" sz="2400" dirty="0" smtClean="0"/>
              <a:t> specifies a string</a:t>
            </a:r>
          </a:p>
          <a:p>
            <a:r>
              <a:rPr lang="en-US" sz="2400" dirty="0" smtClean="0"/>
              <a:t>2</a:t>
            </a:r>
            <a:r>
              <a:rPr lang="en-US" sz="2400" baseline="30000" dirty="0" smtClean="0"/>
              <a:t>nd</a:t>
            </a:r>
            <a:r>
              <a:rPr lang="en-US" sz="2400" dirty="0" smtClean="0"/>
              <a:t> argument</a:t>
            </a:r>
            <a:r>
              <a:rPr lang="en-US" sz="2400" dirty="0"/>
              <a:t>: </a:t>
            </a:r>
            <a:r>
              <a:rPr lang="en-US" sz="2400" dirty="0" smtClean="0"/>
              <a:t>optional </a:t>
            </a:r>
            <a:r>
              <a:rPr lang="en-US" sz="2400" i="1" dirty="0" smtClean="0"/>
              <a:t>characters-to-remove</a:t>
            </a:r>
            <a:r>
              <a:rPr lang="en-US" sz="2400" dirty="0" smtClean="0"/>
              <a:t>  specifies the character or characters that SAS removes from </a:t>
            </a:r>
            <a:r>
              <a:rPr lang="en-US" sz="2400" i="1" dirty="0" smtClean="0"/>
              <a:t>source</a:t>
            </a:r>
          </a:p>
          <a:p>
            <a:r>
              <a:rPr lang="en-US" sz="2400" dirty="0" smtClean="0"/>
              <a:t>When the second argument is not used, COMPRESS(</a:t>
            </a:r>
            <a:r>
              <a:rPr lang="en-US" sz="2400" i="1" dirty="0" smtClean="0"/>
              <a:t>source</a:t>
            </a:r>
            <a:r>
              <a:rPr lang="en-US" sz="2400" dirty="0" smtClean="0"/>
              <a:t>) removes blanks from the </a:t>
            </a:r>
            <a:r>
              <a:rPr lang="en-US" sz="2400" i="1" dirty="0" smtClean="0"/>
              <a:t>source</a:t>
            </a:r>
            <a:r>
              <a:rPr lang="en-US" sz="2400" dirty="0" smtClean="0"/>
              <a:t> </a:t>
            </a:r>
          </a:p>
          <a:p>
            <a:r>
              <a:rPr lang="en-US" sz="2000" dirty="0" smtClean="0"/>
              <a:t>Note: The function has an optional third argument called </a:t>
            </a:r>
            <a:r>
              <a:rPr lang="en-US" sz="2000" i="1" dirty="0" smtClean="0"/>
              <a:t>modifiers. </a:t>
            </a:r>
            <a:r>
              <a:rPr lang="en-US" sz="2000" dirty="0" smtClean="0"/>
              <a:t>Refer to the SAS manuals  for complete syntax.</a:t>
            </a:r>
          </a:p>
        </p:txBody>
      </p:sp>
    </p:spTree>
    <p:extLst>
      <p:ext uri="{BB962C8B-B14F-4D97-AF65-F5344CB8AC3E}">
        <p14:creationId xmlns:p14="http://schemas.microsoft.com/office/powerpoint/2010/main" val="2039910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anim calcmode="lin" valueType="num">
                                      <p:cBhvr additive="base">
                                        <p:cTn id="25"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8" end="8"/>
                                            </p:txEl>
                                          </p:spTgt>
                                        </p:tgtEl>
                                        <p:attrNameLst>
                                          <p:attrName>style.visibility</p:attrName>
                                        </p:attrNameLst>
                                      </p:cBhvr>
                                      <p:to>
                                        <p:strVal val="visible"/>
                                      </p:to>
                                    </p:set>
                                    <p:anim calcmode="lin" valueType="num">
                                      <p:cBhvr additive="base">
                                        <p:cTn id="31"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9" end="9"/>
                                            </p:txEl>
                                          </p:spTgt>
                                        </p:tgtEl>
                                        <p:attrNameLst>
                                          <p:attrName>style.visibility</p:attrName>
                                        </p:attrNameLst>
                                      </p:cBhvr>
                                      <p:to>
                                        <p:strVal val="visible"/>
                                      </p:to>
                                    </p:set>
                                    <p:anim calcmode="lin" valueType="num">
                                      <p:cBhvr additive="base">
                                        <p:cTn id="37"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Preventing an Infinite Loop of the DATA Step</a:t>
            </a:r>
          </a:p>
          <a:p>
            <a:pPr marL="609600" indent="-609600">
              <a:buFontTx/>
              <a:buNone/>
            </a:pPr>
            <a:r>
              <a:rPr lang="en-US" sz="2400" dirty="0" smtClean="0"/>
              <a:t>data combined;</a:t>
            </a:r>
            <a:endParaRPr lang="en-US" sz="2400" dirty="0"/>
          </a:p>
          <a:p>
            <a:pPr marL="0" indent="0">
              <a:buNone/>
            </a:pPr>
            <a:r>
              <a:rPr lang="pl-PL" sz="2400" dirty="0"/>
              <a:t>do i = 1 to 3;</a:t>
            </a:r>
          </a:p>
          <a:p>
            <a:pPr marL="0" indent="0">
              <a:buNone/>
            </a:pPr>
            <a:r>
              <a:rPr lang="en-US" sz="2400" dirty="0" smtClean="0"/>
              <a:t>  </a:t>
            </a:r>
            <a:r>
              <a:rPr lang="en-US" sz="2400" dirty="0" err="1" smtClean="0"/>
              <a:t>fname</a:t>
            </a:r>
            <a:r>
              <a:rPr lang="en-US" sz="2400" dirty="0"/>
              <a:t>= </a:t>
            </a:r>
            <a:r>
              <a:rPr lang="en-US" sz="2400" dirty="0" smtClean="0"/>
              <a:t>’c:\temp\year’ </a:t>
            </a:r>
            <a:r>
              <a:rPr lang="en-US" sz="2400" dirty="0"/>
              <a:t>|| put(i,1.) || ’.</a:t>
            </a:r>
            <a:r>
              <a:rPr lang="en-US" sz="2400" dirty="0" err="1"/>
              <a:t>dat</a:t>
            </a:r>
            <a:r>
              <a:rPr lang="en-US" sz="2400" dirty="0"/>
              <a:t>’;</a:t>
            </a:r>
          </a:p>
          <a:p>
            <a:pPr marL="0" indent="0">
              <a:buNone/>
            </a:pPr>
            <a:r>
              <a:rPr lang="en-US" sz="2400" dirty="0" smtClean="0"/>
              <a:t>  </a:t>
            </a:r>
            <a:r>
              <a:rPr lang="en-US" sz="2400" dirty="0" err="1" smtClean="0"/>
              <a:t>infile</a:t>
            </a:r>
            <a:r>
              <a:rPr lang="en-US" sz="2400" dirty="0" smtClean="0"/>
              <a:t> </a:t>
            </a:r>
            <a:r>
              <a:rPr lang="en-US" sz="2400" dirty="0" err="1" smtClean="0"/>
              <a:t>datafiles</a:t>
            </a:r>
            <a:r>
              <a:rPr lang="en-US" sz="2400" dirty="0" smtClean="0"/>
              <a:t> </a:t>
            </a:r>
            <a:r>
              <a:rPr lang="en-US" sz="2400" dirty="0" err="1"/>
              <a:t>filevar</a:t>
            </a:r>
            <a:r>
              <a:rPr lang="en-US" sz="2400" dirty="0"/>
              <a:t>=</a:t>
            </a:r>
            <a:r>
              <a:rPr lang="en-US" sz="2400" dirty="0" err="1"/>
              <a:t>fname</a:t>
            </a:r>
            <a:r>
              <a:rPr lang="en-US" sz="2400" dirty="0"/>
              <a:t>;</a:t>
            </a:r>
          </a:p>
          <a:p>
            <a:pPr marL="0" indent="0">
              <a:buNone/>
            </a:pPr>
            <a:r>
              <a:rPr lang="en-US" sz="2400" dirty="0" smtClean="0"/>
              <a:t>  input x y z;</a:t>
            </a:r>
          </a:p>
          <a:p>
            <a:pPr marL="0" indent="0">
              <a:buNone/>
            </a:pPr>
            <a:r>
              <a:rPr lang="en-US" sz="2400" dirty="0">
                <a:solidFill>
                  <a:schemeClr val="accent2"/>
                </a:solidFill>
              </a:rPr>
              <a:t> </a:t>
            </a:r>
            <a:r>
              <a:rPr lang="en-US" sz="2400" dirty="0" smtClean="0">
                <a:solidFill>
                  <a:schemeClr val="accent2"/>
                </a:solidFill>
              </a:rPr>
              <a:t> output;</a:t>
            </a:r>
          </a:p>
          <a:p>
            <a:pPr marL="0" indent="0">
              <a:buNone/>
            </a:pPr>
            <a:r>
              <a:rPr lang="en-US" sz="2400" dirty="0" smtClean="0">
                <a:solidFill>
                  <a:schemeClr val="accent2"/>
                </a:solidFill>
              </a:rPr>
              <a:t>end;</a:t>
            </a:r>
          </a:p>
          <a:p>
            <a:pPr marL="0" indent="0">
              <a:buNone/>
            </a:pPr>
            <a:r>
              <a:rPr lang="en-US" sz="2400" b="1" dirty="0" smtClean="0">
                <a:solidFill>
                  <a:schemeClr val="accent2"/>
                </a:solidFill>
              </a:rPr>
              <a:t>stop;</a:t>
            </a:r>
          </a:p>
          <a:p>
            <a:pPr marL="0" indent="0">
              <a:buNone/>
            </a:pPr>
            <a:r>
              <a:rPr lang="en-US" sz="2800" dirty="0" smtClean="0">
                <a:solidFill>
                  <a:srgbClr val="FF0000"/>
                </a:solidFill>
              </a:rPr>
              <a:t>… *program incomplete;</a:t>
            </a:r>
          </a:p>
        </p:txBody>
      </p:sp>
      <p:graphicFrame>
        <p:nvGraphicFramePr>
          <p:cNvPr id="2" name="Table 1"/>
          <p:cNvGraphicFramePr>
            <a:graphicFrameLocks noGrp="1"/>
          </p:cNvGraphicFramePr>
          <p:nvPr>
            <p:extLst>
              <p:ext uri="{D42A27DB-BD31-4B8C-83A1-F6EECF244321}">
                <p14:modId xmlns:p14="http://schemas.microsoft.com/office/powerpoint/2010/main" val="2472570882"/>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gridCol w="2209800"/>
              </a:tblGrid>
              <a:tr h="370840">
                <a:tc>
                  <a:txBody>
                    <a:bodyPr/>
                    <a:lstStyle/>
                    <a:p>
                      <a:r>
                        <a:rPr lang="en-US" dirty="0" smtClean="0"/>
                        <a:t>i</a:t>
                      </a:r>
                      <a:endParaRPr lang="en-US" dirty="0"/>
                    </a:p>
                  </a:txBody>
                  <a:tcPr/>
                </a:tc>
                <a:tc>
                  <a:txBody>
                    <a:bodyPr/>
                    <a:lstStyle/>
                    <a:p>
                      <a:r>
                        <a:rPr lang="en-US" dirty="0" err="1" smtClean="0"/>
                        <a:t>fname</a:t>
                      </a:r>
                      <a:endParaRPr lang="en-US" dirty="0"/>
                    </a:p>
                  </a:txBody>
                  <a:tcPr/>
                </a:tc>
              </a:tr>
              <a:tr h="370840">
                <a:tc>
                  <a:txBody>
                    <a:bodyPr/>
                    <a:lstStyle/>
                    <a:p>
                      <a:r>
                        <a:rPr lang="en-US" dirty="0" smtClean="0"/>
                        <a:t>1</a:t>
                      </a:r>
                      <a:endParaRPr lang="en-US" dirty="0"/>
                    </a:p>
                  </a:txBody>
                  <a:tcPr/>
                </a:tc>
                <a:tc>
                  <a:txBody>
                    <a:bodyPr/>
                    <a:lstStyle/>
                    <a:p>
                      <a:r>
                        <a:rPr lang="en-US" dirty="0" smtClean="0"/>
                        <a:t>c:\temp\year1.dat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c:\temp\year2.dat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c:\temp\year3.dat</a:t>
                      </a:r>
                      <a:endParaRPr lang="en-US" dirty="0"/>
                    </a:p>
                  </a:txBody>
                  <a:tcPr/>
                </a:tc>
              </a:tr>
            </a:tbl>
          </a:graphicData>
        </a:graphic>
      </p:graphicFrame>
    </p:spTree>
    <p:extLst>
      <p:ext uri="{BB962C8B-B14F-4D97-AF65-F5344CB8AC3E}">
        <p14:creationId xmlns:p14="http://schemas.microsoft.com/office/powerpoint/2010/main" val="101095709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END= Option to Complete the Programming Statements</a:t>
            </a:r>
          </a:p>
          <a:p>
            <a:pPr marL="609600" indent="-609600">
              <a:buFontTx/>
              <a:buNone/>
            </a:pPr>
            <a:r>
              <a:rPr lang="en-US" sz="2400" dirty="0" smtClean="0"/>
              <a:t>data combined;</a:t>
            </a:r>
            <a:endParaRPr lang="en-US" sz="2400" dirty="0"/>
          </a:p>
          <a:p>
            <a:pPr marL="0" indent="0">
              <a:buNone/>
            </a:pPr>
            <a:r>
              <a:rPr lang="pl-PL" sz="2400" dirty="0"/>
              <a:t>do i = 1 to 3;</a:t>
            </a:r>
          </a:p>
          <a:p>
            <a:pPr marL="0" indent="0">
              <a:buNone/>
            </a:pPr>
            <a:r>
              <a:rPr lang="en-US" sz="2400" dirty="0" smtClean="0"/>
              <a:t>  </a:t>
            </a:r>
            <a:r>
              <a:rPr lang="en-US" sz="2400" dirty="0" err="1" smtClean="0"/>
              <a:t>fname</a:t>
            </a:r>
            <a:r>
              <a:rPr lang="en-US" sz="2400" dirty="0"/>
              <a:t>= </a:t>
            </a:r>
            <a:r>
              <a:rPr lang="en-US" sz="2400" dirty="0" smtClean="0"/>
              <a:t>’c:\temp\year’ </a:t>
            </a:r>
            <a:r>
              <a:rPr lang="en-US" sz="2400" dirty="0"/>
              <a:t>|| put(i,1.) || ’.</a:t>
            </a:r>
            <a:r>
              <a:rPr lang="en-US" sz="2400" dirty="0" err="1"/>
              <a:t>dat</a:t>
            </a:r>
            <a:r>
              <a:rPr lang="en-US" sz="2400" dirty="0" smtClean="0"/>
              <a:t>’;</a:t>
            </a:r>
          </a:p>
          <a:p>
            <a:pPr marL="0" indent="0">
              <a:buNone/>
            </a:pPr>
            <a:r>
              <a:rPr lang="en-US" sz="2400" dirty="0">
                <a:solidFill>
                  <a:schemeClr val="accent2"/>
                </a:solidFill>
              </a:rPr>
              <a:t> </a:t>
            </a:r>
            <a:r>
              <a:rPr lang="en-US" sz="2400" dirty="0" smtClean="0">
                <a:solidFill>
                  <a:schemeClr val="accent2"/>
                </a:solidFill>
              </a:rPr>
              <a:t> do until (</a:t>
            </a:r>
            <a:r>
              <a:rPr lang="en-US" sz="2400" dirty="0" err="1" smtClean="0">
                <a:solidFill>
                  <a:schemeClr val="accent2"/>
                </a:solidFill>
              </a:rPr>
              <a:t>lastobs</a:t>
            </a:r>
            <a:r>
              <a:rPr lang="en-US" sz="2400" dirty="0" smtClean="0">
                <a:solidFill>
                  <a:schemeClr val="accent2"/>
                </a:solidFill>
              </a:rPr>
              <a:t>);</a:t>
            </a:r>
            <a:endParaRPr lang="en-US" sz="2400" dirty="0">
              <a:solidFill>
                <a:schemeClr val="accent2"/>
              </a:solidFill>
            </a:endParaRPr>
          </a:p>
          <a:p>
            <a:pPr marL="0" indent="0">
              <a:buNone/>
            </a:pPr>
            <a:r>
              <a:rPr lang="en-US" sz="2400" dirty="0" smtClean="0"/>
              <a:t>  </a:t>
            </a:r>
            <a:r>
              <a:rPr lang="en-US" sz="2400" dirty="0" err="1" smtClean="0"/>
              <a:t>infile</a:t>
            </a:r>
            <a:r>
              <a:rPr lang="en-US" sz="2400" dirty="0" smtClean="0"/>
              <a:t> </a:t>
            </a:r>
            <a:r>
              <a:rPr lang="en-US" sz="2400" dirty="0" err="1" smtClean="0"/>
              <a:t>datafiles</a:t>
            </a:r>
            <a:r>
              <a:rPr lang="en-US" sz="2400" dirty="0" smtClean="0"/>
              <a:t> </a:t>
            </a:r>
            <a:r>
              <a:rPr lang="en-US" sz="2400" dirty="0" err="1" smtClean="0"/>
              <a:t>filevar</a:t>
            </a:r>
            <a:r>
              <a:rPr lang="en-US" sz="2400" dirty="0" smtClean="0"/>
              <a:t>=</a:t>
            </a:r>
            <a:r>
              <a:rPr lang="en-US" sz="2400" dirty="0" err="1" smtClean="0"/>
              <a:t>fname</a:t>
            </a:r>
            <a:r>
              <a:rPr lang="en-US" sz="2400" dirty="0" smtClean="0"/>
              <a:t> </a:t>
            </a:r>
            <a:r>
              <a:rPr lang="en-US" sz="2400" dirty="0" smtClean="0">
                <a:solidFill>
                  <a:schemeClr val="accent2"/>
                </a:solidFill>
              </a:rPr>
              <a:t>end=</a:t>
            </a:r>
            <a:r>
              <a:rPr lang="en-US" sz="2400" dirty="0" err="1" smtClean="0">
                <a:solidFill>
                  <a:schemeClr val="accent2"/>
                </a:solidFill>
              </a:rPr>
              <a:t>lastobs</a:t>
            </a:r>
            <a:r>
              <a:rPr lang="en-US" sz="2400" dirty="0" smtClean="0"/>
              <a:t>;</a:t>
            </a:r>
            <a:endParaRPr lang="en-US" sz="2400" dirty="0"/>
          </a:p>
          <a:p>
            <a:pPr marL="0" indent="0">
              <a:buNone/>
            </a:pPr>
            <a:r>
              <a:rPr lang="en-US" sz="2400" dirty="0" smtClean="0"/>
              <a:t>  input x y z;</a:t>
            </a:r>
          </a:p>
          <a:p>
            <a:pPr marL="0" indent="0">
              <a:buNone/>
            </a:pPr>
            <a:r>
              <a:rPr lang="en-US" sz="2400" dirty="0"/>
              <a:t> </a:t>
            </a:r>
            <a:r>
              <a:rPr lang="en-US" sz="2400" dirty="0" smtClean="0"/>
              <a:t> output;</a:t>
            </a:r>
          </a:p>
          <a:p>
            <a:pPr marL="0" indent="0">
              <a:buNone/>
            </a:pPr>
            <a:r>
              <a:rPr lang="en-US" sz="2400" dirty="0">
                <a:solidFill>
                  <a:schemeClr val="accent2"/>
                </a:solidFill>
              </a:rPr>
              <a:t> </a:t>
            </a:r>
            <a:r>
              <a:rPr lang="en-US" sz="2400" dirty="0" smtClean="0">
                <a:solidFill>
                  <a:schemeClr val="accent2"/>
                </a:solidFill>
              </a:rPr>
              <a:t> end;</a:t>
            </a:r>
          </a:p>
          <a:p>
            <a:pPr marL="0" indent="0">
              <a:buNone/>
            </a:pPr>
            <a:r>
              <a:rPr lang="en-US" sz="2400" dirty="0" smtClean="0"/>
              <a:t>end;</a:t>
            </a:r>
          </a:p>
          <a:p>
            <a:pPr marL="0" indent="0">
              <a:buNone/>
            </a:pPr>
            <a:r>
              <a:rPr lang="en-US" sz="2400" dirty="0" smtClean="0"/>
              <a:t>stop;</a:t>
            </a:r>
          </a:p>
          <a:p>
            <a:pPr marL="0" indent="0">
              <a:buNone/>
            </a:pPr>
            <a:r>
              <a:rPr lang="en-US" sz="2400" dirty="0" smtClean="0">
                <a:solidFill>
                  <a:schemeClr val="accent2"/>
                </a:solidFill>
              </a:rPr>
              <a:t>run;</a:t>
            </a:r>
          </a:p>
          <a:p>
            <a:pPr marL="0" indent="0">
              <a:buNone/>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2681305055"/>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gridCol w="2209800"/>
              </a:tblGrid>
              <a:tr h="370840">
                <a:tc>
                  <a:txBody>
                    <a:bodyPr/>
                    <a:lstStyle/>
                    <a:p>
                      <a:r>
                        <a:rPr lang="en-US" dirty="0" smtClean="0"/>
                        <a:t>i</a:t>
                      </a:r>
                      <a:endParaRPr lang="en-US" dirty="0"/>
                    </a:p>
                  </a:txBody>
                  <a:tcPr/>
                </a:tc>
                <a:tc>
                  <a:txBody>
                    <a:bodyPr/>
                    <a:lstStyle/>
                    <a:p>
                      <a:r>
                        <a:rPr lang="en-US" dirty="0" err="1" smtClean="0"/>
                        <a:t>fname</a:t>
                      </a:r>
                      <a:endParaRPr lang="en-US" dirty="0"/>
                    </a:p>
                  </a:txBody>
                  <a:tcPr/>
                </a:tc>
              </a:tr>
              <a:tr h="370840">
                <a:tc>
                  <a:txBody>
                    <a:bodyPr/>
                    <a:lstStyle/>
                    <a:p>
                      <a:r>
                        <a:rPr lang="en-US" dirty="0" smtClean="0"/>
                        <a:t>1</a:t>
                      </a:r>
                      <a:endParaRPr lang="en-US" dirty="0"/>
                    </a:p>
                  </a:txBody>
                  <a:tcPr/>
                </a:tc>
                <a:tc>
                  <a:txBody>
                    <a:bodyPr/>
                    <a:lstStyle/>
                    <a:p>
                      <a:r>
                        <a:rPr lang="en-US" dirty="0" smtClean="0"/>
                        <a:t>c:\temp\year1.dat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c:\temp\year2.dat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c:\temp\year3.dat</a:t>
                      </a:r>
                      <a:endParaRPr lang="en-US" dirty="0"/>
                    </a:p>
                  </a:txBody>
                  <a:tcPr/>
                </a:tc>
              </a:tr>
            </a:tbl>
          </a:graphicData>
        </a:graphic>
      </p:graphicFrame>
    </p:spTree>
    <p:extLst>
      <p:ext uri="{BB962C8B-B14F-4D97-AF65-F5344CB8AC3E}">
        <p14:creationId xmlns:p14="http://schemas.microsoft.com/office/powerpoint/2010/main" val="254129724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END= Option</a:t>
            </a:r>
            <a:endParaRPr lang="en-US" b="1" i="1" dirty="0" smtClean="0">
              <a:solidFill>
                <a:srgbClr val="FFFFFF"/>
              </a:solidFill>
              <a:latin typeface="Arial Unicode MS" pitchFamily="34" charset="-128"/>
            </a:endParaRPr>
          </a:p>
          <a:p>
            <a:endParaRPr lang="en-US" sz="100" dirty="0" smtClean="0">
              <a:solidFill>
                <a:schemeClr val="hlink"/>
              </a:solidFill>
              <a:latin typeface="Arial Unicode MS" pitchFamily="34" charset="-128"/>
            </a:endParaRPr>
          </a:p>
          <a:p>
            <a:pPr marL="0" indent="0">
              <a:buNone/>
            </a:pPr>
            <a:endParaRPr lang="en-US" sz="2800" dirty="0"/>
          </a:p>
          <a:p>
            <a:pPr marL="0" indent="0">
              <a:buNone/>
            </a:pPr>
            <a:r>
              <a:rPr lang="en-US" sz="2800" dirty="0"/>
              <a:t>INFILE </a:t>
            </a:r>
            <a:r>
              <a:rPr lang="en-US" sz="2800" i="1" dirty="0"/>
              <a:t>file-specification </a:t>
            </a:r>
            <a:r>
              <a:rPr lang="en-US" sz="2800" i="1" dirty="0" smtClean="0"/>
              <a:t> </a:t>
            </a:r>
            <a:r>
              <a:rPr lang="en-US" sz="2800" dirty="0" smtClean="0"/>
              <a:t>END</a:t>
            </a:r>
            <a:r>
              <a:rPr lang="en-US" sz="2800" i="1" dirty="0" smtClean="0"/>
              <a:t>=variable;</a:t>
            </a:r>
          </a:p>
          <a:p>
            <a:pPr marL="0" indent="0">
              <a:buNone/>
            </a:pPr>
            <a:endParaRPr lang="en-US" sz="700" dirty="0" smtClean="0">
              <a:latin typeface="Arial Unicode MS" pitchFamily="34" charset="-128"/>
            </a:endParaRPr>
          </a:p>
          <a:p>
            <a:r>
              <a:rPr lang="en-US" sz="2800" i="1" dirty="0" smtClean="0">
                <a:latin typeface="Arial Unicode MS" pitchFamily="34" charset="-128"/>
              </a:rPr>
              <a:t>variable</a:t>
            </a:r>
            <a:r>
              <a:rPr lang="en-US" sz="2800" dirty="0" smtClean="0">
                <a:latin typeface="Arial Unicode MS" pitchFamily="34" charset="-128"/>
              </a:rPr>
              <a:t> names a variable </a:t>
            </a:r>
          </a:p>
          <a:p>
            <a:r>
              <a:rPr lang="en-US" sz="2800" dirty="0" smtClean="0">
                <a:latin typeface="Arial Unicode MS" pitchFamily="34" charset="-128"/>
              </a:rPr>
              <a:t>The </a:t>
            </a:r>
            <a:r>
              <a:rPr lang="en-US" sz="2800" i="1" dirty="0" smtClean="0">
                <a:latin typeface="Arial Unicode MS" pitchFamily="34" charset="-128"/>
              </a:rPr>
              <a:t>variable </a:t>
            </a:r>
            <a:r>
              <a:rPr lang="en-US" sz="2800" dirty="0" smtClean="0">
                <a:latin typeface="Arial Unicode MS" pitchFamily="34" charset="-128"/>
              </a:rPr>
              <a:t>is set to </a:t>
            </a:r>
            <a:r>
              <a:rPr lang="en-US" sz="2800" dirty="0" smtClean="0">
                <a:solidFill>
                  <a:srgbClr val="FF0000"/>
                </a:solidFill>
                <a:latin typeface="Arial Unicode MS" pitchFamily="34" charset="-128"/>
              </a:rPr>
              <a:t>0</a:t>
            </a:r>
            <a:r>
              <a:rPr lang="en-US" sz="2800" dirty="0" smtClean="0">
                <a:latin typeface="Arial Unicode MS" pitchFamily="34" charset="-128"/>
              </a:rPr>
              <a:t> when the current input data record </a:t>
            </a:r>
            <a:r>
              <a:rPr lang="en-US" sz="2800" i="1" dirty="0" smtClean="0">
                <a:solidFill>
                  <a:srgbClr val="FF0000"/>
                </a:solidFill>
                <a:latin typeface="Arial Unicode MS" pitchFamily="34" charset="-128"/>
              </a:rPr>
              <a:t>is not</a:t>
            </a:r>
            <a:r>
              <a:rPr lang="en-US" sz="2800" i="1" dirty="0" smtClean="0">
                <a:latin typeface="Arial Unicode MS" pitchFamily="34" charset="-128"/>
              </a:rPr>
              <a:t> </a:t>
            </a:r>
            <a:r>
              <a:rPr lang="en-US" sz="2800" dirty="0" smtClean="0">
                <a:latin typeface="Arial Unicode MS" pitchFamily="34" charset="-128"/>
              </a:rPr>
              <a:t>the </a:t>
            </a:r>
            <a:r>
              <a:rPr lang="en-US" sz="2800" u="sng" dirty="0" smtClean="0">
                <a:latin typeface="Arial Unicode MS" pitchFamily="34" charset="-128"/>
              </a:rPr>
              <a:t>last record</a:t>
            </a:r>
            <a:r>
              <a:rPr lang="en-US" sz="2800" dirty="0" smtClean="0">
                <a:latin typeface="Arial Unicode MS" pitchFamily="34" charset="-128"/>
              </a:rPr>
              <a:t> in the input file</a:t>
            </a:r>
          </a:p>
          <a:p>
            <a:r>
              <a:rPr lang="en-US" sz="2800" dirty="0" smtClean="0">
                <a:latin typeface="Arial Unicode MS" pitchFamily="34" charset="-128"/>
              </a:rPr>
              <a:t>The </a:t>
            </a:r>
            <a:r>
              <a:rPr lang="en-US" sz="2800" i="1" dirty="0" smtClean="0">
                <a:latin typeface="Arial Unicode MS" pitchFamily="34" charset="-128"/>
              </a:rPr>
              <a:t>variable </a:t>
            </a:r>
            <a:r>
              <a:rPr lang="en-US" sz="2800" dirty="0">
                <a:latin typeface="Arial Unicode MS" pitchFamily="34" charset="-128"/>
              </a:rPr>
              <a:t>is set to </a:t>
            </a:r>
            <a:r>
              <a:rPr lang="en-US" sz="2800" dirty="0" smtClean="0">
                <a:solidFill>
                  <a:schemeClr val="accent2"/>
                </a:solidFill>
                <a:latin typeface="Arial Unicode MS" pitchFamily="34" charset="-128"/>
              </a:rPr>
              <a:t>1</a:t>
            </a:r>
            <a:r>
              <a:rPr lang="en-US" sz="2800" dirty="0" smtClean="0">
                <a:latin typeface="Arial Unicode MS" pitchFamily="34" charset="-128"/>
              </a:rPr>
              <a:t> </a:t>
            </a:r>
            <a:r>
              <a:rPr lang="en-US" sz="2800" dirty="0">
                <a:latin typeface="Arial Unicode MS" pitchFamily="34" charset="-128"/>
              </a:rPr>
              <a:t>when the current input data record </a:t>
            </a:r>
            <a:r>
              <a:rPr lang="en-US" sz="2800" i="1" dirty="0">
                <a:solidFill>
                  <a:schemeClr val="accent2"/>
                </a:solidFill>
                <a:latin typeface="Arial Unicode MS" pitchFamily="34" charset="-128"/>
              </a:rPr>
              <a:t>is</a:t>
            </a:r>
            <a:r>
              <a:rPr lang="en-US" sz="2800" i="1" dirty="0">
                <a:latin typeface="Arial Unicode MS" pitchFamily="34" charset="-128"/>
              </a:rPr>
              <a:t> </a:t>
            </a:r>
            <a:r>
              <a:rPr lang="en-US" sz="2800" dirty="0" smtClean="0">
                <a:latin typeface="Arial Unicode MS" pitchFamily="34" charset="-128"/>
              </a:rPr>
              <a:t>the </a:t>
            </a:r>
            <a:r>
              <a:rPr lang="en-US" sz="2800" u="sng" dirty="0">
                <a:latin typeface="Arial Unicode MS" pitchFamily="34" charset="-128"/>
              </a:rPr>
              <a:t>last record</a:t>
            </a:r>
            <a:r>
              <a:rPr lang="en-US" sz="2800" dirty="0">
                <a:latin typeface="Arial Unicode MS" pitchFamily="34" charset="-128"/>
              </a:rPr>
              <a:t> in the input file</a:t>
            </a:r>
          </a:p>
          <a:p>
            <a:endParaRPr lang="en-US" sz="2800" dirty="0" smtClean="0">
              <a:latin typeface="Arial Unicode MS" pitchFamily="34" charset="-128"/>
            </a:endParaRPr>
          </a:p>
        </p:txBody>
      </p:sp>
    </p:spTree>
    <p:extLst>
      <p:ext uri="{BB962C8B-B14F-4D97-AF65-F5344CB8AC3E}">
        <p14:creationId xmlns:p14="http://schemas.microsoft.com/office/powerpoint/2010/main" val="16422411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anim calcmode="lin" valueType="num">
                                      <p:cBhvr additive="base">
                                        <p:cTn id="1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anim calcmode="lin" valueType="num">
                                      <p:cBhvr additive="base">
                                        <p:cTn id="25"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the END= Option to Complete Programming Statements</a:t>
            </a:r>
            <a:endParaRPr lang="en-US" b="1" i="1" dirty="0" smtClean="0">
              <a:solidFill>
                <a:srgbClr val="FFFFFF"/>
              </a:solidFill>
              <a:latin typeface="Arial Unicode MS" pitchFamily="34" charset="-128"/>
            </a:endParaRPr>
          </a:p>
          <a:p>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r>
              <a:rPr lang="en-US" sz="2400" dirty="0" smtClean="0">
                <a:latin typeface="Arial Unicode MS" pitchFamily="34" charset="-128"/>
              </a:rPr>
              <a:t>The DATA step normally stops when SAS reads past the last record in a raw data file. </a:t>
            </a:r>
          </a:p>
          <a:p>
            <a:r>
              <a:rPr lang="en-US" sz="2400" dirty="0" smtClean="0">
                <a:latin typeface="Arial Unicode MS" pitchFamily="34" charset="-128"/>
              </a:rPr>
              <a:t>In the concatenation example, SAS needs to read till the last record in the first two data files but not past the last record. Doing so will cause the DATA step to stop processing. </a:t>
            </a:r>
          </a:p>
          <a:p>
            <a:r>
              <a:rPr lang="en-US" sz="2400" dirty="0" smtClean="0">
                <a:latin typeface="Arial Unicode MS" pitchFamily="34" charset="-128"/>
              </a:rPr>
              <a:t>The INFILE statement’s END= option determines when the last record is being read.</a:t>
            </a:r>
          </a:p>
          <a:p>
            <a:r>
              <a:rPr lang="en-US" sz="2400" dirty="0" smtClean="0">
                <a:latin typeface="Arial Unicode MS" pitchFamily="34" charset="-128"/>
              </a:rPr>
              <a:t>The END= variable is not written to the data set and its value can be tested within the DATA step.</a:t>
            </a:r>
          </a:p>
        </p:txBody>
      </p:sp>
    </p:spTree>
    <p:extLst>
      <p:ext uri="{BB962C8B-B14F-4D97-AF65-F5344CB8AC3E}">
        <p14:creationId xmlns:p14="http://schemas.microsoft.com/office/powerpoint/2010/main" val="381997688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Date Functions to </a:t>
            </a:r>
            <a:r>
              <a:rPr lang="en-US" sz="3600" b="1" dirty="0">
                <a:solidFill>
                  <a:srgbClr val="FFFFFF"/>
                </a:solidFill>
                <a:latin typeface="Arial Unicode MS" pitchFamily="34" charset="-128"/>
              </a:rPr>
              <a:t>A</a:t>
            </a:r>
            <a:r>
              <a:rPr lang="en-US" sz="3600" b="1" dirty="0" smtClean="0">
                <a:solidFill>
                  <a:srgbClr val="FFFFFF"/>
                </a:solidFill>
                <a:latin typeface="Arial Unicode MS" pitchFamily="34" charset="-128"/>
              </a:rPr>
              <a:t>utomate DO</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r>
              <a:rPr lang="en-US" sz="2400" dirty="0" smtClean="0">
                <a:latin typeface="Arial Unicode MS" pitchFamily="34" charset="-128"/>
              </a:rPr>
              <a:t>TODAY() returns the current date from the system clock as a SAS date value</a:t>
            </a:r>
          </a:p>
          <a:p>
            <a:r>
              <a:rPr lang="en-US" sz="2400" dirty="0" smtClean="0">
                <a:latin typeface="Arial Unicode MS" pitchFamily="34" charset="-128"/>
              </a:rPr>
              <a:t>MONTH(TODAY()) returns the month (1 to 12) from TODAY()</a:t>
            </a:r>
          </a:p>
          <a:p>
            <a:r>
              <a:rPr lang="en-US" sz="2400" dirty="0">
                <a:latin typeface="Arial Unicode MS" pitchFamily="34" charset="-128"/>
              </a:rPr>
              <a:t>MONTH(TODAY</a:t>
            </a:r>
            <a:r>
              <a:rPr lang="en-US" sz="2400" dirty="0" smtClean="0">
                <a:latin typeface="Arial Unicode MS" pitchFamily="34" charset="-128"/>
              </a:rPr>
              <a:t>()) – 1 is the month prior to MONTH(TODAY()) (can cause a problem when MONTH(TODAY()) is 1)</a:t>
            </a:r>
          </a:p>
          <a:p>
            <a:r>
              <a:rPr lang="en-US" sz="2400" dirty="0">
                <a:latin typeface="Arial Unicode MS" pitchFamily="34" charset="-128"/>
              </a:rPr>
              <a:t>MONTH(TODAY()) – </a:t>
            </a:r>
            <a:r>
              <a:rPr lang="en-US" sz="2400" dirty="0" smtClean="0">
                <a:latin typeface="Arial Unicode MS" pitchFamily="34" charset="-128"/>
              </a:rPr>
              <a:t>2 </a:t>
            </a:r>
            <a:r>
              <a:rPr lang="en-US" sz="2400" dirty="0">
                <a:latin typeface="Arial Unicode MS" pitchFamily="34" charset="-128"/>
              </a:rPr>
              <a:t>is </a:t>
            </a:r>
            <a:r>
              <a:rPr lang="en-US" sz="2400" dirty="0" smtClean="0">
                <a:latin typeface="Arial Unicode MS" pitchFamily="34" charset="-128"/>
              </a:rPr>
              <a:t>two months prior to </a:t>
            </a:r>
            <a:r>
              <a:rPr lang="en-US" sz="2400" dirty="0">
                <a:latin typeface="Arial Unicode MS" pitchFamily="34" charset="-128"/>
              </a:rPr>
              <a:t>MONTH(TODAY</a:t>
            </a:r>
            <a:r>
              <a:rPr lang="en-US" sz="2400" dirty="0" smtClean="0">
                <a:latin typeface="Arial Unicode MS" pitchFamily="34" charset="-128"/>
              </a:rPr>
              <a:t>()) </a:t>
            </a:r>
            <a:r>
              <a:rPr lang="en-US" sz="2400" dirty="0">
                <a:latin typeface="Arial Unicode MS" pitchFamily="34" charset="-128"/>
              </a:rPr>
              <a:t>(can cause a problem when MONTH(TODAY()) is </a:t>
            </a:r>
            <a:r>
              <a:rPr lang="en-US" sz="2400" dirty="0" smtClean="0">
                <a:latin typeface="Arial Unicode MS" pitchFamily="34" charset="-128"/>
              </a:rPr>
              <a:t>1 or 2)</a:t>
            </a:r>
          </a:p>
          <a:p>
            <a:endParaRPr lang="en-US" sz="2400" dirty="0">
              <a:latin typeface="Arial Unicode MS" pitchFamily="34" charset="-128"/>
            </a:endParaRPr>
          </a:p>
          <a:p>
            <a:endParaRPr lang="en-US" sz="2400" dirty="0" smtClean="0">
              <a:latin typeface="Arial Unicode MS" pitchFamily="34" charset="-128"/>
            </a:endParaRPr>
          </a:p>
          <a:p>
            <a:endParaRPr lang="en-US" sz="2400" dirty="0" smtClean="0">
              <a:latin typeface="Arial Unicode MS" pitchFamily="34" charset="-128"/>
            </a:endParaRPr>
          </a:p>
        </p:txBody>
      </p:sp>
    </p:spTree>
    <p:extLst>
      <p:ext uri="{BB962C8B-B14F-4D97-AF65-F5344CB8AC3E}">
        <p14:creationId xmlns:p14="http://schemas.microsoft.com/office/powerpoint/2010/main" val="30947249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INTNX Function</a:t>
            </a:r>
          </a:p>
          <a:p>
            <a:pPr marL="609600" indent="-609600">
              <a:buFontTx/>
              <a:buNone/>
            </a:pPr>
            <a:endParaRPr lang="en-US" sz="700" dirty="0" smtClean="0">
              <a:latin typeface="Arial Unicode MS" pitchFamily="34" charset="-128"/>
            </a:endParaRPr>
          </a:p>
          <a:p>
            <a:r>
              <a:rPr lang="en-US" sz="2400" dirty="0" smtClean="0">
                <a:latin typeface="Arial Unicode MS" pitchFamily="34" charset="-128"/>
              </a:rPr>
              <a:t>The INTNX function increments a date, time, or </a:t>
            </a:r>
            <a:r>
              <a:rPr lang="en-US" sz="2400" dirty="0" err="1" smtClean="0">
                <a:latin typeface="Arial Unicode MS" pitchFamily="34" charset="-128"/>
              </a:rPr>
              <a:t>datetime</a:t>
            </a:r>
            <a:r>
              <a:rPr lang="en-US" sz="2400" dirty="0" smtClean="0">
                <a:latin typeface="Arial Unicode MS" pitchFamily="34" charset="-128"/>
              </a:rPr>
              <a:t> value by a given time interval, and returns a date, time, or </a:t>
            </a:r>
            <a:r>
              <a:rPr lang="en-US" sz="2400" dirty="0" err="1" smtClean="0">
                <a:latin typeface="Arial Unicode MS" pitchFamily="34" charset="-128"/>
              </a:rPr>
              <a:t>datetime</a:t>
            </a:r>
            <a:r>
              <a:rPr lang="en-US" sz="2400" dirty="0" smtClean="0">
                <a:latin typeface="Arial Unicode MS" pitchFamily="34" charset="-128"/>
              </a:rPr>
              <a:t> value.</a:t>
            </a:r>
          </a:p>
          <a:p>
            <a:pPr marL="0" indent="0">
              <a:buNone/>
            </a:pPr>
            <a:endParaRPr lang="en-US" sz="1200" dirty="0" smtClean="0"/>
          </a:p>
          <a:p>
            <a:pPr marL="0" indent="0">
              <a:buNone/>
            </a:pPr>
            <a:r>
              <a:rPr lang="en-US" sz="2400" dirty="0" smtClean="0"/>
              <a:t>INTNX(</a:t>
            </a:r>
            <a:r>
              <a:rPr lang="en-US" sz="2400" i="1" dirty="0" smtClean="0"/>
              <a:t>interval</a:t>
            </a:r>
            <a:r>
              <a:rPr lang="en-US" sz="2400" dirty="0" smtClean="0"/>
              <a:t>&lt;</a:t>
            </a:r>
            <a:r>
              <a:rPr lang="en-US" sz="2400" i="1" dirty="0" smtClean="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p>
          <a:p>
            <a:pPr marL="0" indent="0">
              <a:buNone/>
            </a:pPr>
            <a:endParaRPr lang="en-US" sz="1050" b="1" i="1" dirty="0" smtClean="0"/>
          </a:p>
          <a:p>
            <a:r>
              <a:rPr lang="en-US" sz="2400" i="1" dirty="0" smtClean="0"/>
              <a:t>interval </a:t>
            </a:r>
            <a:r>
              <a:rPr lang="en-US" sz="2400" dirty="0" smtClean="0"/>
              <a:t>specifies </a:t>
            </a:r>
            <a:r>
              <a:rPr lang="en-US" sz="2400" dirty="0"/>
              <a:t>a character constant, variable, or expression that contains a time </a:t>
            </a:r>
            <a:r>
              <a:rPr lang="en-US" sz="2400" dirty="0" smtClean="0"/>
              <a:t>interval (e.g., month) and can appear in upper or lower case. The interval must match the type of value used for </a:t>
            </a:r>
            <a:r>
              <a:rPr lang="en-US" sz="2400" i="1" dirty="0" smtClean="0"/>
              <a:t>start-from </a:t>
            </a:r>
            <a:r>
              <a:rPr lang="en-US" sz="2400" dirty="0" smtClean="0"/>
              <a:t>and </a:t>
            </a:r>
            <a:r>
              <a:rPr lang="en-US" sz="2400" i="1" dirty="0" smtClean="0"/>
              <a:t>increment. </a:t>
            </a:r>
            <a:r>
              <a:rPr lang="en-US" sz="2000" dirty="0" smtClean="0"/>
              <a:t>(The values </a:t>
            </a:r>
            <a:r>
              <a:rPr lang="en-US" sz="2000" dirty="0"/>
              <a:t>of </a:t>
            </a:r>
            <a:r>
              <a:rPr lang="en-US" sz="2000" i="1" dirty="0"/>
              <a:t>interval </a:t>
            </a:r>
            <a:r>
              <a:rPr lang="en-US" sz="2000" dirty="0"/>
              <a:t>are listed in the “Intervals Used with </a:t>
            </a:r>
            <a:r>
              <a:rPr lang="en-US" sz="2000" dirty="0" smtClean="0"/>
              <a:t>Date and </a:t>
            </a:r>
            <a:r>
              <a:rPr lang="en-US" sz="2000" dirty="0"/>
              <a:t>Time Functions” table in </a:t>
            </a:r>
            <a:r>
              <a:rPr lang="en-US" sz="2000" i="1" dirty="0"/>
              <a:t>SAS Language Reference: Concepts</a:t>
            </a:r>
            <a:r>
              <a:rPr lang="en-US" sz="2000" dirty="0" smtClean="0"/>
              <a:t>.)</a:t>
            </a:r>
            <a:endParaRPr lang="en-US" sz="2000" dirty="0"/>
          </a:p>
        </p:txBody>
      </p:sp>
    </p:spTree>
    <p:extLst>
      <p:ext uri="{BB962C8B-B14F-4D97-AF65-F5344CB8AC3E}">
        <p14:creationId xmlns:p14="http://schemas.microsoft.com/office/powerpoint/2010/main" val="261451476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INTNX Function (continued)</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pPr marL="0" indent="0">
              <a:buNone/>
            </a:pPr>
            <a:r>
              <a:rPr lang="en-US" sz="2400" dirty="0" smtClean="0"/>
              <a:t>INTNX(</a:t>
            </a:r>
            <a:r>
              <a:rPr lang="en-US" sz="2400" i="1" dirty="0" smtClean="0"/>
              <a:t>interval</a:t>
            </a:r>
            <a:r>
              <a:rPr lang="en-US" sz="2400" dirty="0" smtClean="0"/>
              <a:t>&lt;</a:t>
            </a:r>
            <a:r>
              <a:rPr lang="en-US" sz="2400" i="1" dirty="0" smtClean="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p>
          <a:p>
            <a:pPr marL="0" indent="0">
              <a:buNone/>
            </a:pPr>
            <a:endParaRPr lang="en-US" sz="2400" b="1" i="1" dirty="0" smtClean="0"/>
          </a:p>
          <a:p>
            <a:r>
              <a:rPr lang="en-US" sz="2400" dirty="0" smtClean="0"/>
              <a:t>optional </a:t>
            </a:r>
            <a:r>
              <a:rPr lang="en-US" sz="2400" i="1" dirty="0" smtClean="0"/>
              <a:t>multiple </a:t>
            </a:r>
            <a:r>
              <a:rPr lang="en-US" sz="2400" dirty="0" smtClean="0"/>
              <a:t>is an optional </a:t>
            </a:r>
            <a:r>
              <a:rPr lang="en-US" sz="2400" dirty="0"/>
              <a:t>multiplier that sets the interval equal to a multiple of </a:t>
            </a:r>
            <a:r>
              <a:rPr lang="en-US" sz="2400" dirty="0" smtClean="0"/>
              <a:t>the period </a:t>
            </a:r>
            <a:r>
              <a:rPr lang="en-US" sz="2400" dirty="0"/>
              <a:t>of the basic interval </a:t>
            </a:r>
            <a:r>
              <a:rPr lang="en-US" sz="2400" dirty="0" smtClean="0"/>
              <a:t>type (e.g.,  </a:t>
            </a:r>
            <a:r>
              <a:rPr lang="en-US" sz="2400" dirty="0"/>
              <a:t>the interval YEAR2 consists </a:t>
            </a:r>
            <a:r>
              <a:rPr lang="en-US" sz="2400" dirty="0" smtClean="0"/>
              <a:t>of two-year</a:t>
            </a:r>
            <a:r>
              <a:rPr lang="en-US" sz="2400" dirty="0"/>
              <a:t>, or biennial, </a:t>
            </a:r>
            <a:r>
              <a:rPr lang="en-US" sz="2400" dirty="0" smtClean="0"/>
              <a:t>periods)</a:t>
            </a:r>
          </a:p>
          <a:p>
            <a:r>
              <a:rPr lang="en-US" sz="2400" dirty="0" smtClean="0"/>
              <a:t>optional </a:t>
            </a:r>
            <a:r>
              <a:rPr lang="en-US" sz="2400" i="1" dirty="0" smtClean="0"/>
              <a:t>shift-index  </a:t>
            </a:r>
            <a:r>
              <a:rPr lang="en-US" sz="2400" dirty="0" smtClean="0"/>
              <a:t>is a shift </a:t>
            </a:r>
            <a:r>
              <a:rPr lang="en-US" sz="2400" dirty="0"/>
              <a:t>index that shifts the interval to start at a </a:t>
            </a:r>
            <a:r>
              <a:rPr lang="en-US" sz="2400" dirty="0" smtClean="0"/>
              <a:t>specified </a:t>
            </a:r>
            <a:r>
              <a:rPr lang="en-US" sz="2400" dirty="0" err="1" smtClean="0"/>
              <a:t>subperiod</a:t>
            </a:r>
            <a:r>
              <a:rPr lang="en-US" sz="2400" dirty="0" smtClean="0"/>
              <a:t> </a:t>
            </a:r>
            <a:r>
              <a:rPr lang="en-US" sz="2400" dirty="0"/>
              <a:t>starting </a:t>
            </a:r>
            <a:r>
              <a:rPr lang="en-US" sz="2400" dirty="0" smtClean="0"/>
              <a:t>point (e.g., YEAR.7 </a:t>
            </a:r>
            <a:r>
              <a:rPr lang="en-US" sz="2400" dirty="0"/>
              <a:t>specifies yearly periods </a:t>
            </a:r>
            <a:r>
              <a:rPr lang="en-US" sz="2400" dirty="0" smtClean="0"/>
              <a:t>shifted to </a:t>
            </a:r>
            <a:r>
              <a:rPr lang="en-US" sz="2400" dirty="0"/>
              <a:t>start on the first of </a:t>
            </a:r>
            <a:r>
              <a:rPr lang="en-US" sz="2400" dirty="0" smtClean="0"/>
              <a:t>July of </a:t>
            </a:r>
            <a:r>
              <a:rPr lang="en-US" sz="2400" dirty="0"/>
              <a:t>each calendar year and to end in </a:t>
            </a:r>
            <a:r>
              <a:rPr lang="en-US" sz="2400" dirty="0" smtClean="0"/>
              <a:t>June of the </a:t>
            </a:r>
            <a:r>
              <a:rPr lang="en-US" sz="2400" dirty="0"/>
              <a:t>following </a:t>
            </a:r>
            <a:r>
              <a:rPr lang="en-US" sz="2400" dirty="0" smtClean="0"/>
              <a:t>year)</a:t>
            </a:r>
            <a:endParaRPr lang="en-US" sz="2400" dirty="0"/>
          </a:p>
        </p:txBody>
      </p:sp>
    </p:spTree>
    <p:extLst>
      <p:ext uri="{BB962C8B-B14F-4D97-AF65-F5344CB8AC3E}">
        <p14:creationId xmlns:p14="http://schemas.microsoft.com/office/powerpoint/2010/main" val="31470412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INTNX Function (continued)</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pPr marL="0" indent="0">
              <a:buNone/>
            </a:pPr>
            <a:r>
              <a:rPr lang="en-US" sz="2400" dirty="0" smtClean="0"/>
              <a:t>INTNX(</a:t>
            </a:r>
            <a:r>
              <a:rPr lang="en-US" sz="2400" i="1" dirty="0" smtClean="0"/>
              <a:t>interval</a:t>
            </a:r>
            <a:r>
              <a:rPr lang="en-US" sz="2400" dirty="0" smtClean="0"/>
              <a:t>&lt;</a:t>
            </a:r>
            <a:r>
              <a:rPr lang="en-US" sz="2400" i="1" dirty="0" smtClean="0"/>
              <a:t>multiple</a:t>
            </a:r>
            <a:r>
              <a:rPr lang="en-US" sz="2400" dirty="0"/>
              <a:t>&gt;&lt;</a:t>
            </a:r>
            <a:r>
              <a:rPr lang="en-US" sz="2400" i="1" dirty="0"/>
              <a:t>.shift-index</a:t>
            </a:r>
            <a:r>
              <a:rPr lang="en-US" sz="2400" dirty="0"/>
              <a:t>&gt;, </a:t>
            </a:r>
            <a:r>
              <a:rPr lang="en-US" sz="2400" i="1" dirty="0"/>
              <a:t>start-from</a:t>
            </a:r>
            <a:r>
              <a:rPr lang="en-US" sz="2400" dirty="0"/>
              <a:t>, </a:t>
            </a:r>
            <a:r>
              <a:rPr lang="en-US" sz="2400" i="1" dirty="0"/>
              <a:t>increment</a:t>
            </a:r>
            <a:r>
              <a:rPr lang="en-US" sz="2400" dirty="0"/>
              <a:t>&lt;, ’</a:t>
            </a:r>
            <a:r>
              <a:rPr lang="en-US" sz="2400" i="1" dirty="0"/>
              <a:t>alignment</a:t>
            </a:r>
            <a:r>
              <a:rPr lang="en-US" sz="2400" dirty="0"/>
              <a:t>’&gt;</a:t>
            </a:r>
            <a:r>
              <a:rPr lang="en-US" sz="2400" dirty="0" smtClean="0"/>
              <a:t>)</a:t>
            </a:r>
            <a:endParaRPr lang="en-US" sz="2400" b="1" i="1" dirty="0" smtClean="0"/>
          </a:p>
          <a:p>
            <a:r>
              <a:rPr lang="en-US" sz="2400" i="1" dirty="0" smtClean="0"/>
              <a:t>start-from </a:t>
            </a:r>
            <a:r>
              <a:rPr lang="en-US" sz="2400" dirty="0" smtClean="0"/>
              <a:t>specifies </a:t>
            </a:r>
            <a:r>
              <a:rPr lang="en-US" sz="2400" dirty="0"/>
              <a:t>a SAS expression that represents a SAS date, time, or </a:t>
            </a:r>
            <a:r>
              <a:rPr lang="en-US" sz="2400" dirty="0" err="1"/>
              <a:t>datetime</a:t>
            </a:r>
            <a:r>
              <a:rPr lang="en-US" sz="2400" dirty="0"/>
              <a:t> value </a:t>
            </a:r>
            <a:r>
              <a:rPr lang="en-US" sz="2400" dirty="0" smtClean="0"/>
              <a:t>that identifies </a:t>
            </a:r>
            <a:r>
              <a:rPr lang="en-US" sz="2400" dirty="0"/>
              <a:t>a starting point.</a:t>
            </a:r>
          </a:p>
          <a:p>
            <a:r>
              <a:rPr lang="en-US" sz="2400" i="1" dirty="0"/>
              <a:t>i</a:t>
            </a:r>
            <a:r>
              <a:rPr lang="en-US" sz="2400" i="1" dirty="0" smtClean="0"/>
              <a:t>ncrement </a:t>
            </a:r>
            <a:r>
              <a:rPr lang="en-US" sz="2400" dirty="0" smtClean="0"/>
              <a:t>specifies </a:t>
            </a:r>
            <a:r>
              <a:rPr lang="en-US" sz="2400" dirty="0"/>
              <a:t>a negative, positive, or zero integer that represents the number of </a:t>
            </a:r>
            <a:r>
              <a:rPr lang="en-US" sz="2400" dirty="0" smtClean="0"/>
              <a:t>date, time</a:t>
            </a:r>
            <a:r>
              <a:rPr lang="en-US" sz="2400" dirty="0"/>
              <a:t>, or </a:t>
            </a:r>
            <a:r>
              <a:rPr lang="en-US" sz="2400" dirty="0" err="1"/>
              <a:t>datetime</a:t>
            </a:r>
            <a:r>
              <a:rPr lang="en-US" sz="2400" dirty="0"/>
              <a:t> intervals. </a:t>
            </a:r>
            <a:r>
              <a:rPr lang="en-US" sz="2400" i="1" dirty="0"/>
              <a:t>Increment </a:t>
            </a:r>
            <a:r>
              <a:rPr lang="en-US" sz="2400" dirty="0"/>
              <a:t>is the number of intervals to shift the value </a:t>
            </a:r>
            <a:r>
              <a:rPr lang="en-US" sz="2400" dirty="0" smtClean="0"/>
              <a:t>of </a:t>
            </a:r>
            <a:r>
              <a:rPr lang="en-US" sz="2400" i="1" dirty="0" smtClean="0"/>
              <a:t>start-from</a:t>
            </a:r>
            <a:r>
              <a:rPr lang="en-US" sz="2400" dirty="0"/>
              <a:t>.</a:t>
            </a:r>
          </a:p>
          <a:p>
            <a:r>
              <a:rPr lang="en-US" sz="2400" dirty="0" smtClean="0"/>
              <a:t>Optional ’</a:t>
            </a:r>
            <a:r>
              <a:rPr lang="en-US" sz="2400" i="1" dirty="0" smtClean="0"/>
              <a:t>alignment</a:t>
            </a:r>
            <a:r>
              <a:rPr lang="en-US" sz="2400" dirty="0" smtClean="0"/>
              <a:t>’ controls </a:t>
            </a:r>
            <a:r>
              <a:rPr lang="en-US" sz="2400" dirty="0"/>
              <a:t>the position of SAS dates within the </a:t>
            </a:r>
            <a:r>
              <a:rPr lang="en-US" sz="2400" dirty="0" smtClean="0"/>
              <a:t>interval and must be enclosed in quotation marks. </a:t>
            </a:r>
          </a:p>
          <a:p>
            <a:r>
              <a:rPr lang="en-US" sz="2400" dirty="0" smtClean="0"/>
              <a:t>See SAS manuals for detailed explanation.</a:t>
            </a:r>
          </a:p>
        </p:txBody>
      </p:sp>
    </p:spTree>
    <p:extLst>
      <p:ext uri="{BB962C8B-B14F-4D97-AF65-F5344CB8AC3E}">
        <p14:creationId xmlns:p14="http://schemas.microsoft.com/office/powerpoint/2010/main" val="31470412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4000" b="1" dirty="0" smtClean="0">
                <a:solidFill>
                  <a:srgbClr val="FFFFFF"/>
                </a:solidFill>
                <a:latin typeface="Arial Unicode MS" pitchFamily="34" charset="-128"/>
              </a:rPr>
              <a:t>Combining Data Vertically</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Process of concatenating or interleaving data</a:t>
            </a:r>
          </a:p>
          <a:p>
            <a:pPr marL="0" indent="0">
              <a:buNone/>
            </a:pPr>
            <a:endParaRPr lang="en-US" sz="2800" dirty="0" smtClean="0">
              <a:latin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077018036"/>
              </p:ext>
            </p:extLst>
          </p:nvPr>
        </p:nvGraphicFramePr>
        <p:xfrm>
          <a:off x="838200" y="2286000"/>
          <a:ext cx="1828800" cy="1371600"/>
        </p:xfrm>
        <a:graphic>
          <a:graphicData uri="http://schemas.openxmlformats.org/drawingml/2006/table">
            <a:tbl>
              <a:tblPr firstRow="1" bandRow="1">
                <a:tableStyleId>{5C22544A-7EE6-4342-B048-85BDC9FD1C3A}</a:tableStyleId>
              </a:tblPr>
              <a:tblGrid>
                <a:gridCol w="914400"/>
                <a:gridCol w="914400"/>
              </a:tblGrid>
              <a:tr h="457200">
                <a:tc>
                  <a:txBody>
                    <a:bodyPr/>
                    <a:lstStyle/>
                    <a:p>
                      <a:r>
                        <a:rPr lang="en-US" dirty="0" smtClean="0"/>
                        <a:t>ID</a:t>
                      </a:r>
                      <a:endParaRPr lang="en-US" dirty="0"/>
                    </a:p>
                  </a:txBody>
                  <a:tcPr/>
                </a:tc>
                <a:tc>
                  <a:txBody>
                    <a:bodyPr/>
                    <a:lstStyle/>
                    <a:p>
                      <a:r>
                        <a:rPr lang="en-US" dirty="0" smtClean="0"/>
                        <a:t>Name</a:t>
                      </a:r>
                      <a:endParaRPr lang="en-US" dirty="0"/>
                    </a:p>
                  </a:txBody>
                  <a:tcPr/>
                </a:tc>
              </a:tr>
              <a:tr h="457200">
                <a:tc>
                  <a:txBody>
                    <a:bodyPr/>
                    <a:lstStyle/>
                    <a:p>
                      <a:r>
                        <a:rPr lang="en-US" dirty="0" smtClean="0"/>
                        <a:t>9</a:t>
                      </a:r>
                      <a:endParaRPr lang="en-US" dirty="0"/>
                    </a:p>
                  </a:txBody>
                  <a:tcPr/>
                </a:tc>
                <a:tc>
                  <a:txBody>
                    <a:bodyPr/>
                    <a:lstStyle/>
                    <a:p>
                      <a:r>
                        <a:rPr lang="en-US" dirty="0" smtClean="0"/>
                        <a:t>Abe</a:t>
                      </a:r>
                      <a:endParaRPr lang="en-US" dirty="0"/>
                    </a:p>
                  </a:txBody>
                  <a:tcPr/>
                </a:tc>
              </a:tr>
              <a:tr h="457200">
                <a:tc>
                  <a:txBody>
                    <a:bodyPr/>
                    <a:lstStyle/>
                    <a:p>
                      <a:r>
                        <a:rPr lang="en-US" dirty="0" smtClean="0"/>
                        <a:t>10</a:t>
                      </a:r>
                      <a:endParaRPr lang="en-US" dirty="0"/>
                    </a:p>
                  </a:txBody>
                  <a:tcPr/>
                </a:tc>
                <a:tc>
                  <a:txBody>
                    <a:bodyPr/>
                    <a:lstStyle/>
                    <a:p>
                      <a:r>
                        <a:rPr lang="en-US" dirty="0" smtClean="0"/>
                        <a:t>Burt</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8908739"/>
              </p:ext>
            </p:extLst>
          </p:nvPr>
        </p:nvGraphicFramePr>
        <p:xfrm>
          <a:off x="4267200" y="2286000"/>
          <a:ext cx="1905000" cy="1371600"/>
        </p:xfrm>
        <a:graphic>
          <a:graphicData uri="http://schemas.openxmlformats.org/drawingml/2006/table">
            <a:tbl>
              <a:tblPr firstRow="1" bandRow="1">
                <a:tableStyleId>{5C22544A-7EE6-4342-B048-85BDC9FD1C3A}</a:tableStyleId>
              </a:tblPr>
              <a:tblGrid>
                <a:gridCol w="952500"/>
                <a:gridCol w="952500"/>
              </a:tblGrid>
              <a:tr h="457200">
                <a:tc>
                  <a:txBody>
                    <a:bodyPr/>
                    <a:lstStyle/>
                    <a:p>
                      <a:r>
                        <a:rPr lang="en-US" dirty="0" smtClean="0"/>
                        <a:t>ID</a:t>
                      </a:r>
                      <a:endParaRPr lang="en-US" dirty="0"/>
                    </a:p>
                  </a:txBody>
                  <a:tcPr/>
                </a:tc>
                <a:tc>
                  <a:txBody>
                    <a:bodyPr/>
                    <a:lstStyle/>
                    <a:p>
                      <a:r>
                        <a:rPr lang="en-US" dirty="0" smtClean="0"/>
                        <a:t>Name</a:t>
                      </a:r>
                      <a:endParaRPr lang="en-US" dirty="0"/>
                    </a:p>
                  </a:txBody>
                  <a:tcPr/>
                </a:tc>
              </a:tr>
              <a:tr h="457200">
                <a:tc>
                  <a:txBody>
                    <a:bodyPr/>
                    <a:lstStyle/>
                    <a:p>
                      <a:r>
                        <a:rPr lang="en-US" dirty="0" smtClean="0"/>
                        <a:t>7</a:t>
                      </a:r>
                      <a:endParaRPr lang="en-US" dirty="0"/>
                    </a:p>
                  </a:txBody>
                  <a:tcPr>
                    <a:solidFill>
                      <a:schemeClr val="accent2"/>
                    </a:solidFill>
                  </a:tcPr>
                </a:tc>
                <a:tc>
                  <a:txBody>
                    <a:bodyPr/>
                    <a:lstStyle/>
                    <a:p>
                      <a:r>
                        <a:rPr lang="en-US" dirty="0" smtClean="0"/>
                        <a:t>Chuck</a:t>
                      </a:r>
                      <a:endParaRPr lang="en-US" dirty="0"/>
                    </a:p>
                  </a:txBody>
                  <a:tcPr>
                    <a:solidFill>
                      <a:schemeClr val="accent2"/>
                    </a:solidFill>
                  </a:tcPr>
                </a:tc>
              </a:tr>
              <a:tr h="457200">
                <a:tc>
                  <a:txBody>
                    <a:bodyPr/>
                    <a:lstStyle/>
                    <a:p>
                      <a:r>
                        <a:rPr lang="en-US" dirty="0" smtClean="0"/>
                        <a:t>8</a:t>
                      </a:r>
                      <a:endParaRPr lang="en-US" dirty="0"/>
                    </a:p>
                  </a:txBody>
                  <a:tcPr>
                    <a:solidFill>
                      <a:schemeClr val="accent2">
                        <a:lumMod val="60000"/>
                        <a:lumOff val="40000"/>
                      </a:schemeClr>
                    </a:solidFill>
                  </a:tcPr>
                </a:tc>
                <a:tc>
                  <a:txBody>
                    <a:bodyPr/>
                    <a:lstStyle/>
                    <a:p>
                      <a:r>
                        <a:rPr lang="en-US" dirty="0" smtClean="0"/>
                        <a:t>David</a:t>
                      </a:r>
                      <a:endParaRPr lang="en-US" dirty="0"/>
                    </a:p>
                  </a:txBody>
                  <a:tcPr>
                    <a:solidFill>
                      <a:schemeClr val="accent2">
                        <a:lumMod val="60000"/>
                        <a:lumOff val="4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52764831"/>
              </p:ext>
            </p:extLst>
          </p:nvPr>
        </p:nvGraphicFramePr>
        <p:xfrm>
          <a:off x="2514600" y="4029639"/>
          <a:ext cx="1905000" cy="2476500"/>
        </p:xfrm>
        <a:graphic>
          <a:graphicData uri="http://schemas.openxmlformats.org/drawingml/2006/table">
            <a:tbl>
              <a:tblPr firstRow="1" bandRow="1">
                <a:tableStyleId>{5C22544A-7EE6-4342-B048-85BDC9FD1C3A}</a:tableStyleId>
              </a:tblPr>
              <a:tblGrid>
                <a:gridCol w="952500"/>
                <a:gridCol w="952500"/>
              </a:tblGrid>
              <a:tr h="495300">
                <a:tc>
                  <a:txBody>
                    <a:bodyPr/>
                    <a:lstStyle/>
                    <a:p>
                      <a:r>
                        <a:rPr lang="en-US" dirty="0" smtClean="0"/>
                        <a:t>ID</a:t>
                      </a:r>
                      <a:endParaRPr lang="en-US" dirty="0"/>
                    </a:p>
                  </a:txBody>
                  <a:tcPr/>
                </a:tc>
                <a:tc>
                  <a:txBody>
                    <a:bodyPr/>
                    <a:lstStyle/>
                    <a:p>
                      <a:r>
                        <a:rPr lang="en-US" dirty="0" smtClean="0"/>
                        <a:t>X</a:t>
                      </a:r>
                      <a:endParaRPr lang="en-US" dirty="0"/>
                    </a:p>
                  </a:txBody>
                  <a:tcPr/>
                </a:tc>
              </a:tr>
              <a:tr h="495300">
                <a:tc>
                  <a:txBody>
                    <a:bodyPr/>
                    <a:lstStyle/>
                    <a:p>
                      <a:r>
                        <a:rPr lang="en-US" dirty="0" smtClean="0"/>
                        <a:t>9</a:t>
                      </a:r>
                      <a:endParaRPr lang="en-US" dirty="0"/>
                    </a:p>
                  </a:txBody>
                  <a:tcPr/>
                </a:tc>
                <a:tc>
                  <a:txBody>
                    <a:bodyPr/>
                    <a:lstStyle/>
                    <a:p>
                      <a:r>
                        <a:rPr lang="en-US" dirty="0" smtClean="0"/>
                        <a:t>Abe</a:t>
                      </a:r>
                      <a:endParaRPr lang="en-US" dirty="0"/>
                    </a:p>
                  </a:txBody>
                  <a:tcPr/>
                </a:tc>
              </a:tr>
              <a:tr h="495300">
                <a:tc>
                  <a:txBody>
                    <a:bodyPr/>
                    <a:lstStyle/>
                    <a:p>
                      <a:r>
                        <a:rPr lang="en-US" dirty="0" smtClean="0"/>
                        <a:t>10</a:t>
                      </a:r>
                      <a:endParaRPr lang="en-US" dirty="0"/>
                    </a:p>
                  </a:txBody>
                  <a:tcPr/>
                </a:tc>
                <a:tc>
                  <a:txBody>
                    <a:bodyPr/>
                    <a:lstStyle/>
                    <a:p>
                      <a:r>
                        <a:rPr lang="en-US" dirty="0" smtClean="0"/>
                        <a:t>Burt</a:t>
                      </a:r>
                      <a:endParaRPr lang="en-US" dirty="0"/>
                    </a:p>
                  </a:txBody>
                  <a:tcPr/>
                </a:tc>
              </a:tr>
              <a:tr h="495300">
                <a:tc>
                  <a:txBody>
                    <a:bodyPr/>
                    <a:lstStyle/>
                    <a:p>
                      <a:r>
                        <a:rPr lang="en-US" dirty="0" smtClean="0"/>
                        <a:t>7</a:t>
                      </a:r>
                      <a:endParaRPr lang="en-US" dirty="0"/>
                    </a:p>
                  </a:txBody>
                  <a:tcPr>
                    <a:solidFill>
                      <a:schemeClr val="accent6"/>
                    </a:solidFill>
                  </a:tcPr>
                </a:tc>
                <a:tc>
                  <a:txBody>
                    <a:bodyPr/>
                    <a:lstStyle/>
                    <a:p>
                      <a:r>
                        <a:rPr lang="en-US" dirty="0" smtClean="0"/>
                        <a:t>Chuck</a:t>
                      </a:r>
                      <a:endParaRPr lang="en-US" dirty="0"/>
                    </a:p>
                  </a:txBody>
                  <a:tcPr>
                    <a:solidFill>
                      <a:schemeClr val="accent6"/>
                    </a:solidFill>
                  </a:tcPr>
                </a:tc>
              </a:tr>
              <a:tr h="495300">
                <a:tc>
                  <a:txBody>
                    <a:bodyPr/>
                    <a:lstStyle/>
                    <a:p>
                      <a:r>
                        <a:rPr lang="en-US" dirty="0" smtClean="0"/>
                        <a:t>8</a:t>
                      </a:r>
                      <a:endParaRPr lang="en-US" dirty="0"/>
                    </a:p>
                  </a:txBody>
                  <a:tcPr>
                    <a:solidFill>
                      <a:schemeClr val="accent6">
                        <a:lumMod val="60000"/>
                        <a:lumOff val="40000"/>
                      </a:schemeClr>
                    </a:solidFill>
                  </a:tcPr>
                </a:tc>
                <a:tc>
                  <a:txBody>
                    <a:bodyPr/>
                    <a:lstStyle/>
                    <a:p>
                      <a:r>
                        <a:rPr lang="en-US" dirty="0" smtClean="0"/>
                        <a:t>David</a:t>
                      </a:r>
                      <a:endParaRPr lang="en-US" dirty="0"/>
                    </a:p>
                  </a:txBody>
                  <a:tcPr>
                    <a:solidFill>
                      <a:schemeClr val="accent6">
                        <a:lumMod val="60000"/>
                        <a:lumOff val="40000"/>
                      </a:schemeClr>
                    </a:solidFill>
                  </a:tcPr>
                </a:tc>
              </a:tr>
            </a:tbl>
          </a:graphicData>
        </a:graphic>
      </p:graphicFrame>
      <p:cxnSp>
        <p:nvCxnSpPr>
          <p:cNvPr id="7" name="Straight Arrow Connector 6"/>
          <p:cNvCxnSpPr/>
          <p:nvPr/>
        </p:nvCxnSpPr>
        <p:spPr bwMode="auto">
          <a:xfrm>
            <a:off x="1676400" y="3657600"/>
            <a:ext cx="60960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724400" y="3657600"/>
            <a:ext cx="762000" cy="2209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6510642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Appending SAS Data Sets with </a:t>
            </a:r>
            <a:r>
              <a:rPr lang="en-US" b="1" dirty="0" smtClean="0">
                <a:solidFill>
                  <a:srgbClr val="FFFFFF"/>
                </a:solidFill>
                <a:latin typeface="Arial Unicode MS" pitchFamily="34" charset="-128"/>
              </a:rPr>
              <a:t/>
            </a:r>
            <a:br>
              <a:rPr lang="en-US" b="1" dirty="0" smtClean="0">
                <a:solidFill>
                  <a:srgbClr val="FFFFFF"/>
                </a:solidFill>
                <a:latin typeface="Arial Unicode MS" pitchFamily="34" charset="-128"/>
              </a:rPr>
            </a:br>
            <a:r>
              <a:rPr lang="en-US" sz="3600" b="1" dirty="0" smtClean="0">
                <a:solidFill>
                  <a:srgbClr val="FFFFFF"/>
                </a:solidFill>
                <a:latin typeface="Arial Unicode MS" pitchFamily="34" charset="-128"/>
              </a:rPr>
              <a:t>PROC APPEND</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pPr marL="0" indent="0">
              <a:buNone/>
            </a:pPr>
            <a:r>
              <a:rPr lang="en-US" sz="2400" dirty="0" smtClean="0"/>
              <a:t>PROC </a:t>
            </a:r>
            <a:r>
              <a:rPr lang="en-US" sz="2400" dirty="0"/>
              <a:t>APPEND </a:t>
            </a:r>
            <a:r>
              <a:rPr lang="en-US" sz="2400" dirty="0" smtClean="0"/>
              <a:t>BASE=</a:t>
            </a:r>
            <a:r>
              <a:rPr lang="en-US" sz="2400" i="1" dirty="0" smtClean="0"/>
              <a:t>SAS-data-set  </a:t>
            </a:r>
            <a:r>
              <a:rPr lang="en-US" sz="2400" dirty="0" smtClean="0"/>
              <a:t>DATA=</a:t>
            </a:r>
            <a:r>
              <a:rPr lang="en-US" sz="2400" i="1" dirty="0" smtClean="0"/>
              <a:t>SAS-data-set</a:t>
            </a:r>
            <a:r>
              <a:rPr lang="en-US" sz="2400" dirty="0" smtClean="0"/>
              <a:t>;</a:t>
            </a:r>
          </a:p>
          <a:p>
            <a:pPr marL="0" indent="0">
              <a:buNone/>
            </a:pPr>
            <a:endParaRPr lang="en-US" sz="1100" dirty="0"/>
          </a:p>
          <a:p>
            <a:r>
              <a:rPr lang="en-US" sz="2400" dirty="0" smtClean="0"/>
              <a:t>The BASE= data set is the data set to which observations are to be added to. </a:t>
            </a:r>
            <a:endParaRPr lang="en-US" sz="2400" dirty="0"/>
          </a:p>
          <a:p>
            <a:r>
              <a:rPr lang="en-US" sz="2400" dirty="0" smtClean="0"/>
              <a:t>The DATA= data set contains the records that will be appended to the BASE= data set.</a:t>
            </a:r>
          </a:p>
          <a:p>
            <a:r>
              <a:rPr lang="en-US" sz="2400" dirty="0" smtClean="0"/>
              <a:t>The BASE= data set may contain more variables than the DATA= data set. When that happens, missing values will be assigned to the additional variables for the  observations in the DATA= data set. A warning message will also appear in the SAS log.</a:t>
            </a:r>
            <a:endParaRPr lang="en-US" sz="2400" dirty="0"/>
          </a:p>
        </p:txBody>
      </p:sp>
    </p:spTree>
    <p:extLst>
      <p:ext uri="{BB962C8B-B14F-4D97-AF65-F5344CB8AC3E}">
        <p14:creationId xmlns:p14="http://schemas.microsoft.com/office/powerpoint/2010/main" val="468861940"/>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Appending SAS Data Sets with the SET Statement</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pPr marL="0" indent="0">
              <a:buNone/>
            </a:pPr>
            <a:r>
              <a:rPr lang="en-US" sz="2400" dirty="0" smtClean="0"/>
              <a:t>Example: </a:t>
            </a:r>
          </a:p>
          <a:p>
            <a:pPr marL="0" indent="0">
              <a:buNone/>
            </a:pPr>
            <a:r>
              <a:rPr lang="en-US" sz="2400" dirty="0" smtClean="0"/>
              <a:t>data first; set second </a:t>
            </a:r>
            <a:r>
              <a:rPr lang="en-US" sz="2400" dirty="0"/>
              <a:t> </a:t>
            </a:r>
            <a:r>
              <a:rPr lang="en-US" sz="2400" dirty="0" smtClean="0"/>
              <a:t>third; </a:t>
            </a:r>
            <a:r>
              <a:rPr lang="en-US" sz="2400" dirty="0" smtClean="0"/>
              <a:t>**overwrites </a:t>
            </a:r>
            <a:r>
              <a:rPr lang="en-US" sz="2400" dirty="0" smtClean="0"/>
              <a:t>second and </a:t>
            </a:r>
            <a:r>
              <a:rPr lang="en-US" sz="2400" dirty="0" smtClean="0"/>
              <a:t>third on </a:t>
            </a:r>
            <a:r>
              <a:rPr lang="en-US" sz="2400" smtClean="0"/>
              <a:t>existing data set first;</a:t>
            </a:r>
            <a:endParaRPr lang="en-US" sz="1200" dirty="0"/>
          </a:p>
          <a:p>
            <a:r>
              <a:rPr lang="en-US" sz="2400" dirty="0" smtClean="0"/>
              <a:t>If there are several data sets listed, the result will be the concatenation of all the data sets listed.</a:t>
            </a:r>
          </a:p>
          <a:p>
            <a:r>
              <a:rPr lang="en-US" sz="2400" dirty="0" smtClean="0"/>
              <a:t>The SET statement reads all observations in all the listed input data sets in order to concatenate them. The more efficient PROC APPEND reads only the data in the DATA= data set. </a:t>
            </a:r>
          </a:p>
        </p:txBody>
      </p:sp>
    </p:spTree>
    <p:extLst>
      <p:ext uri="{BB962C8B-B14F-4D97-AF65-F5344CB8AC3E}">
        <p14:creationId xmlns:p14="http://schemas.microsoft.com/office/powerpoint/2010/main" val="15068005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smtClean="0">
                <a:solidFill>
                  <a:srgbClr val="FFFFFF"/>
                </a:solidFill>
                <a:latin typeface="Arial Unicode MS" pitchFamily="34" charset="-128"/>
              </a:rPr>
              <a:t>Appending SAS Data Sets with PROC APPEND and the FORCE Option</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pPr marL="0" indent="0">
              <a:buNone/>
            </a:pPr>
            <a:r>
              <a:rPr lang="en-US" sz="2400" dirty="0" smtClean="0"/>
              <a:t>PROC </a:t>
            </a:r>
            <a:r>
              <a:rPr lang="en-US" sz="2400" dirty="0"/>
              <a:t>APPEND </a:t>
            </a:r>
            <a:r>
              <a:rPr lang="en-US" sz="2400" dirty="0" smtClean="0"/>
              <a:t>BASE=</a:t>
            </a:r>
            <a:r>
              <a:rPr lang="en-US" sz="2400" i="1" dirty="0" smtClean="0"/>
              <a:t>SAS-data-set  </a:t>
            </a:r>
            <a:r>
              <a:rPr lang="en-US" sz="2400" dirty="0" smtClean="0"/>
              <a:t>DATA=</a:t>
            </a:r>
            <a:r>
              <a:rPr lang="en-US" sz="2400" i="1" dirty="0" smtClean="0"/>
              <a:t>SAS-data-set </a:t>
            </a:r>
            <a:r>
              <a:rPr lang="en-US" sz="2400" dirty="0" smtClean="0"/>
              <a:t>&lt;FORCE&gt;; </a:t>
            </a:r>
          </a:p>
          <a:p>
            <a:pPr marL="0" indent="0">
              <a:buNone/>
            </a:pPr>
            <a:endParaRPr lang="en-US" sz="1100" dirty="0"/>
          </a:p>
          <a:p>
            <a:r>
              <a:rPr lang="en-US" sz="2400" dirty="0" smtClean="0"/>
              <a:t>When the DATA= data set contains more variables than the BASE= data set, use the FORCE option to concatenate.</a:t>
            </a:r>
          </a:p>
          <a:p>
            <a:r>
              <a:rPr lang="en-US" sz="2400" dirty="0" smtClean="0"/>
              <a:t>The structure of the BASE= data set will be used for the appended data set, which could lead to </a:t>
            </a:r>
            <a:r>
              <a:rPr lang="en-US" sz="2400" u="sng" dirty="0" smtClean="0"/>
              <a:t>loss of data due to dropping of variables</a:t>
            </a:r>
            <a:r>
              <a:rPr lang="en-US" sz="2400" dirty="0" smtClean="0"/>
              <a:t>. Variables in the DATA= data set but not in the BASE= data set will be dropped.</a:t>
            </a:r>
          </a:p>
        </p:txBody>
      </p:sp>
    </p:spTree>
    <p:extLst>
      <p:ext uri="{BB962C8B-B14F-4D97-AF65-F5344CB8AC3E}">
        <p14:creationId xmlns:p14="http://schemas.microsoft.com/office/powerpoint/2010/main" val="1064002770"/>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smtClean="0">
                <a:solidFill>
                  <a:srgbClr val="FFFFFF"/>
                </a:solidFill>
                <a:latin typeface="Arial Unicode MS" pitchFamily="34" charset="-128"/>
              </a:rPr>
              <a:t>Appending SAS Data Sets with PROC APPEND and the FORCE Option (continued)</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r>
              <a:rPr lang="en-US" sz="2400" dirty="0" smtClean="0"/>
              <a:t>The structure of the BASE= data set will be used for the appended data set, which could lead to </a:t>
            </a:r>
            <a:r>
              <a:rPr lang="en-US" sz="2400" u="sng" dirty="0" smtClean="0"/>
              <a:t>loss of data due to truncation</a:t>
            </a:r>
            <a:r>
              <a:rPr lang="en-US" sz="2400" dirty="0" smtClean="0"/>
              <a:t>. </a:t>
            </a:r>
          </a:p>
          <a:p>
            <a:r>
              <a:rPr lang="en-US" sz="2400" dirty="0" smtClean="0">
                <a:solidFill>
                  <a:schemeClr val="tx1"/>
                </a:solidFill>
              </a:rPr>
              <a:t>VARIABLES WITH DIFFERENT LENGTHS: </a:t>
            </a:r>
            <a:r>
              <a:rPr lang="en-US" sz="2400" dirty="0" smtClean="0"/>
              <a:t>If the same variable is on both data sets but has a shorter length in the BASE= data set, then the variable values in the DATA= data set  will be truncated in the appended data set. The variable label from the BASE= data set will be retained instead of the one from the DATA= data set.</a:t>
            </a:r>
          </a:p>
        </p:txBody>
      </p:sp>
    </p:spTree>
    <p:extLst>
      <p:ext uri="{BB962C8B-B14F-4D97-AF65-F5344CB8AC3E}">
        <p14:creationId xmlns:p14="http://schemas.microsoft.com/office/powerpoint/2010/main" val="2342824169"/>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228600" y="762000"/>
            <a:ext cx="8610600" cy="5486400"/>
          </a:xfrm>
        </p:spPr>
        <p:txBody>
          <a:bodyPr/>
          <a:lstStyle/>
          <a:p>
            <a:pPr marL="609600" indent="-609600">
              <a:buFontTx/>
              <a:buNone/>
            </a:pPr>
            <a:r>
              <a:rPr lang="en-US" sz="3600" b="1" dirty="0" smtClean="0">
                <a:solidFill>
                  <a:srgbClr val="FFFFFF"/>
                </a:solidFill>
                <a:latin typeface="Arial Unicode MS" pitchFamily="34" charset="-128"/>
              </a:rPr>
              <a:t>Appending SAS Data Sets with PROC APPEND and the FORCE Option (continued)</a:t>
            </a:r>
            <a:endParaRPr lang="en-US" sz="100" dirty="0" smtClean="0">
              <a:solidFill>
                <a:schemeClr val="hlink"/>
              </a:solidFill>
              <a:latin typeface="Arial Unicode MS" pitchFamily="34" charset="-128"/>
            </a:endParaRPr>
          </a:p>
          <a:p>
            <a:pPr marL="0" indent="0">
              <a:buNone/>
            </a:pPr>
            <a:endParaRPr lang="en-US" sz="700" dirty="0" smtClean="0">
              <a:latin typeface="Arial Unicode MS" pitchFamily="34" charset="-128"/>
            </a:endParaRPr>
          </a:p>
          <a:p>
            <a:r>
              <a:rPr lang="en-US" sz="2400" dirty="0" smtClean="0"/>
              <a:t>The structure of the BASE= data set will be used for the appended data set. </a:t>
            </a:r>
          </a:p>
          <a:p>
            <a:r>
              <a:rPr lang="en-US" sz="2400" dirty="0" smtClean="0">
                <a:solidFill>
                  <a:schemeClr val="tx1"/>
                </a:solidFill>
              </a:rPr>
              <a:t>VARIABLES WITH DIFFERENT TYPES:</a:t>
            </a:r>
            <a:r>
              <a:rPr lang="en-US" sz="2400" dirty="0" smtClean="0"/>
              <a:t> If a variable is on both the BASE= and DATA= data set but has different types, a type mismatch will require the use of the FORCE option to include the said variable in the appended data set. However, the values for the said variable in the DATA= data set records appended will be set to missing. The variable values in the BASE= data set will be intact.</a:t>
            </a:r>
          </a:p>
        </p:txBody>
      </p:sp>
    </p:spTree>
    <p:extLst>
      <p:ext uri="{BB962C8B-B14F-4D97-AF65-F5344CB8AC3E}">
        <p14:creationId xmlns:p14="http://schemas.microsoft.com/office/powerpoint/2010/main" val="1909559998"/>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Append Raw Data Files Using a SAS Data Set with Names of Files to be Appended</a:t>
            </a:r>
          </a:p>
          <a:p>
            <a:pPr marL="609600" indent="-609600">
              <a:buFontTx/>
              <a:buNone/>
            </a:pPr>
            <a:r>
              <a:rPr lang="en-US" sz="2800" dirty="0" smtClean="0"/>
              <a:t>data combined;</a:t>
            </a:r>
            <a:endParaRPr lang="en-US" sz="2800" dirty="0"/>
          </a:p>
          <a:p>
            <a:pPr marL="0" indent="0">
              <a:buNone/>
            </a:pPr>
            <a:r>
              <a:rPr lang="en-US" sz="2800" dirty="0" smtClean="0"/>
              <a:t>set </a:t>
            </a:r>
            <a:r>
              <a:rPr lang="en-US" sz="2800" dirty="0" err="1" smtClean="0"/>
              <a:t>sasuser.rawdata</a:t>
            </a:r>
            <a:r>
              <a:rPr lang="en-US" sz="2800" dirty="0" smtClean="0"/>
              <a:t>;</a:t>
            </a:r>
          </a:p>
          <a:p>
            <a:pPr marL="0" indent="0">
              <a:buNone/>
            </a:pPr>
            <a:r>
              <a:rPr lang="en-US" sz="2800" dirty="0" smtClean="0"/>
              <a:t> </a:t>
            </a:r>
            <a:r>
              <a:rPr lang="en-US" sz="2800" dirty="0" err="1" smtClean="0"/>
              <a:t>infile</a:t>
            </a:r>
            <a:r>
              <a:rPr lang="en-US" sz="2800" dirty="0" smtClean="0"/>
              <a:t> in </a:t>
            </a:r>
            <a:r>
              <a:rPr lang="en-US" sz="2800" dirty="0" err="1" smtClean="0"/>
              <a:t>filevar</a:t>
            </a:r>
            <a:r>
              <a:rPr lang="en-US" sz="2800" dirty="0" smtClean="0"/>
              <a:t>=filename end=</a:t>
            </a:r>
            <a:r>
              <a:rPr lang="en-US" sz="2800" dirty="0" err="1" smtClean="0"/>
              <a:t>lastfile</a:t>
            </a:r>
            <a:r>
              <a:rPr lang="en-US" sz="2800" dirty="0" smtClean="0"/>
              <a:t>;</a:t>
            </a:r>
          </a:p>
          <a:p>
            <a:pPr marL="0" indent="0">
              <a:buNone/>
            </a:pPr>
            <a:r>
              <a:rPr lang="en-US" sz="2800" dirty="0" smtClean="0"/>
              <a:t> do while(</a:t>
            </a:r>
            <a:r>
              <a:rPr lang="en-US" sz="2800" dirty="0" err="1" smtClean="0"/>
              <a:t>lastfile</a:t>
            </a:r>
            <a:r>
              <a:rPr lang="en-US" sz="2800" dirty="0" smtClean="0"/>
              <a:t>=0);</a:t>
            </a:r>
          </a:p>
          <a:p>
            <a:pPr marL="0" indent="0">
              <a:buNone/>
            </a:pPr>
            <a:r>
              <a:rPr lang="en-US" sz="2800" dirty="0"/>
              <a:t> </a:t>
            </a:r>
            <a:r>
              <a:rPr lang="en-US" sz="2800" dirty="0" smtClean="0"/>
              <a:t>    input x y z;</a:t>
            </a:r>
          </a:p>
          <a:p>
            <a:pPr marL="0" indent="0">
              <a:buNone/>
            </a:pPr>
            <a:r>
              <a:rPr lang="en-US" sz="2800" dirty="0"/>
              <a:t> </a:t>
            </a:r>
            <a:r>
              <a:rPr lang="en-US" sz="2800" dirty="0" smtClean="0"/>
              <a:t>    output;</a:t>
            </a:r>
          </a:p>
          <a:p>
            <a:pPr marL="0" indent="0">
              <a:buNone/>
            </a:pPr>
            <a:r>
              <a:rPr lang="en-US" sz="2800" dirty="0" smtClean="0"/>
              <a:t> end;</a:t>
            </a:r>
          </a:p>
          <a:p>
            <a:pPr marL="0" indent="0">
              <a:buNone/>
            </a:pPr>
            <a:r>
              <a:rPr lang="en-US" sz="2800" dirty="0" smtClean="0"/>
              <a:t>run;</a:t>
            </a:r>
          </a:p>
        </p:txBody>
      </p:sp>
      <p:graphicFrame>
        <p:nvGraphicFramePr>
          <p:cNvPr id="2" name="Table 1"/>
          <p:cNvGraphicFramePr>
            <a:graphicFrameLocks noGrp="1"/>
          </p:cNvGraphicFramePr>
          <p:nvPr>
            <p:extLst>
              <p:ext uri="{D42A27DB-BD31-4B8C-83A1-F6EECF244321}">
                <p14:modId xmlns:p14="http://schemas.microsoft.com/office/powerpoint/2010/main" val="1368271982"/>
              </p:ext>
            </p:extLst>
          </p:nvPr>
        </p:nvGraphicFramePr>
        <p:xfrm>
          <a:off x="5715000" y="4724400"/>
          <a:ext cx="3048000" cy="1483360"/>
        </p:xfrm>
        <a:graphic>
          <a:graphicData uri="http://schemas.openxmlformats.org/drawingml/2006/table">
            <a:tbl>
              <a:tblPr firstRow="1" bandRow="1">
                <a:tableStyleId>{5C22544A-7EE6-4342-B048-85BDC9FD1C3A}</a:tableStyleId>
              </a:tblPr>
              <a:tblGrid>
                <a:gridCol w="838200"/>
                <a:gridCol w="2209800"/>
              </a:tblGrid>
              <a:tr h="370840">
                <a:tc>
                  <a:txBody>
                    <a:bodyPr/>
                    <a:lstStyle/>
                    <a:p>
                      <a:r>
                        <a:rPr lang="en-US" dirty="0" err="1" smtClean="0"/>
                        <a:t>obs</a:t>
                      </a:r>
                      <a:endParaRPr lang="en-US" dirty="0"/>
                    </a:p>
                  </a:txBody>
                  <a:tcPr/>
                </a:tc>
                <a:tc>
                  <a:txBody>
                    <a:bodyPr/>
                    <a:lstStyle/>
                    <a:p>
                      <a:r>
                        <a:rPr lang="en-US" dirty="0" smtClean="0"/>
                        <a:t>filename</a:t>
                      </a:r>
                      <a:endParaRPr lang="en-US" dirty="0"/>
                    </a:p>
                  </a:txBody>
                  <a:tcPr/>
                </a:tc>
              </a:tr>
              <a:tr h="370840">
                <a:tc>
                  <a:txBody>
                    <a:bodyPr/>
                    <a:lstStyle/>
                    <a:p>
                      <a:r>
                        <a:rPr lang="en-US" dirty="0" smtClean="0"/>
                        <a:t>1</a:t>
                      </a:r>
                      <a:endParaRPr lang="en-US" dirty="0"/>
                    </a:p>
                  </a:txBody>
                  <a:tcPr/>
                </a:tc>
                <a:tc>
                  <a:txBody>
                    <a:bodyPr/>
                    <a:lstStyle/>
                    <a:p>
                      <a:r>
                        <a:rPr lang="en-US" dirty="0" smtClean="0"/>
                        <a:t>c:\temp\year1.dat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c:\temp\year2.dat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c:\temp\year3.dat</a:t>
                      </a:r>
                      <a:endParaRPr lang="en-US" dirty="0"/>
                    </a:p>
                  </a:txBody>
                  <a:tcPr/>
                </a:tc>
              </a:tr>
            </a:tbl>
          </a:graphicData>
        </a:graphic>
      </p:graphicFrame>
      <p:cxnSp>
        <p:nvCxnSpPr>
          <p:cNvPr id="9" name="Straight Arrow Connector 8"/>
          <p:cNvCxnSpPr>
            <a:endCxn id="2" idx="0"/>
          </p:cNvCxnSpPr>
          <p:nvPr/>
        </p:nvCxnSpPr>
        <p:spPr bwMode="auto">
          <a:xfrm>
            <a:off x="4572000" y="3810000"/>
            <a:ext cx="26670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567040959"/>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Append Raw Data Files Using an External File with Names of Files to be Appended</a:t>
            </a:r>
          </a:p>
          <a:p>
            <a:pPr marL="609600" indent="-609600">
              <a:buFontTx/>
              <a:buNone/>
            </a:pPr>
            <a:r>
              <a:rPr lang="en-US" sz="2400" dirty="0" smtClean="0"/>
              <a:t>data combined;</a:t>
            </a:r>
            <a:endParaRPr lang="en-US" sz="2400" dirty="0"/>
          </a:p>
          <a:p>
            <a:pPr marL="0" indent="0">
              <a:buNone/>
            </a:pPr>
            <a:r>
              <a:rPr lang="en-US" sz="2400" dirty="0" err="1" smtClean="0"/>
              <a:t>infile</a:t>
            </a:r>
            <a:r>
              <a:rPr lang="en-US" sz="2400" dirty="0" smtClean="0"/>
              <a:t> ’rawdatafiles.dat’;</a:t>
            </a:r>
          </a:p>
          <a:p>
            <a:pPr marL="0" indent="0">
              <a:buNone/>
            </a:pPr>
            <a:r>
              <a:rPr lang="en-US" sz="2400" dirty="0" smtClean="0"/>
              <a:t>input filename $20.;</a:t>
            </a:r>
          </a:p>
          <a:p>
            <a:pPr marL="0" indent="0">
              <a:buNone/>
            </a:pPr>
            <a:r>
              <a:rPr lang="en-US" sz="2400" dirty="0" smtClean="0"/>
              <a:t> </a:t>
            </a:r>
            <a:r>
              <a:rPr lang="en-US" sz="2400" dirty="0" err="1" smtClean="0"/>
              <a:t>infile</a:t>
            </a:r>
            <a:r>
              <a:rPr lang="en-US" sz="2400" dirty="0" smtClean="0"/>
              <a:t> in </a:t>
            </a:r>
            <a:r>
              <a:rPr lang="en-US" sz="2400" dirty="0" err="1" smtClean="0"/>
              <a:t>filevar</a:t>
            </a:r>
            <a:r>
              <a:rPr lang="en-US" sz="2400" dirty="0" smtClean="0"/>
              <a:t>=filename end=</a:t>
            </a:r>
            <a:r>
              <a:rPr lang="en-US" sz="2400" dirty="0" err="1" smtClean="0"/>
              <a:t>lastfile</a:t>
            </a:r>
            <a:r>
              <a:rPr lang="en-US" sz="2400" dirty="0" smtClean="0"/>
              <a:t>;</a:t>
            </a:r>
          </a:p>
          <a:p>
            <a:pPr marL="0" indent="0">
              <a:buNone/>
            </a:pPr>
            <a:r>
              <a:rPr lang="en-US" sz="2400" dirty="0" smtClean="0"/>
              <a:t> do while(</a:t>
            </a:r>
            <a:r>
              <a:rPr lang="en-US" sz="2400" dirty="0" err="1" smtClean="0"/>
              <a:t>lastfile</a:t>
            </a:r>
            <a:r>
              <a:rPr lang="en-US" sz="2400" dirty="0" smtClean="0"/>
              <a:t>=0);</a:t>
            </a:r>
          </a:p>
          <a:p>
            <a:pPr marL="0" indent="0">
              <a:buNone/>
            </a:pPr>
            <a:r>
              <a:rPr lang="en-US" sz="2400" dirty="0"/>
              <a:t> </a:t>
            </a:r>
            <a:r>
              <a:rPr lang="en-US" sz="2400" dirty="0" smtClean="0"/>
              <a:t>    input x y z;</a:t>
            </a:r>
          </a:p>
          <a:p>
            <a:pPr marL="0" indent="0">
              <a:buNone/>
            </a:pPr>
            <a:r>
              <a:rPr lang="en-US" sz="2400" dirty="0"/>
              <a:t> </a:t>
            </a:r>
            <a:r>
              <a:rPr lang="en-US" sz="2400" dirty="0" smtClean="0"/>
              <a:t>    output;</a:t>
            </a:r>
          </a:p>
          <a:p>
            <a:pPr marL="0" indent="0">
              <a:buNone/>
            </a:pPr>
            <a:r>
              <a:rPr lang="en-US" sz="2400" dirty="0" smtClean="0"/>
              <a:t> end;</a:t>
            </a:r>
          </a:p>
          <a:p>
            <a:pPr marL="0" indent="0">
              <a:buNone/>
            </a:pPr>
            <a:r>
              <a:rPr lang="en-US" sz="2400" dirty="0" smtClean="0"/>
              <a:t>run;</a:t>
            </a:r>
          </a:p>
        </p:txBody>
      </p:sp>
      <p:graphicFrame>
        <p:nvGraphicFramePr>
          <p:cNvPr id="2" name="Table 1"/>
          <p:cNvGraphicFramePr>
            <a:graphicFrameLocks noGrp="1"/>
          </p:cNvGraphicFramePr>
          <p:nvPr>
            <p:extLst>
              <p:ext uri="{D42A27DB-BD31-4B8C-83A1-F6EECF244321}">
                <p14:modId xmlns:p14="http://schemas.microsoft.com/office/powerpoint/2010/main" val="614366218"/>
              </p:ext>
            </p:extLst>
          </p:nvPr>
        </p:nvGraphicFramePr>
        <p:xfrm>
          <a:off x="5715000" y="4858869"/>
          <a:ext cx="3048000" cy="1483360"/>
        </p:xfrm>
        <a:graphic>
          <a:graphicData uri="http://schemas.openxmlformats.org/drawingml/2006/table">
            <a:tbl>
              <a:tblPr firstRow="1" bandRow="1">
                <a:tableStyleId>{5C22544A-7EE6-4342-B048-85BDC9FD1C3A}</a:tableStyleId>
              </a:tblPr>
              <a:tblGrid>
                <a:gridCol w="838200"/>
                <a:gridCol w="2209800"/>
              </a:tblGrid>
              <a:tr h="370840">
                <a:tc>
                  <a:txBody>
                    <a:bodyPr/>
                    <a:lstStyle/>
                    <a:p>
                      <a:r>
                        <a:rPr lang="en-US" dirty="0" err="1" smtClean="0"/>
                        <a:t>obs</a:t>
                      </a:r>
                      <a:endParaRPr lang="en-US" dirty="0"/>
                    </a:p>
                  </a:txBody>
                  <a:tcPr/>
                </a:tc>
                <a:tc>
                  <a:txBody>
                    <a:bodyPr/>
                    <a:lstStyle/>
                    <a:p>
                      <a:r>
                        <a:rPr lang="en-US" dirty="0" smtClean="0"/>
                        <a:t>filename</a:t>
                      </a:r>
                      <a:endParaRPr lang="en-US" dirty="0"/>
                    </a:p>
                  </a:txBody>
                  <a:tcPr/>
                </a:tc>
              </a:tr>
              <a:tr h="370840">
                <a:tc>
                  <a:txBody>
                    <a:bodyPr/>
                    <a:lstStyle/>
                    <a:p>
                      <a:r>
                        <a:rPr lang="en-US" dirty="0" smtClean="0"/>
                        <a:t>1</a:t>
                      </a:r>
                      <a:endParaRPr lang="en-US" dirty="0"/>
                    </a:p>
                  </a:txBody>
                  <a:tcPr/>
                </a:tc>
                <a:tc>
                  <a:txBody>
                    <a:bodyPr/>
                    <a:lstStyle/>
                    <a:p>
                      <a:r>
                        <a:rPr lang="en-US" dirty="0" smtClean="0"/>
                        <a:t>c:\temp\year1.dat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c:\temp\year2.dat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c:\temp\year3.dat</a:t>
                      </a:r>
                      <a:endParaRPr lang="en-US" dirty="0"/>
                    </a:p>
                  </a:txBody>
                  <a:tcPr/>
                </a:tc>
              </a:tr>
            </a:tbl>
          </a:graphicData>
        </a:graphic>
      </p:graphicFrame>
      <p:cxnSp>
        <p:nvCxnSpPr>
          <p:cNvPr id="9" name="Straight Arrow Connector 8"/>
          <p:cNvCxnSpPr/>
          <p:nvPr/>
        </p:nvCxnSpPr>
        <p:spPr bwMode="auto">
          <a:xfrm>
            <a:off x="4038600" y="4235824"/>
            <a:ext cx="320040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87010842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4000" b="1" dirty="0" smtClean="0">
                <a:solidFill>
                  <a:srgbClr val="FFFFFF"/>
                </a:solidFill>
                <a:latin typeface="Arial Unicode MS" pitchFamily="34" charset="-128"/>
              </a:rPr>
              <a:t>Examples of Concatenating Data Vertically</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Create a SAS data set from multiple raw data files using a FILENAME statement</a:t>
            </a:r>
          </a:p>
          <a:p>
            <a:r>
              <a:rPr lang="en-US" sz="2800" dirty="0" smtClean="0">
                <a:latin typeface="Arial Unicode MS" pitchFamily="34" charset="-128"/>
              </a:rPr>
              <a:t>Create a SAS data set from multiple raw data files using an INFILE statement with the FILEVAR= option</a:t>
            </a:r>
          </a:p>
          <a:p>
            <a:r>
              <a:rPr lang="en-US" sz="2800" dirty="0" smtClean="0">
                <a:latin typeface="Arial Unicode MS" pitchFamily="34" charset="-128"/>
              </a:rPr>
              <a:t>Append SAS data sets using the APPEND procedure</a:t>
            </a:r>
            <a:endParaRPr lang="en-US" sz="2800" dirty="0">
              <a:latin typeface="Arial Unicode MS" pitchFamily="34" charset="-128"/>
            </a:endParaRPr>
          </a:p>
        </p:txBody>
      </p:sp>
    </p:spTree>
    <p:extLst>
      <p:ext uri="{BB962C8B-B14F-4D97-AF65-F5344CB8AC3E}">
        <p14:creationId xmlns:p14="http://schemas.microsoft.com/office/powerpoint/2010/main" val="23530511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a FILENAME Statement to Concatenate Raw Data Files </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Assign a single </a:t>
            </a:r>
            <a:r>
              <a:rPr lang="en-US" sz="2800" dirty="0" err="1" smtClean="0">
                <a:latin typeface="Arial Unicode MS" pitchFamily="34" charset="-128"/>
              </a:rPr>
              <a:t>fileref</a:t>
            </a:r>
            <a:r>
              <a:rPr lang="en-US" sz="2800" dirty="0" smtClean="0">
                <a:latin typeface="Arial Unicode MS" pitchFamily="34" charset="-128"/>
              </a:rPr>
              <a:t> to the raw data files that need to be combined</a:t>
            </a:r>
          </a:p>
          <a:p>
            <a:r>
              <a:rPr lang="en-US" sz="2800" dirty="0" smtClean="0">
                <a:latin typeface="Arial Unicode MS" pitchFamily="34" charset="-128"/>
              </a:rPr>
              <a:t>All of the file specifications must be enclosed in one set of parentheses</a:t>
            </a:r>
          </a:p>
          <a:p>
            <a:pPr marL="0" indent="0">
              <a:buNone/>
            </a:pPr>
            <a:endParaRPr lang="en-US" sz="2800" dirty="0" smtClean="0">
              <a:latin typeface="Arial Unicode MS" pitchFamily="34" charset="-128"/>
            </a:endParaRPr>
          </a:p>
          <a:p>
            <a:pPr marL="0" indent="0">
              <a:buNone/>
            </a:pPr>
            <a:r>
              <a:rPr lang="en-US" sz="2800" dirty="0" smtClean="0"/>
              <a:t>FILENAME </a:t>
            </a:r>
            <a:r>
              <a:rPr lang="en-US" sz="2800" i="1" dirty="0" err="1"/>
              <a:t>fileref</a:t>
            </a:r>
            <a:r>
              <a:rPr lang="en-US" sz="2800" i="1" dirty="0"/>
              <a:t> </a:t>
            </a:r>
            <a:r>
              <a:rPr lang="en-US" sz="2800" i="1" dirty="0" smtClean="0"/>
              <a:t>(</a:t>
            </a:r>
            <a:r>
              <a:rPr lang="en-US" sz="2800" dirty="0" smtClean="0"/>
              <a:t>’</a:t>
            </a:r>
            <a:r>
              <a:rPr lang="en-US" sz="2800" i="1" dirty="0" smtClean="0"/>
              <a:t>external-file1</a:t>
            </a:r>
            <a:r>
              <a:rPr lang="en-US" sz="2800" dirty="0" smtClean="0"/>
              <a:t>’ ’</a:t>
            </a:r>
            <a:r>
              <a:rPr lang="en-US" sz="2800" i="1" dirty="0" smtClean="0"/>
              <a:t>external-file2</a:t>
            </a:r>
            <a:r>
              <a:rPr lang="en-US" sz="2800" dirty="0" smtClean="0"/>
              <a:t>’</a:t>
            </a:r>
          </a:p>
          <a:p>
            <a:pPr marL="0" indent="0">
              <a:buNone/>
            </a:pPr>
            <a:r>
              <a:rPr lang="en-US" sz="2800" dirty="0"/>
              <a:t> </a:t>
            </a:r>
            <a:r>
              <a:rPr lang="en-US" sz="2800" dirty="0" smtClean="0"/>
              <a:t> … ’</a:t>
            </a:r>
            <a:r>
              <a:rPr lang="en-US" sz="2800" i="1" dirty="0" smtClean="0"/>
              <a:t>external-</a:t>
            </a:r>
            <a:r>
              <a:rPr lang="en-US" sz="2800" i="1" dirty="0" err="1" smtClean="0"/>
              <a:t>filen</a:t>
            </a:r>
            <a:r>
              <a:rPr lang="en-US" sz="2800" dirty="0" smtClean="0"/>
              <a:t>’);</a:t>
            </a:r>
          </a:p>
        </p:txBody>
      </p:sp>
    </p:spTree>
    <p:extLst>
      <p:ext uri="{BB962C8B-B14F-4D97-AF65-F5344CB8AC3E}">
        <p14:creationId xmlns:p14="http://schemas.microsoft.com/office/powerpoint/2010/main" val="325598025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Example of Using a FILENAME Statement to Concatenate Raw Data Files </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pPr marL="0" indent="0">
              <a:buNone/>
            </a:pPr>
            <a:r>
              <a:rPr lang="en-US" sz="2800" dirty="0" smtClean="0">
                <a:latin typeface="Arial Unicode MS" pitchFamily="34" charset="-128"/>
              </a:rPr>
              <a:t>filename qtr1 (‘c:\ ...jan.txt’ ‘c:\...feb.txt’ ‘c:…mar.txt’);</a:t>
            </a:r>
          </a:p>
          <a:p>
            <a:pPr marL="0" indent="0">
              <a:buNone/>
            </a:pPr>
            <a:r>
              <a:rPr lang="en-US" sz="2800" dirty="0" smtClean="0">
                <a:latin typeface="Arial Unicode MS" pitchFamily="34" charset="-128"/>
              </a:rPr>
              <a:t>data all;</a:t>
            </a:r>
          </a:p>
          <a:p>
            <a:pPr marL="0" indent="0">
              <a:buNone/>
            </a:pPr>
            <a:r>
              <a:rPr lang="en-US" sz="2800" dirty="0">
                <a:latin typeface="Arial Unicode MS" pitchFamily="34" charset="-128"/>
              </a:rPr>
              <a:t> </a:t>
            </a:r>
            <a:r>
              <a:rPr lang="en-US" sz="2800" dirty="0" smtClean="0">
                <a:latin typeface="Arial Unicode MS" pitchFamily="34" charset="-128"/>
              </a:rPr>
              <a:t>   </a:t>
            </a:r>
            <a:r>
              <a:rPr lang="en-US" sz="2800" dirty="0" err="1" smtClean="0">
                <a:latin typeface="Arial Unicode MS" pitchFamily="34" charset="-128"/>
              </a:rPr>
              <a:t>infile</a:t>
            </a:r>
            <a:r>
              <a:rPr lang="en-US" sz="2800" dirty="0" smtClean="0">
                <a:latin typeface="Arial Unicode MS" pitchFamily="34" charset="-128"/>
              </a:rPr>
              <a:t> qtr1;</a:t>
            </a:r>
          </a:p>
          <a:p>
            <a:pPr marL="0" indent="0">
              <a:buNone/>
            </a:pPr>
            <a:r>
              <a:rPr lang="en-US" sz="2800" dirty="0" smtClean="0">
                <a:latin typeface="Arial Unicode MS" pitchFamily="34" charset="-128"/>
              </a:rPr>
              <a:t>input  x y z;</a:t>
            </a:r>
          </a:p>
          <a:p>
            <a:pPr marL="0" indent="0">
              <a:buNone/>
            </a:pPr>
            <a:r>
              <a:rPr lang="en-US" sz="2800" dirty="0" smtClean="0">
                <a:latin typeface="Arial Unicode MS" pitchFamily="34" charset="-128"/>
              </a:rPr>
              <a:t>run;</a:t>
            </a:r>
            <a:endParaRPr lang="en-US" sz="2800" dirty="0" smtClean="0"/>
          </a:p>
        </p:txBody>
      </p:sp>
    </p:spTree>
    <p:extLst>
      <p:ext uri="{BB962C8B-B14F-4D97-AF65-F5344CB8AC3E}">
        <p14:creationId xmlns:p14="http://schemas.microsoft.com/office/powerpoint/2010/main" val="31156296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 calcmode="lin" valueType="num">
                                      <p:cBhvr additive="base">
                                        <p:cTn id="7"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an INFILE Statement to Concatenate Raw Data Files </a:t>
            </a:r>
            <a:endParaRPr lang="en-US" b="1" i="1" dirty="0" smtClean="0">
              <a:solidFill>
                <a:srgbClr val="FFFFFF"/>
              </a:solidFill>
              <a:latin typeface="Arial Unicode MS" pitchFamily="34" charset="-128"/>
            </a:endParaRPr>
          </a:p>
          <a:p>
            <a:endParaRPr lang="en-US" sz="600" dirty="0" smtClean="0">
              <a:solidFill>
                <a:schemeClr val="hlink"/>
              </a:solidFill>
              <a:latin typeface="Arial Unicode MS" pitchFamily="34" charset="-128"/>
            </a:endParaRPr>
          </a:p>
          <a:p>
            <a:r>
              <a:rPr lang="en-US" sz="2800" dirty="0" smtClean="0">
                <a:latin typeface="Arial Unicode MS" pitchFamily="34" charset="-128"/>
              </a:rPr>
              <a:t>Concatenation process can be more flexible by using an INFILE statement with the FILEVAR= option</a:t>
            </a:r>
          </a:p>
          <a:p>
            <a:r>
              <a:rPr lang="en-US" sz="2800" dirty="0" smtClean="0">
                <a:latin typeface="Arial Unicode MS" pitchFamily="34" charset="-128"/>
              </a:rPr>
              <a:t>FILEVAR= option can dynamically change the currently opened input file to a new input file </a:t>
            </a:r>
          </a:p>
          <a:p>
            <a:pPr marL="0" indent="0">
              <a:buNone/>
            </a:pPr>
            <a:endParaRPr lang="en-US" sz="2800" dirty="0" smtClean="0">
              <a:latin typeface="Arial Unicode MS" pitchFamily="34" charset="-128"/>
            </a:endParaRPr>
          </a:p>
        </p:txBody>
      </p:sp>
    </p:spTree>
    <p:extLst>
      <p:ext uri="{BB962C8B-B14F-4D97-AF65-F5344CB8AC3E}">
        <p14:creationId xmlns:p14="http://schemas.microsoft.com/office/powerpoint/2010/main" val="25635078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Using an INFILE Statement to Concatenate Raw Data Files </a:t>
            </a:r>
            <a:endParaRPr lang="en-US" b="1" i="1" dirty="0" smtClean="0">
              <a:solidFill>
                <a:srgbClr val="FFFFFF"/>
              </a:solidFill>
              <a:latin typeface="Arial Unicode MS" pitchFamily="34" charset="-128"/>
            </a:endParaRPr>
          </a:p>
          <a:p>
            <a:endParaRPr lang="en-US" sz="100" dirty="0" smtClean="0">
              <a:solidFill>
                <a:schemeClr val="hlink"/>
              </a:solidFill>
              <a:latin typeface="Arial Unicode MS" pitchFamily="34" charset="-128"/>
            </a:endParaRPr>
          </a:p>
          <a:p>
            <a:pPr marL="0" indent="0">
              <a:buNone/>
            </a:pPr>
            <a:r>
              <a:rPr lang="en-US" sz="2800" dirty="0" smtClean="0"/>
              <a:t>INFILE </a:t>
            </a:r>
            <a:r>
              <a:rPr lang="en-US" sz="2800" i="1" dirty="0"/>
              <a:t>file-specification </a:t>
            </a:r>
            <a:r>
              <a:rPr lang="en-US" sz="2800" i="1" dirty="0" smtClean="0"/>
              <a:t> </a:t>
            </a:r>
            <a:r>
              <a:rPr lang="en-US" sz="2800" dirty="0" smtClean="0"/>
              <a:t>FILEVAR</a:t>
            </a:r>
            <a:r>
              <a:rPr lang="en-US" sz="2800" i="1" dirty="0" smtClean="0"/>
              <a:t>=variable;</a:t>
            </a:r>
          </a:p>
          <a:p>
            <a:pPr marL="0" indent="0">
              <a:buNone/>
            </a:pPr>
            <a:endParaRPr lang="en-US" sz="700" dirty="0" smtClean="0">
              <a:latin typeface="Arial Unicode MS" pitchFamily="34" charset="-128"/>
            </a:endParaRPr>
          </a:p>
          <a:p>
            <a:r>
              <a:rPr lang="en-US" sz="2800" i="1" dirty="0" smtClean="0">
                <a:latin typeface="Arial Unicode MS" pitchFamily="34" charset="-128"/>
              </a:rPr>
              <a:t>file-specification </a:t>
            </a:r>
            <a:r>
              <a:rPr lang="en-US" sz="2800" dirty="0" smtClean="0">
                <a:latin typeface="Arial Unicode MS" pitchFamily="34" charset="-128"/>
              </a:rPr>
              <a:t>is a placeholder (not an actual filename or </a:t>
            </a:r>
            <a:r>
              <a:rPr lang="en-US" sz="2800" dirty="0" err="1" smtClean="0">
                <a:latin typeface="Arial Unicode MS" pitchFamily="34" charset="-128"/>
              </a:rPr>
              <a:t>fileref</a:t>
            </a:r>
            <a:r>
              <a:rPr lang="en-US" sz="2800" dirty="0" smtClean="0">
                <a:latin typeface="Arial Unicode MS" pitchFamily="34" charset="-128"/>
              </a:rPr>
              <a:t> assigned previously to a file)</a:t>
            </a:r>
            <a:endParaRPr lang="en-US" sz="2800" i="1" dirty="0" smtClean="0">
              <a:latin typeface="Arial Unicode MS" pitchFamily="34" charset="-128"/>
            </a:endParaRPr>
          </a:p>
          <a:p>
            <a:r>
              <a:rPr lang="en-US" sz="2800" i="1" dirty="0" smtClean="0">
                <a:latin typeface="Arial Unicode MS" pitchFamily="34" charset="-128"/>
              </a:rPr>
              <a:t>variable </a:t>
            </a:r>
            <a:r>
              <a:rPr lang="en-US" sz="2800" dirty="0" smtClean="0">
                <a:latin typeface="Arial Unicode MS" pitchFamily="34" charset="-128"/>
              </a:rPr>
              <a:t> contains a character string that is a physical filename for an input file to be opened</a:t>
            </a:r>
          </a:p>
          <a:p>
            <a:r>
              <a:rPr lang="en-US" sz="2800" dirty="0" smtClean="0">
                <a:latin typeface="Arial Unicode MS" pitchFamily="34" charset="-128"/>
              </a:rPr>
              <a:t>FILEVAR=</a:t>
            </a:r>
            <a:r>
              <a:rPr lang="en-US" sz="2800" i="1" dirty="0" smtClean="0">
                <a:latin typeface="Arial Unicode MS" pitchFamily="34" charset="-128"/>
              </a:rPr>
              <a:t>variable</a:t>
            </a:r>
            <a:r>
              <a:rPr lang="en-US" sz="2800" dirty="0" smtClean="0">
                <a:latin typeface="Arial Unicode MS" pitchFamily="34" charset="-128"/>
              </a:rPr>
              <a:t> causes the INFILE statement to close the current input file and open a new input file whenever the value of </a:t>
            </a:r>
            <a:r>
              <a:rPr lang="en-US" sz="2800" i="1" dirty="0" smtClean="0">
                <a:latin typeface="Arial Unicode MS" pitchFamily="34" charset="-128"/>
              </a:rPr>
              <a:t>variable </a:t>
            </a:r>
            <a:r>
              <a:rPr lang="en-US" sz="2800" dirty="0" smtClean="0">
                <a:latin typeface="Arial Unicode MS" pitchFamily="34" charset="-128"/>
              </a:rPr>
              <a:t>changes</a:t>
            </a:r>
          </a:p>
          <a:p>
            <a:endParaRPr lang="en-US" sz="2800" dirty="0" smtClean="0">
              <a:latin typeface="Arial Unicode MS" pitchFamily="34" charset="-128"/>
            </a:endParaRPr>
          </a:p>
        </p:txBody>
      </p:sp>
    </p:spTree>
    <p:extLst>
      <p:ext uri="{BB962C8B-B14F-4D97-AF65-F5344CB8AC3E}">
        <p14:creationId xmlns:p14="http://schemas.microsoft.com/office/powerpoint/2010/main" val="16812328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 calcmode="lin" valueType="num">
                                      <p:cBhvr additive="base">
                                        <p:cTn id="1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Assigning the Names of the Files to Be Read</a:t>
            </a:r>
            <a:endParaRPr lang="en-US" sz="200" dirty="0" smtClean="0">
              <a:latin typeface="Arial Unicode MS" pitchFamily="34" charset="-128"/>
            </a:endParaRPr>
          </a:p>
          <a:p>
            <a:pPr marL="0" indent="0">
              <a:buNone/>
            </a:pPr>
            <a:r>
              <a:rPr lang="en-US" sz="2800" dirty="0"/>
              <a:t>data </a:t>
            </a:r>
            <a:r>
              <a:rPr lang="en-US" sz="2800" dirty="0" smtClean="0"/>
              <a:t>combined;</a:t>
            </a:r>
            <a:endParaRPr lang="en-US" sz="2800" dirty="0"/>
          </a:p>
          <a:p>
            <a:pPr marL="0" indent="0">
              <a:buNone/>
            </a:pPr>
            <a:r>
              <a:rPr lang="pl-PL" sz="2800" dirty="0"/>
              <a:t>do i = 1 to 3;</a:t>
            </a:r>
          </a:p>
          <a:p>
            <a:pPr marL="0" indent="0">
              <a:buNone/>
            </a:pPr>
            <a:r>
              <a:rPr lang="en-US" sz="2800" dirty="0" smtClean="0"/>
              <a:t>  </a:t>
            </a:r>
            <a:r>
              <a:rPr lang="en-US" sz="2800" dirty="0" err="1" smtClean="0"/>
              <a:t>fname</a:t>
            </a:r>
            <a:r>
              <a:rPr lang="en-US" sz="2800" dirty="0"/>
              <a:t>= </a:t>
            </a:r>
            <a:r>
              <a:rPr lang="en-US" sz="2800" dirty="0" smtClean="0"/>
              <a:t>’c:\temp\year’ </a:t>
            </a:r>
            <a:r>
              <a:rPr lang="en-US" sz="2800" dirty="0"/>
              <a:t>|| put(i,1.) || ’.</a:t>
            </a:r>
            <a:r>
              <a:rPr lang="en-US" sz="2800" dirty="0" err="1"/>
              <a:t>dat</a:t>
            </a:r>
            <a:r>
              <a:rPr lang="en-US" sz="2800" dirty="0"/>
              <a:t>’;</a:t>
            </a:r>
          </a:p>
          <a:p>
            <a:pPr marL="0" indent="0">
              <a:buNone/>
            </a:pPr>
            <a:r>
              <a:rPr lang="en-US" sz="2800" dirty="0" smtClean="0"/>
              <a:t>  </a:t>
            </a:r>
            <a:r>
              <a:rPr lang="en-US" sz="2800" dirty="0" err="1" smtClean="0"/>
              <a:t>infile</a:t>
            </a:r>
            <a:r>
              <a:rPr lang="en-US" sz="2800" dirty="0" smtClean="0"/>
              <a:t> </a:t>
            </a:r>
            <a:r>
              <a:rPr lang="en-US" sz="2800" dirty="0" err="1" smtClean="0"/>
              <a:t>datafiles</a:t>
            </a:r>
            <a:r>
              <a:rPr lang="en-US" sz="2800" dirty="0" smtClean="0"/>
              <a:t> </a:t>
            </a:r>
            <a:r>
              <a:rPr lang="en-US" sz="2800" dirty="0" err="1"/>
              <a:t>filevar</a:t>
            </a:r>
            <a:r>
              <a:rPr lang="en-US" sz="2800" dirty="0"/>
              <a:t>=</a:t>
            </a:r>
            <a:r>
              <a:rPr lang="en-US" sz="2800" dirty="0" err="1"/>
              <a:t>fname</a:t>
            </a:r>
            <a:r>
              <a:rPr lang="en-US" sz="2800" dirty="0"/>
              <a:t>;</a:t>
            </a:r>
          </a:p>
          <a:p>
            <a:pPr marL="0" indent="0">
              <a:buNone/>
            </a:pPr>
            <a:r>
              <a:rPr lang="en-US" sz="2800" dirty="0" smtClean="0"/>
              <a:t>  input x y z;</a:t>
            </a:r>
          </a:p>
          <a:p>
            <a:pPr marL="0" indent="0">
              <a:buNone/>
            </a:pPr>
            <a:r>
              <a:rPr lang="en-US" sz="2800" dirty="0" smtClean="0"/>
              <a:t>end;</a:t>
            </a:r>
            <a:endParaRPr lang="en-US" sz="2800" dirty="0" smtClean="0">
              <a:solidFill>
                <a:srgbClr val="FF0000"/>
              </a:solidFill>
            </a:endParaRPr>
          </a:p>
          <a:p>
            <a:pPr marL="0" indent="0">
              <a:buNone/>
            </a:pPr>
            <a:r>
              <a:rPr lang="en-US" sz="2800" dirty="0" smtClean="0">
                <a:solidFill>
                  <a:srgbClr val="FF0000"/>
                </a:solidFill>
              </a:rPr>
              <a:t>… </a:t>
            </a:r>
            <a:r>
              <a:rPr lang="en-US" sz="2400" dirty="0">
                <a:solidFill>
                  <a:srgbClr val="FF0000"/>
                </a:solidFill>
              </a:rPr>
              <a:t>*program incomplete;</a:t>
            </a:r>
            <a:endParaRPr lang="en-US" sz="2800" dirty="0" smtClean="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89057484"/>
              </p:ext>
            </p:extLst>
          </p:nvPr>
        </p:nvGraphicFramePr>
        <p:xfrm>
          <a:off x="5181600" y="4800600"/>
          <a:ext cx="2590800" cy="1483360"/>
        </p:xfrm>
        <a:graphic>
          <a:graphicData uri="http://schemas.openxmlformats.org/drawingml/2006/table">
            <a:tbl>
              <a:tblPr firstRow="1" bandRow="1">
                <a:tableStyleId>{5C22544A-7EE6-4342-B048-85BDC9FD1C3A}</a:tableStyleId>
              </a:tblPr>
              <a:tblGrid>
                <a:gridCol w="381000"/>
                <a:gridCol w="2209800"/>
              </a:tblGrid>
              <a:tr h="370840">
                <a:tc>
                  <a:txBody>
                    <a:bodyPr/>
                    <a:lstStyle/>
                    <a:p>
                      <a:r>
                        <a:rPr lang="en-US" dirty="0" smtClean="0"/>
                        <a:t>i</a:t>
                      </a:r>
                      <a:endParaRPr lang="en-US" dirty="0"/>
                    </a:p>
                  </a:txBody>
                  <a:tcPr/>
                </a:tc>
                <a:tc>
                  <a:txBody>
                    <a:bodyPr/>
                    <a:lstStyle/>
                    <a:p>
                      <a:r>
                        <a:rPr lang="en-US" dirty="0" err="1" smtClean="0"/>
                        <a:t>fname</a:t>
                      </a:r>
                      <a:endParaRPr lang="en-US" dirty="0"/>
                    </a:p>
                  </a:txBody>
                  <a:tcPr/>
                </a:tc>
              </a:tr>
              <a:tr h="370840">
                <a:tc>
                  <a:txBody>
                    <a:bodyPr/>
                    <a:lstStyle/>
                    <a:p>
                      <a:r>
                        <a:rPr lang="en-US" dirty="0" smtClean="0"/>
                        <a:t>1</a:t>
                      </a:r>
                      <a:endParaRPr lang="en-US" dirty="0"/>
                    </a:p>
                  </a:txBody>
                  <a:tcPr/>
                </a:tc>
                <a:tc>
                  <a:txBody>
                    <a:bodyPr/>
                    <a:lstStyle/>
                    <a:p>
                      <a:r>
                        <a:rPr lang="en-US" dirty="0" smtClean="0"/>
                        <a:t>c:\temp\year1.dat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c:\temp\year2.dat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c:\temp\year3.dat</a:t>
                      </a:r>
                      <a:endParaRPr lang="en-US" dirty="0"/>
                    </a:p>
                  </a:txBody>
                  <a:tcPr/>
                </a:tc>
              </a:tr>
            </a:tbl>
          </a:graphicData>
        </a:graphic>
      </p:graphicFrame>
    </p:spTree>
    <p:extLst>
      <p:ext uri="{BB962C8B-B14F-4D97-AF65-F5344CB8AC3E}">
        <p14:creationId xmlns:p14="http://schemas.microsoft.com/office/powerpoint/2010/main" val="1151830926"/>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dirty="0" smtClean="0">
                <a:solidFill>
                  <a:srgbClr val="FFFFFF"/>
                </a:solidFill>
                <a:latin typeface="Arial Unicode MS" pitchFamily="34" charset="-128"/>
              </a:rPr>
              <a:t>Example of Using an INFILE Statement to Concatenate Raw Data Files </a:t>
            </a:r>
            <a:endParaRPr lang="en-US" b="1" i="1" dirty="0" smtClean="0">
              <a:solidFill>
                <a:srgbClr val="FFFFFF"/>
              </a:solidFill>
              <a:latin typeface="Arial Unicode MS" pitchFamily="34" charset="-128"/>
            </a:endParaRPr>
          </a:p>
          <a:p>
            <a:pPr marL="0" indent="0">
              <a:buNone/>
            </a:pPr>
            <a:endParaRPr lang="en-US" sz="200" dirty="0" smtClean="0">
              <a:latin typeface="Arial Unicode MS" pitchFamily="34" charset="-128"/>
            </a:endParaRPr>
          </a:p>
          <a:p>
            <a:pPr marL="0" indent="0">
              <a:buNone/>
            </a:pPr>
            <a:r>
              <a:rPr lang="en-US" sz="2800" dirty="0"/>
              <a:t>data </a:t>
            </a:r>
            <a:r>
              <a:rPr lang="en-US" sz="2800" dirty="0" smtClean="0"/>
              <a:t>combined;</a:t>
            </a:r>
            <a:endParaRPr lang="en-US" sz="2800" dirty="0"/>
          </a:p>
          <a:p>
            <a:pPr marL="0" indent="0">
              <a:buNone/>
            </a:pPr>
            <a:r>
              <a:rPr lang="pl-PL" sz="2800" dirty="0"/>
              <a:t>do i = </a:t>
            </a:r>
            <a:r>
              <a:rPr lang="en-US" sz="2800" dirty="0" smtClean="0"/>
              <a:t>8, 9, 10</a:t>
            </a:r>
            <a:r>
              <a:rPr lang="pl-PL" sz="2800" dirty="0" smtClean="0"/>
              <a:t>;</a:t>
            </a:r>
            <a:endParaRPr lang="pl-PL" sz="2800" dirty="0"/>
          </a:p>
          <a:p>
            <a:pPr marL="0" indent="0">
              <a:buNone/>
            </a:pPr>
            <a:r>
              <a:rPr lang="en-US" sz="2800" dirty="0" smtClean="0"/>
              <a:t>  </a:t>
            </a:r>
            <a:r>
              <a:rPr lang="en-US" sz="2800" dirty="0" err="1" smtClean="0"/>
              <a:t>fname</a:t>
            </a:r>
            <a:r>
              <a:rPr lang="en-US" sz="2800" dirty="0"/>
              <a:t>= </a:t>
            </a:r>
            <a:r>
              <a:rPr lang="en-US" sz="2800" dirty="0" smtClean="0"/>
              <a:t>’c:\temp\year’ </a:t>
            </a:r>
            <a:r>
              <a:rPr lang="en-US" sz="2800" dirty="0"/>
              <a:t>|| </a:t>
            </a:r>
            <a:r>
              <a:rPr lang="en-US" sz="2800" dirty="0" smtClean="0"/>
              <a:t>put(i,2.) </a:t>
            </a:r>
            <a:r>
              <a:rPr lang="en-US" sz="2800" dirty="0"/>
              <a:t>|| ’.</a:t>
            </a:r>
            <a:r>
              <a:rPr lang="en-US" sz="2800" dirty="0" err="1"/>
              <a:t>dat</a:t>
            </a:r>
            <a:r>
              <a:rPr lang="en-US" sz="2800" dirty="0"/>
              <a:t>’;</a:t>
            </a:r>
          </a:p>
          <a:p>
            <a:pPr marL="0" indent="0">
              <a:buNone/>
            </a:pPr>
            <a:r>
              <a:rPr lang="en-US" sz="2800" dirty="0" smtClean="0"/>
              <a:t>  </a:t>
            </a:r>
            <a:r>
              <a:rPr lang="en-US" sz="2800" dirty="0" err="1" smtClean="0"/>
              <a:t>infile</a:t>
            </a:r>
            <a:r>
              <a:rPr lang="en-US" sz="2800" dirty="0" smtClean="0"/>
              <a:t> </a:t>
            </a:r>
            <a:r>
              <a:rPr lang="en-US" sz="2800" dirty="0" err="1" smtClean="0"/>
              <a:t>datafiles</a:t>
            </a:r>
            <a:r>
              <a:rPr lang="en-US" sz="2800" dirty="0" smtClean="0"/>
              <a:t> </a:t>
            </a:r>
            <a:r>
              <a:rPr lang="en-US" sz="2800" dirty="0" err="1"/>
              <a:t>filevar</a:t>
            </a:r>
            <a:r>
              <a:rPr lang="en-US" sz="2800" dirty="0"/>
              <a:t>=</a:t>
            </a:r>
            <a:r>
              <a:rPr lang="en-US" sz="2800" dirty="0" err="1"/>
              <a:t>fname</a:t>
            </a:r>
            <a:r>
              <a:rPr lang="en-US" sz="2800" dirty="0"/>
              <a:t>;</a:t>
            </a:r>
          </a:p>
          <a:p>
            <a:pPr marL="0" indent="0">
              <a:buNone/>
            </a:pPr>
            <a:r>
              <a:rPr lang="en-US" sz="2800" dirty="0" smtClean="0"/>
              <a:t>  input x y z;</a:t>
            </a:r>
          </a:p>
          <a:p>
            <a:pPr marL="0" indent="0">
              <a:buNone/>
            </a:pPr>
            <a:r>
              <a:rPr lang="en-US" sz="2800" dirty="0" smtClean="0"/>
              <a:t>end;</a:t>
            </a:r>
          </a:p>
          <a:p>
            <a:pPr marL="0" indent="0">
              <a:buNone/>
            </a:pPr>
            <a:r>
              <a:rPr lang="en-US" sz="2800" dirty="0" smtClean="0">
                <a:solidFill>
                  <a:srgbClr val="FF0000"/>
                </a:solidFill>
              </a:rPr>
              <a:t>… </a:t>
            </a:r>
            <a:r>
              <a:rPr lang="en-US" sz="2800" dirty="0">
                <a:solidFill>
                  <a:srgbClr val="FF0000"/>
                </a:solidFill>
              </a:rPr>
              <a:t>*program incomplete;</a:t>
            </a:r>
            <a:endParaRPr lang="en-US" sz="2800" dirty="0"/>
          </a:p>
          <a:p>
            <a:pPr marL="0" indent="0">
              <a:buNone/>
            </a:pPr>
            <a:r>
              <a:rPr lang="en-US" sz="2800" dirty="0" smtClean="0"/>
              <a:t>Note: There is a space before 8 and 9 in </a:t>
            </a:r>
            <a:r>
              <a:rPr lang="en-US" sz="2800" dirty="0" err="1" smtClean="0"/>
              <a:t>fname</a:t>
            </a:r>
            <a:r>
              <a:rPr lang="en-US" sz="2800" dirty="0" smtClean="0"/>
              <a:t>.</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2348744208"/>
              </p:ext>
            </p:extLst>
          </p:nvPr>
        </p:nvGraphicFramePr>
        <p:xfrm>
          <a:off x="5701548" y="4625787"/>
          <a:ext cx="2590800" cy="1483360"/>
        </p:xfrm>
        <a:graphic>
          <a:graphicData uri="http://schemas.openxmlformats.org/drawingml/2006/table">
            <a:tbl>
              <a:tblPr firstRow="1" bandRow="1">
                <a:tableStyleId>{5C22544A-7EE6-4342-B048-85BDC9FD1C3A}</a:tableStyleId>
              </a:tblPr>
              <a:tblGrid>
                <a:gridCol w="381000"/>
                <a:gridCol w="2209800"/>
              </a:tblGrid>
              <a:tr h="370840">
                <a:tc>
                  <a:txBody>
                    <a:bodyPr/>
                    <a:lstStyle/>
                    <a:p>
                      <a:r>
                        <a:rPr lang="en-US" dirty="0" smtClean="0"/>
                        <a:t>i</a:t>
                      </a:r>
                      <a:endParaRPr lang="en-US" dirty="0"/>
                    </a:p>
                  </a:txBody>
                  <a:tcPr/>
                </a:tc>
                <a:tc>
                  <a:txBody>
                    <a:bodyPr/>
                    <a:lstStyle/>
                    <a:p>
                      <a:r>
                        <a:rPr lang="en-US" dirty="0" err="1" smtClean="0"/>
                        <a:t>fname</a:t>
                      </a:r>
                      <a:endParaRPr lang="en-US" dirty="0"/>
                    </a:p>
                  </a:txBody>
                  <a:tcPr/>
                </a:tc>
              </a:tr>
              <a:tr h="370840">
                <a:tc>
                  <a:txBody>
                    <a:bodyPr/>
                    <a:lstStyle/>
                    <a:p>
                      <a:r>
                        <a:rPr lang="en-US" dirty="0" smtClean="0"/>
                        <a:t>1</a:t>
                      </a:r>
                      <a:endParaRPr lang="en-US" dirty="0"/>
                    </a:p>
                  </a:txBody>
                  <a:tcPr/>
                </a:tc>
                <a:tc>
                  <a:txBody>
                    <a:bodyPr/>
                    <a:lstStyle/>
                    <a:p>
                      <a:r>
                        <a:rPr lang="en-US" dirty="0" smtClean="0"/>
                        <a:t>c:\temp\</a:t>
                      </a:r>
                      <a:r>
                        <a:rPr lang="en-US" dirty="0" smtClean="0">
                          <a:solidFill>
                            <a:srgbClr val="FF0000"/>
                          </a:solidFill>
                        </a:rPr>
                        <a:t>year 8</a:t>
                      </a:r>
                      <a:r>
                        <a:rPr lang="en-US" dirty="0" smtClean="0"/>
                        <a:t>.dat</a:t>
                      </a:r>
                      <a:endParaRPr lang="en-US" dirty="0"/>
                    </a:p>
                  </a:txBody>
                  <a:tcPr/>
                </a:tc>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a:t>
                      </a:r>
                      <a:r>
                        <a:rPr lang="en-US" dirty="0" smtClean="0">
                          <a:solidFill>
                            <a:srgbClr val="FF0000"/>
                          </a:solidFill>
                        </a:rPr>
                        <a:t>year 9</a:t>
                      </a:r>
                      <a:r>
                        <a:rPr lang="en-US" dirty="0" smtClean="0"/>
                        <a:t>.dat</a:t>
                      </a:r>
                      <a:endParaRPr lang="en-US" dirty="0"/>
                    </a:p>
                  </a:txBody>
                  <a:tcPr/>
                </a:tc>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c:\temp\</a:t>
                      </a:r>
                      <a:r>
                        <a:rPr lang="en-US" dirty="0" smtClean="0">
                          <a:solidFill>
                            <a:schemeClr val="accent2"/>
                          </a:solidFill>
                        </a:rPr>
                        <a:t>year10</a:t>
                      </a:r>
                      <a:r>
                        <a:rPr lang="en-US" dirty="0" smtClean="0"/>
                        <a:t>.dat</a:t>
                      </a:r>
                      <a:endParaRPr lang="en-US" dirty="0"/>
                    </a:p>
                  </a:txBody>
                  <a:tcPr/>
                </a:tc>
              </a:tr>
            </a:tbl>
          </a:graphicData>
        </a:graphic>
      </p:graphicFrame>
    </p:spTree>
    <p:extLst>
      <p:ext uri="{BB962C8B-B14F-4D97-AF65-F5344CB8AC3E}">
        <p14:creationId xmlns:p14="http://schemas.microsoft.com/office/powerpoint/2010/main" val="283189478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8276</TotalTime>
  <Words>1788</Words>
  <Application>Microsoft Office PowerPoint</Application>
  <PresentationFormat>On-screen Show (4:3)</PresentationFormat>
  <Paragraphs>288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 Unicode MS</vt:lpstr>
      <vt:lpstr>Arial</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Grego John</cp:lastModifiedBy>
  <cp:revision>170</cp:revision>
  <cp:lastPrinted>2012-03-16T13:50:17Z</cp:lastPrinted>
  <dcterms:created xsi:type="dcterms:W3CDTF">2012-03-20T17:30:30Z</dcterms:created>
  <dcterms:modified xsi:type="dcterms:W3CDTF">2015-03-25T13:55:09Z</dcterms:modified>
</cp:coreProperties>
</file>