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19"/>
  </p:handoutMasterIdLst>
  <p:sldIdLst>
    <p:sldId id="258" r:id="rId2"/>
    <p:sldId id="299" r:id="rId3"/>
    <p:sldId id="311" r:id="rId4"/>
    <p:sldId id="300" r:id="rId5"/>
    <p:sldId id="301" r:id="rId6"/>
    <p:sldId id="302" r:id="rId7"/>
    <p:sldId id="303" r:id="rId8"/>
    <p:sldId id="312" r:id="rId9"/>
    <p:sldId id="314" r:id="rId10"/>
    <p:sldId id="315" r:id="rId11"/>
    <p:sldId id="316" r:id="rId12"/>
    <p:sldId id="317" r:id="rId13"/>
    <p:sldId id="318" r:id="rId14"/>
    <p:sldId id="319" r:id="rId15"/>
    <p:sldId id="321" r:id="rId16"/>
    <p:sldId id="322" r:id="rId17"/>
    <p:sldId id="320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96230D3-3339-434B-84A7-FE32B1EF626D}">
          <p14:sldIdLst>
            <p14:sldId id="258"/>
            <p14:sldId id="299"/>
            <p14:sldId id="311"/>
            <p14:sldId id="300"/>
            <p14:sldId id="301"/>
            <p14:sldId id="302"/>
            <p14:sldId id="303"/>
            <p14:sldId id="312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0"/>
          </p14:sldIdLst>
        </p14:section>
        <p14:section name="Untitled Section" id="{88B15137-DFDE-49B6-B18A-A9EBE9A473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574F5078-43DE-414F-B780-CDB9C3662E0F}" type="datetimeFigureOut">
              <a:rPr lang="en-US"/>
              <a:pPr/>
              <a:t>4/1/2015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smtClean="0">
                <a:latin typeface="Arial Unicode MS" pitchFamily="34" charset="-128"/>
              </a:rPr>
              <a:t>Chapter 15: Combining </a:t>
            </a:r>
            <a:r>
              <a:rPr lang="en-US" sz="5400" b="1" dirty="0" smtClean="0">
                <a:latin typeface="Arial Unicode MS" pitchFamily="34" charset="-128"/>
              </a:rPr>
              <a:t>Data Horizontally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DATA Step match-merge vs. PROC SQL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Match-merge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Unlimited data sets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More complex data management</a:t>
            </a:r>
          </a:p>
          <a:p>
            <a:r>
              <a:rPr lang="en-US" dirty="0" smtClean="0">
                <a:latin typeface="Arial Unicode MS" pitchFamily="34" charset="-128"/>
              </a:rPr>
              <a:t>PROC SQL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No pre-sorting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No common variables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DATA Step match-merge vs. PROC SQL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Match-merge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Portable Data Vector (PDV) used to hold information while DATA step executes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Outputs first observation from each data set for each level of the BY group variable </a:t>
            </a:r>
          </a:p>
          <a:p>
            <a:r>
              <a:rPr lang="en-US" dirty="0" smtClean="0">
                <a:latin typeface="Arial Unicode MS" pitchFamily="34" charset="-128"/>
              </a:rPr>
              <a:t>PROC SQL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Creates Cartesian product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Eliminates ineligible cases in WHERE clause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The DATA step can be used for many-to-one match merges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By exporting calculation of summary measures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By computing summary measures within the DATA step itself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STAT 540 example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The DATA step tends to over-match on many-to-many match merges </a:t>
            </a:r>
          </a:p>
          <a:p>
            <a:r>
              <a:rPr lang="en-US" dirty="0" smtClean="0">
                <a:latin typeface="Arial Unicode MS" pitchFamily="34" charset="-128"/>
              </a:rPr>
              <a:t>The text introduces a fix, but </a:t>
            </a:r>
            <a:r>
              <a:rPr lang="en-US" smtClean="0">
                <a:latin typeface="Arial Unicode MS" pitchFamily="34" charset="-128"/>
              </a:rPr>
              <a:t>it’s cumbersome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Using an Index to Combine Data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Useful when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One of the data sets is much larger than the other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The smaller data set contains all the cases of interest (e.g., a left/right join)</a:t>
            </a:r>
          </a:p>
          <a:p>
            <a:r>
              <a:rPr lang="en-US" dirty="0" smtClean="0">
                <a:latin typeface="Arial Unicode MS" pitchFamily="34" charset="-128"/>
              </a:rPr>
              <a:t>Appropriate for one-to-one matches only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Using an Index to Combine Data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Example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SAS uses the </a:t>
            </a:r>
            <a:r>
              <a:rPr lang="en-US" dirty="0" err="1" smtClean="0">
                <a:latin typeface="Arial Unicode MS" pitchFamily="34" charset="-128"/>
              </a:rPr>
              <a:t>noobs</a:t>
            </a:r>
            <a:r>
              <a:rPr lang="en-US" dirty="0" smtClean="0">
                <a:latin typeface="Arial Unicode MS" pitchFamily="34" charset="-128"/>
              </a:rPr>
              <a:t> index in Fall08 to find lookup values in </a:t>
            </a:r>
            <a:r>
              <a:rPr lang="en-US" dirty="0" smtClean="0">
                <a:latin typeface="Arial Unicode MS" pitchFamily="34" charset="-128"/>
              </a:rPr>
              <a:t>Fall10ms </a:t>
            </a:r>
            <a:r>
              <a:rPr lang="en-US" dirty="0" smtClean="0">
                <a:latin typeface="Arial Unicode MS" pitchFamily="34" charset="-128"/>
              </a:rPr>
              <a:t>to match values of the index.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The smaller data set has to be included first so that lookup values are available in the PDV for use by the index.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_IORC_ (Input/Output Return Code) indicates whether a match for each record in the smaller data set was found.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Using an Index to Combine Data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Example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Full Fall08 data set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Fall10 Marine Science majors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proc </a:t>
            </a:r>
            <a:r>
              <a:rPr lang="en-US" dirty="0" err="1" smtClean="0">
                <a:latin typeface="Courier New"/>
                <a:cs typeface="Courier New"/>
              </a:rPr>
              <a:t>sql</a:t>
            </a:r>
            <a:r>
              <a:rPr lang="en-US" dirty="0" smtClean="0">
                <a:latin typeface="Courier New"/>
                <a:cs typeface="Courier New"/>
              </a:rPr>
              <a:t>; create index </a:t>
            </a:r>
            <a:r>
              <a:rPr lang="en-US" dirty="0" err="1" smtClean="0">
                <a:latin typeface="Courier New"/>
                <a:cs typeface="Courier New"/>
              </a:rPr>
              <a:t>noobs</a:t>
            </a:r>
            <a:r>
              <a:rPr lang="en-US" dirty="0" smtClean="0">
                <a:latin typeface="Courier New"/>
                <a:cs typeface="Courier New"/>
              </a:rPr>
              <a:t> on fall08(noobs); quit;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data </a:t>
            </a:r>
            <a:r>
              <a:rPr lang="en-US" dirty="0" err="1" smtClean="0">
                <a:latin typeface="Courier New"/>
                <a:cs typeface="Courier New"/>
              </a:rPr>
              <a:t>msretro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set fall10ms;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set fall08 key=</a:t>
            </a:r>
            <a:r>
              <a:rPr lang="en-US" dirty="0" err="1" smtClean="0">
                <a:latin typeface="Courier New"/>
                <a:cs typeface="Courier New"/>
              </a:rPr>
              <a:t>noobs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run;</a:t>
            </a: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Using a Transactional Data Set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The Base data set can be updated from a lookup table</a:t>
            </a:r>
          </a:p>
          <a:p>
            <a:r>
              <a:rPr lang="en-US" dirty="0" smtClean="0">
                <a:latin typeface="Arial Unicode MS" pitchFamily="34" charset="-128"/>
              </a:rPr>
              <a:t>Both data sets have to be sorted</a:t>
            </a:r>
          </a:p>
          <a:p>
            <a:r>
              <a:rPr lang="en-US" dirty="0" smtClean="0">
                <a:latin typeface="Arial Unicode MS" pitchFamily="34" charset="-128"/>
              </a:rPr>
              <a:t>The lookup table can have missing values for variables that are unchanged</a:t>
            </a:r>
          </a:p>
          <a:p>
            <a:r>
              <a:rPr lang="en-US" dirty="0" smtClean="0">
                <a:latin typeface="Arial Unicode MS" pitchFamily="34" charset="-128"/>
              </a:rPr>
              <a:t>Be careful about “mixed” information (</a:t>
            </a:r>
            <a:r>
              <a:rPr lang="en-US" smtClean="0">
                <a:latin typeface="Arial Unicode MS" pitchFamily="34" charset="-128"/>
              </a:rPr>
              <a:t>see example)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514350" indent="-514350">
              <a:buNone/>
            </a:pPr>
            <a:endParaRPr lang="en-US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Terminology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Table Lookup</a:t>
            </a:r>
          </a:p>
          <a:p>
            <a:r>
              <a:rPr lang="en-US" dirty="0" smtClean="0">
                <a:latin typeface="Arial Unicode MS" pitchFamily="34" charset="-128"/>
              </a:rPr>
              <a:t>Base table</a:t>
            </a:r>
          </a:p>
          <a:p>
            <a:r>
              <a:rPr lang="en-US" dirty="0" smtClean="0">
                <a:latin typeface="Arial Unicode MS" pitchFamily="34" charset="-128"/>
              </a:rPr>
              <a:t>Lookup tables</a:t>
            </a:r>
          </a:p>
          <a:p>
            <a:r>
              <a:rPr lang="en-US" dirty="0" smtClean="0">
                <a:latin typeface="Arial Unicode MS" pitchFamily="34" charset="-128"/>
              </a:rPr>
              <a:t>Lookup values</a:t>
            </a: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Working with Lookup Values Outside of SAS Data Sets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Lookup tables are not necessarily SAS data sets.</a:t>
            </a:r>
          </a:p>
          <a:p>
            <a:r>
              <a:rPr lang="en-US" dirty="0" smtClean="0">
                <a:latin typeface="Arial Unicode MS" pitchFamily="34" charset="-128"/>
              </a:rPr>
              <a:t>The following techniques can be used to hard-code lookup values into programs: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IF-THEN/ELSE statements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SAS arrays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User-defined SAS formats</a:t>
            </a: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IF-THEN/ELSE Statement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Advantages: easy to use and to understand, versatile</a:t>
            </a:r>
          </a:p>
          <a:p>
            <a:r>
              <a:rPr lang="en-US" dirty="0" smtClean="0">
                <a:latin typeface="Arial Unicode MS" pitchFamily="34" charset="-128"/>
              </a:rPr>
              <a:t>Disadvantages: Code requires maintenance. Lookup values might change. Number of statements might be very large and create inefficiencies both in execution and maintenance.</a:t>
            </a: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310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IF-THEN/ELSE Statement Example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endParaRPr lang="en-US" sz="14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data new;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</a:rPr>
              <a:t>  set old;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</a:rPr>
              <a:t>  if id=1 then x=4;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</a:rPr>
              <a:t>   else if id=2 then x=5;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</a:rPr>
              <a:t>   else if id=3 then x=6;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26485"/>
              </p:ext>
            </p:extLst>
          </p:nvPr>
        </p:nvGraphicFramePr>
        <p:xfrm>
          <a:off x="6324607" y="3276593"/>
          <a:ext cx="167640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3962400" y="3733800"/>
            <a:ext cx="190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724400" y="41910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724400" y="47244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99226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SAS Arrays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Lookup values can be hard-coded into the program or read into the array from a data set</a:t>
            </a:r>
          </a:p>
          <a:p>
            <a:r>
              <a:rPr lang="en-US" dirty="0" smtClean="0">
                <a:latin typeface="Arial Unicode MS" pitchFamily="34" charset="-128"/>
              </a:rPr>
              <a:t>Array elements are referenced </a:t>
            </a:r>
            <a:r>
              <a:rPr lang="en-US" dirty="0" err="1" smtClean="0">
                <a:latin typeface="Arial Unicode MS" pitchFamily="34" charset="-128"/>
              </a:rPr>
              <a:t>positionally</a:t>
            </a:r>
            <a:endParaRPr lang="en-US" dirty="0" smtClean="0"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Potential disadvantages: system memory requirements, only returns a single value per lookup operation, dimensions of the array must be known at compile time</a:t>
            </a: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Scoring Example with </a:t>
            </a:r>
            <a:b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</a:b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1-Dimensional SAS Array</a:t>
            </a:r>
          </a:p>
          <a:p>
            <a:pPr marL="609600" indent="-609600">
              <a:buNone/>
            </a:pPr>
            <a:endParaRPr lang="en-US" sz="4000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4000" b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18308"/>
              </p:ext>
            </p:extLst>
          </p:nvPr>
        </p:nvGraphicFramePr>
        <p:xfrm>
          <a:off x="654419" y="2209800"/>
          <a:ext cx="8032380" cy="1074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6683"/>
                <a:gridCol w="1821899"/>
                <a:gridCol w="1821899"/>
                <a:gridCol w="1821899"/>
              </a:tblGrid>
              <a:tr h="262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Item 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Item 2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Item 3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5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Response Variable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r3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Answer Key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90916" y="3455897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data one;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input name $4. +1 (r1-r3) ($1.);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array answer {3} $1 _temporary_ ('B','D','C');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array response r1-r3;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score=0;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do _i_=1 to 3;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  if answer{_i_}=response{_i_} then score+1;</a:t>
            </a:r>
          </a:p>
          <a:p>
            <a:r>
              <a:rPr lang="en-US" sz="2400" dirty="0">
                <a:solidFill>
                  <a:srgbClr val="FFFF00"/>
                </a:solidFill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3665390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Familiar technique from STAT 540</a:t>
            </a:r>
          </a:p>
          <a:p>
            <a:r>
              <a:rPr lang="en-US" dirty="0" smtClean="0">
                <a:latin typeface="Arial Unicode MS" pitchFamily="34" charset="-128"/>
              </a:rPr>
              <a:t>Typically introduced as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a one-to-one Outer Join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A many-to-one match merge of summary data</a:t>
            </a:r>
          </a:p>
          <a:p>
            <a:r>
              <a:rPr lang="en-US" dirty="0" smtClean="0">
                <a:latin typeface="Arial Unicode MS" pitchFamily="34" charset="-128"/>
              </a:rPr>
              <a:t>Not appropriate for a many-to-many match</a:t>
            </a: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>
                <a:solidFill>
                  <a:srgbClr val="FFFFFF"/>
                </a:solidFill>
                <a:latin typeface="Arial Unicode MS" pitchFamily="34" charset="-128"/>
              </a:rPr>
              <a:t>DATA Step match-merge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</a:rPr>
              <a:t>BY variables should match, but matching can be done during execution.</a:t>
            </a: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sort data=a; by student;</a:t>
            </a: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sort data=</a:t>
            </a:r>
            <a:r>
              <a:rPr lang="en-US" sz="2800" b="1" dirty="0" err="1" smtClean="0">
                <a:latin typeface="Courier New"/>
                <a:cs typeface="Courier New"/>
              </a:rPr>
              <a:t>b</a:t>
            </a:r>
            <a:r>
              <a:rPr lang="en-US" sz="2800" b="1" dirty="0" smtClean="0">
                <a:latin typeface="Courier New"/>
                <a:cs typeface="Courier New"/>
              </a:rPr>
              <a:t>; by name;</a:t>
            </a: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data </a:t>
            </a:r>
            <a:r>
              <a:rPr lang="en-US" sz="2800" b="1" dirty="0" err="1" smtClean="0">
                <a:latin typeface="Courier New"/>
                <a:cs typeface="Courier New"/>
              </a:rPr>
              <a:t>gradebook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merge </a:t>
            </a:r>
            <a:r>
              <a:rPr lang="en-US" sz="2800" b="1" dirty="0" err="1" smtClean="0">
                <a:latin typeface="Courier New"/>
                <a:cs typeface="Courier New"/>
              </a:rPr>
              <a:t>a(in</a:t>
            </a:r>
            <a:r>
              <a:rPr lang="en-US" sz="2800" b="1" dirty="0" smtClean="0">
                <a:latin typeface="Courier New"/>
                <a:cs typeface="Courier New"/>
              </a:rPr>
              <a:t>=</a:t>
            </a:r>
            <a:r>
              <a:rPr lang="en-US" sz="2800" b="1" dirty="0" err="1" smtClean="0">
                <a:latin typeface="Courier New"/>
                <a:cs typeface="Courier New"/>
              </a:rPr>
              <a:t>in_a</a:t>
            </a:r>
            <a:r>
              <a:rPr lang="en-US" sz="2800" b="1" dirty="0" smtClean="0">
                <a:latin typeface="Courier New"/>
                <a:cs typeface="Courier New"/>
              </a:rPr>
              <a:t>) </a:t>
            </a:r>
            <a:r>
              <a:rPr lang="en-US" sz="2800" b="1" dirty="0" err="1" smtClean="0">
                <a:latin typeface="Courier New"/>
                <a:cs typeface="Courier New"/>
              </a:rPr>
              <a:t>b(in</a:t>
            </a:r>
            <a:r>
              <a:rPr lang="en-US" sz="2800" b="1" dirty="0" smtClean="0">
                <a:latin typeface="Courier New"/>
                <a:cs typeface="Courier New"/>
              </a:rPr>
              <a:t>=</a:t>
            </a:r>
            <a:r>
              <a:rPr lang="en-US" sz="2800" b="1" dirty="0" err="1" smtClean="0">
                <a:latin typeface="Courier New"/>
                <a:cs typeface="Courier New"/>
              </a:rPr>
              <a:t>in_b</a:t>
            </a:r>
            <a:r>
              <a:rPr lang="en-US" sz="2800" b="1" dirty="0" smtClean="0">
                <a:latin typeface="Courier New"/>
                <a:cs typeface="Courier New"/>
              </a:rPr>
              <a:t> rename=(name=student));</a:t>
            </a: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by student;</a:t>
            </a: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if </a:t>
            </a:r>
            <a:r>
              <a:rPr lang="en-US" sz="2800" b="1" dirty="0" err="1" smtClean="0">
                <a:latin typeface="Courier New"/>
                <a:cs typeface="Courier New"/>
              </a:rPr>
              <a:t>in_a</a:t>
            </a:r>
            <a:r>
              <a:rPr lang="en-US" sz="2800" b="1" dirty="0" smtClean="0">
                <a:latin typeface="Courier New"/>
                <a:cs typeface="Courier New"/>
              </a:rPr>
              <a:t> and </a:t>
            </a:r>
            <a:r>
              <a:rPr lang="en-US" sz="2800" b="1" dirty="0" err="1" smtClean="0">
                <a:latin typeface="Courier New"/>
                <a:cs typeface="Courier New"/>
              </a:rPr>
              <a:t>in_b</a:t>
            </a:r>
            <a:r>
              <a:rPr lang="en-US" sz="2800" b="1" dirty="0" smtClean="0">
                <a:latin typeface="Courier New"/>
                <a:cs typeface="Courier New"/>
              </a:rPr>
              <a:t>; run;</a:t>
            </a:r>
          </a:p>
        </p:txBody>
      </p:sp>
    </p:spTree>
    <p:extLst>
      <p:ext uri="{BB962C8B-B14F-4D97-AF65-F5344CB8AC3E}">
        <p14:creationId xmlns:p14="http://schemas.microsoft.com/office/powerpoint/2010/main" val="68808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698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Arial</vt:lpstr>
      <vt:lpstr>Courier New</vt:lpstr>
      <vt:lpstr>Tahoma</vt:lpstr>
      <vt:lpstr>Times New Roman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Grego John</cp:lastModifiedBy>
  <cp:revision>203</cp:revision>
  <cp:lastPrinted>2012-03-21T15:39:17Z</cp:lastPrinted>
  <dcterms:created xsi:type="dcterms:W3CDTF">2012-03-23T12:48:30Z</dcterms:created>
  <dcterms:modified xsi:type="dcterms:W3CDTF">2015-04-01T13:22:59Z</dcterms:modified>
</cp:coreProperties>
</file>