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1"/>
  </p:handoutMasterIdLst>
  <p:sldIdLst>
    <p:sldId id="258" r:id="rId2"/>
    <p:sldId id="299" r:id="rId3"/>
    <p:sldId id="306" r:id="rId4"/>
    <p:sldId id="304" r:id="rId5"/>
    <p:sldId id="302" r:id="rId6"/>
    <p:sldId id="300" r:id="rId7"/>
    <p:sldId id="301" r:id="rId8"/>
    <p:sldId id="305" r:id="rId9"/>
    <p:sldId id="314" r:id="rId10"/>
    <p:sldId id="315" r:id="rId11"/>
    <p:sldId id="307" r:id="rId12"/>
    <p:sldId id="308" r:id="rId13"/>
    <p:sldId id="313" r:id="rId14"/>
    <p:sldId id="309" r:id="rId15"/>
    <p:sldId id="310" r:id="rId16"/>
    <p:sldId id="311" r:id="rId17"/>
    <p:sldId id="316" r:id="rId18"/>
    <p:sldId id="317" r:id="rId19"/>
    <p:sldId id="312"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90" y="-16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defTabSz="923186">
              <a:defRPr sz="1200"/>
            </a:lvl1pPr>
          </a:lstStyle>
          <a:p>
            <a:pPr>
              <a:defRPr/>
            </a:pPr>
            <a:endParaRPr lang="en-US"/>
          </a:p>
        </p:txBody>
      </p:sp>
      <p:sp>
        <p:nvSpPr>
          <p:cNvPr id="46083" name="Rectangle 3"/>
          <p:cNvSpPr>
            <a:spLocks noGrp="1" noChangeArrowheads="1"/>
          </p:cNvSpPr>
          <p:nvPr>
            <p:ph type="dt" sz="quarter" idx="1"/>
          </p:nvPr>
        </p:nvSpPr>
        <p:spPr bwMode="auto">
          <a:xfrm>
            <a:off x="3884613" y="0"/>
            <a:ext cx="2971800" cy="455613"/>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defTabSz="923186">
              <a:defRPr sz="1200"/>
            </a:lvl1pPr>
          </a:lstStyle>
          <a:p>
            <a:pPr>
              <a:defRPr/>
            </a:pPr>
            <a:fld id="{796B0E4C-16BD-4733-BBA4-B0AEC75517AD}" type="datetimeFigureOut">
              <a:rPr lang="en-US"/>
              <a:pPr>
                <a:defRPr/>
              </a:pPr>
              <a:t>3/30/2012</a:t>
            </a:fld>
            <a:endParaRPr lang="en-US"/>
          </a:p>
        </p:txBody>
      </p:sp>
      <p:sp>
        <p:nvSpPr>
          <p:cNvPr id="46084" name="Rectangle 4"/>
          <p:cNvSpPr>
            <a:spLocks noGrp="1" noChangeArrowheads="1"/>
          </p:cNvSpPr>
          <p:nvPr>
            <p:ph type="ftr" sz="quarter" idx="2"/>
          </p:nvPr>
        </p:nvSpPr>
        <p:spPr bwMode="auto">
          <a:xfrm>
            <a:off x="0" y="8686800"/>
            <a:ext cx="2971800" cy="455613"/>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defTabSz="923186">
              <a:defRPr sz="1200"/>
            </a:lvl1pPr>
          </a:lstStyle>
          <a:p>
            <a:pPr>
              <a:defRPr/>
            </a:pPr>
            <a:endParaRPr lang="en-US"/>
          </a:p>
        </p:txBody>
      </p:sp>
      <p:sp>
        <p:nvSpPr>
          <p:cNvPr id="46085" name="Rectangle 5"/>
          <p:cNvSpPr>
            <a:spLocks noGrp="1" noChangeArrowheads="1"/>
          </p:cNvSpPr>
          <p:nvPr>
            <p:ph type="sldNum" sz="quarter" idx="3"/>
          </p:nvPr>
        </p:nvSpPr>
        <p:spPr bwMode="auto">
          <a:xfrm>
            <a:off x="3884613" y="8686800"/>
            <a:ext cx="2971800" cy="455613"/>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defTabSz="923186">
              <a:defRPr sz="1200"/>
            </a:lvl1pPr>
          </a:lstStyle>
          <a:p>
            <a:pPr>
              <a:defRPr/>
            </a:pPr>
            <a:fld id="{15D43CA2-FBDE-4A12-B85D-B5AF30DCDB0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512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2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7"/>
          <p:cNvSpPr>
            <a:spLocks noGrp="1" noChangeArrowheads="1"/>
          </p:cNvSpPr>
          <p:nvPr>
            <p:ph type="ftr" sz="quarter" idx="11"/>
          </p:nvPr>
        </p:nvSpPr>
        <p:spPr>
          <a:xfrm>
            <a:off x="3124200" y="6248400"/>
            <a:ext cx="2895600" cy="457200"/>
          </a:xfrm>
        </p:spPr>
        <p:txBody>
          <a:bodyPr/>
          <a:lstStyle>
            <a:lvl1pPr algn="ctr" fontAlgn="auto">
              <a:spcBef>
                <a:spcPts val="0"/>
              </a:spcBef>
              <a:spcAft>
                <a:spcPts val="0"/>
              </a:spcAft>
              <a:defRPr>
                <a:solidFill>
                  <a:srgbClr val="FFFFFF"/>
                </a:solidFill>
              </a:defRPr>
            </a:lvl1pPr>
          </a:lstStyle>
          <a:p>
            <a:pPr>
              <a:defRPr/>
            </a:pPr>
            <a:endParaRPr lang="en-US"/>
          </a:p>
        </p:txBody>
      </p:sp>
      <p:sp>
        <p:nvSpPr>
          <p:cNvPr id="9"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9034EEFB-1D64-4BC1-91AD-BD6D655FE5C2}" type="slidenum">
              <a:rPr lang="en-US"/>
              <a:pPr>
                <a:defRPr/>
              </a:pPr>
              <a:t>‹#›</a:t>
            </a:fld>
            <a:endParaRPr lang="en-US"/>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5D2B9502-ECD2-44B7-A40C-D5E0F259F989}" type="slidenum">
              <a:rPr lang="en-US"/>
              <a:pPr>
                <a:defRPr/>
              </a:pPr>
              <a:t>‹#›</a:t>
            </a:fld>
            <a:endParaRPr lang="en-US"/>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34B9575E-8944-4065-926F-B0FAC2361F87}" type="slidenum">
              <a:rPr lang="en-US"/>
              <a:pPr>
                <a:defRPr/>
              </a:pPr>
              <a:t>‹#›</a:t>
            </a:fld>
            <a:endParaRPr lang="en-US"/>
          </a:p>
        </p:txBody>
      </p:sp>
    </p:spTree>
  </p:cSld>
  <p:clrMapOvr>
    <a:masterClrMapping/>
  </p:clrMapOvr>
  <p:transition spd="med">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1FBFF575-2860-4EFB-A035-80A2A3E4DB76}" type="slidenum">
              <a:rPr lang="en-US"/>
              <a:pPr>
                <a:defRPr/>
              </a:pPr>
              <a:t>‹#›</a:t>
            </a:fld>
            <a:endParaRPr lang="en-US"/>
          </a:p>
        </p:txBody>
      </p:sp>
    </p:spTree>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1AF2E4E0-6659-498C-83EF-D3D1DF53B382}" type="slidenum">
              <a:rPr lang="en-US"/>
              <a:pPr>
                <a:defRPr/>
              </a:pPr>
              <a:t>‹#›</a:t>
            </a:fld>
            <a:endParaRPr lang="en-US"/>
          </a:p>
        </p:txBody>
      </p:sp>
    </p:spTree>
  </p:cSld>
  <p:clrMapOvr>
    <a:masterClrMapping/>
  </p:clrMapOvr>
  <p:transition spd="med">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304800"/>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2925A86C-63F8-4CCD-8C91-FC59D992FC37}" type="slidenum">
              <a:rPr lang="en-US"/>
              <a:pPr>
                <a:defRPr/>
              </a:pPr>
              <a:t>‹#›</a:t>
            </a:fld>
            <a:endParaRPr lang="en-US"/>
          </a:p>
        </p:txBody>
      </p:sp>
    </p:spTree>
  </p:cSld>
  <p:clrMapOvr>
    <a:masterClrMapping/>
  </p:clrMapOvr>
  <p:transition spd="med">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ADA6E0F3-C385-40C4-ADD1-C6FE4CF2565D}" type="slidenum">
              <a:rPr lang="en-US"/>
              <a:pPr>
                <a:defRPr/>
              </a:pPr>
              <a:t>‹#›</a:t>
            </a:fld>
            <a:endParaRPr lang="en-US"/>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01C102D-DC5E-410F-9FD4-3AB7E46A4904}" type="slidenum">
              <a:rPr lang="en-US"/>
              <a:pPr>
                <a:defRPr/>
              </a:pPr>
              <a:t>‹#›</a:t>
            </a:fld>
            <a:endParaRPr lang="en-US"/>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34C8A4EA-F44B-4725-80E9-455EB6293F92}" type="slidenum">
              <a:rPr lang="en-US"/>
              <a:pPr>
                <a:defRPr/>
              </a:pPr>
              <a:t>‹#›</a:t>
            </a:fld>
            <a:endParaRPr lang="en-US"/>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A8195B21-1698-424E-891D-502FDFA9ED14}" type="slidenum">
              <a:rPr lang="en-US"/>
              <a:pPr>
                <a:defRPr/>
              </a:pPr>
              <a:t>‹#›</a:t>
            </a:fld>
            <a:endParaRPr lang="en-US"/>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21EFF09B-8E85-4490-81BD-640D39F34806}" type="slidenum">
              <a:rPr lang="en-US"/>
              <a:pPr>
                <a:defRPr/>
              </a:pPr>
              <a:t>‹#›</a:t>
            </a:fld>
            <a:endParaRPr lang="en-US"/>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4"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FA691FD3-CD04-4605-A666-B55B84BD2D48}" type="slidenum">
              <a:rPr lang="en-US"/>
              <a:pPr>
                <a:defRPr/>
              </a:pPr>
              <a:t>‹#›</a:t>
            </a:fld>
            <a:endParaRPr lang="en-US"/>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3"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F027A4B4-9B91-4B98-A73B-315586269954}" type="slidenum">
              <a:rPr lang="en-US"/>
              <a:pPr>
                <a:defRPr/>
              </a:pPr>
              <a:t>‹#›</a:t>
            </a:fld>
            <a:endParaRPr lang="en-US"/>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FB2201F4-958F-4AAD-8911-12629C5F9A4A}" type="slidenum">
              <a:rPr lang="en-US"/>
              <a:pPr>
                <a:defRPr/>
              </a:pPr>
              <a:t>‹#›</a:t>
            </a:fld>
            <a:endParaRPr lang="en-US"/>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184B6B9C-C660-4595-83DB-CA18BD78D146}" type="slidenum">
              <a:rPr lang="en-US"/>
              <a:pPr>
                <a:defRPr/>
              </a:pPr>
              <a:t>‹#›</a:t>
            </a:fld>
            <a:endParaRPr lang="en-US"/>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bright="-42000" contrast="-22000"/>
          </a:blip>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409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4100"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4101" name="Rectangle 5"/>
          <p:cNvSpPr>
            <a:spLocks noGrp="1" noChangeArrowheads="1"/>
          </p:cNvSpPr>
          <p:nvPr>
            <p:ph type="title"/>
          </p:nvPr>
        </p:nvSpPr>
        <p:spPr bwMode="auto">
          <a:xfrm>
            <a:off x="457200" y="3048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effectLst>
                  <a:outerShdw blurRad="38100" dist="38100" dir="2700000" algn="tl">
                    <a:srgbClr val="000000"/>
                  </a:outerShdw>
                </a:effectLst>
                <a:latin typeface="+mn-lt"/>
                <a:cs typeface="+mn-cs"/>
              </a:defRPr>
            </a:lvl1pPr>
          </a:lstStyle>
          <a:p>
            <a:pPr>
              <a:defRPr/>
            </a:pPr>
            <a:r>
              <a:rPr lang="en-US"/>
              <a:t>G. Baker, STAT 509, University of South Carolina</a:t>
            </a:r>
          </a:p>
        </p:txBody>
      </p:sp>
      <p:sp>
        <p:nvSpPr>
          <p:cNvPr id="4104" name="Rectangle 8"/>
          <p:cNvSpPr>
            <a:spLocks noGrp="1" noChangeArrowheads="1"/>
          </p:cNvSpPr>
          <p:nvPr>
            <p:ph type="ftr" sz="quarter" idx="3"/>
          </p:nvPr>
        </p:nvSpPr>
        <p:spPr bwMode="auto">
          <a:xfrm>
            <a:off x="3124200" y="6248400"/>
            <a:ext cx="5638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00"/>
                </a:solidFill>
                <a:effectLst>
                  <a:outerShdw blurRad="38100" dist="38100" dir="2700000" algn="tl">
                    <a:srgbClr val="000000"/>
                  </a:outerShdw>
                </a:effectLst>
                <a:latin typeface="+mn-lt"/>
                <a:cs typeface="+mn-cs"/>
              </a:defRPr>
            </a:lvl1pPr>
          </a:lstStyle>
          <a:p>
            <a:pPr>
              <a:defRPr/>
            </a:pPr>
            <a:endParaRPr lang="en-US"/>
          </a:p>
        </p:txBody>
      </p:sp>
      <p:sp>
        <p:nvSpPr>
          <p:cNvPr id="410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effectLst>
                  <a:outerShdw blurRad="38100" dist="38100" dir="2700000" algn="tl">
                    <a:srgbClr val="000000"/>
                  </a:outerShdw>
                </a:effectLst>
                <a:latin typeface="+mn-lt"/>
                <a:cs typeface="+mn-cs"/>
              </a:defRPr>
            </a:lvl1pPr>
          </a:lstStyle>
          <a:p>
            <a:pPr>
              <a:defRPr/>
            </a:pPr>
            <a:fld id="{B34D9F51-87AD-4A59-BDB3-F331216A66E0}"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Lst>
  <p:transition spd="med">
    <p:fade/>
  </p:transition>
  <p:timing>
    <p:tnLst>
      <p:par>
        <p:cTn id="1" dur="indefinite" restart="never" nodeType="tmRoot"/>
      </p:par>
    </p:tnLst>
  </p:timing>
  <p:hf hdr="0" ftr="0"/>
  <p:txStyles>
    <p:titleStyle>
      <a:lvl1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rgbClr val="FFFF00"/>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rgbClr val="FFFF00"/>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rgbClr val="FFFF00"/>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rgbClr val="FFFF00"/>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subTitle" sz="quarter" idx="1"/>
          </p:nvPr>
        </p:nvSpPr>
        <p:spPr>
          <a:xfrm>
            <a:off x="1295400" y="1758950"/>
            <a:ext cx="6324600" cy="2743200"/>
          </a:xfrm>
        </p:spPr>
        <p:txBody>
          <a:bodyPr/>
          <a:lstStyle/>
          <a:p>
            <a:pPr>
              <a:defRPr/>
            </a:pPr>
            <a:r>
              <a:rPr lang="en-US" sz="4800" b="1" dirty="0" smtClean="0">
                <a:latin typeface="Arial Unicode MS" pitchFamily="34" charset="-128"/>
              </a:rPr>
              <a:t>Chapter 16: </a:t>
            </a:r>
          </a:p>
          <a:p>
            <a:pPr>
              <a:defRPr/>
            </a:pPr>
            <a:r>
              <a:rPr lang="en-US" sz="4800" b="1" dirty="0" smtClean="0">
                <a:latin typeface="Arial Unicode MS" pitchFamily="34" charset="-128"/>
              </a:rPr>
              <a:t>Using Lookup Tables to Match Data</a:t>
            </a:r>
          </a:p>
        </p:txBody>
      </p:sp>
      <p:sp>
        <p:nvSpPr>
          <p:cNvPr id="5" name="Slide Number Placeholder 4"/>
          <p:cNvSpPr>
            <a:spLocks noGrp="1"/>
          </p:cNvSpPr>
          <p:nvPr>
            <p:ph type="sldNum" sz="quarter" idx="12"/>
          </p:nvPr>
        </p:nvSpPr>
        <p:spPr/>
        <p:txBody>
          <a:bodyPr/>
          <a:lstStyle/>
          <a:p>
            <a:pPr>
              <a:defRPr/>
            </a:pPr>
            <a:fld id="{940A56BF-F315-4B49-9F66-1BF0B174ED5F}" type="slidenum">
              <a:rPr lang="en-US">
                <a:solidFill>
                  <a:schemeClr val="tx1"/>
                </a:solidFill>
              </a:rPr>
              <a:pPr>
                <a:defRPr/>
              </a:pPr>
              <a:t>1</a:t>
            </a:fld>
            <a:endParaRPr lang="en-US">
              <a:solidFill>
                <a:schemeClr val="tx1"/>
              </a:solidFill>
            </a:endParaRPr>
          </a:p>
        </p:txBody>
      </p:sp>
      <p:sp>
        <p:nvSpPr>
          <p:cNvPr id="18435" name="Rectangle 5"/>
          <p:cNvSpPr>
            <a:spLocks noChangeArrowheads="1"/>
          </p:cNvSpPr>
          <p:nvPr/>
        </p:nvSpPr>
        <p:spPr bwMode="auto">
          <a:xfrm>
            <a:off x="609600" y="838200"/>
            <a:ext cx="7772400" cy="1143000"/>
          </a:xfrm>
          <a:prstGeom prst="rect">
            <a:avLst/>
          </a:prstGeom>
          <a:noFill/>
          <a:ln w="9525">
            <a:noFill/>
            <a:miter lim="800000"/>
            <a:headEnd/>
            <a:tailEnd/>
          </a:ln>
        </p:spPr>
        <p:txBody>
          <a:bodyPr anchor="ctr"/>
          <a:lstStyle/>
          <a:p>
            <a:pPr algn="ctr"/>
            <a:r>
              <a:rPr lang="en-US" sz="4400">
                <a:solidFill>
                  <a:schemeClr val="tx2"/>
                </a:solidFill>
                <a:latin typeface="Arial Unicode MS" pitchFamily="34" charset="-128"/>
              </a:rPr>
              <a:t>STAT 541</a:t>
            </a:r>
          </a:p>
          <a:p>
            <a:pPr algn="ctr"/>
            <a:endParaRPr lang="en-US" sz="4400">
              <a:solidFill>
                <a:schemeClr val="tx2"/>
              </a:solidFill>
              <a:latin typeface="Arial Unicode MS" pitchFamily="34" charset="-128"/>
            </a:endParaRPr>
          </a:p>
        </p:txBody>
      </p:sp>
      <p:sp>
        <p:nvSpPr>
          <p:cNvPr id="7" name="Footer Placeholder 3"/>
          <p:cNvSpPr txBox="1">
            <a:spLocks/>
          </p:cNvSpPr>
          <p:nvPr/>
        </p:nvSpPr>
        <p:spPr bwMode="auto">
          <a:xfrm>
            <a:off x="457200" y="6248400"/>
            <a:ext cx="7162800" cy="457200"/>
          </a:xfrm>
          <a:prstGeom prst="rect">
            <a:avLst/>
          </a:prstGeom>
          <a:noFill/>
          <a:ln w="9525">
            <a:noFill/>
            <a:miter lim="800000"/>
            <a:headEnd/>
            <a:tailEnd/>
          </a:ln>
          <a:effectLst/>
        </p:spPr>
        <p:txBody>
          <a:bodyPr anchor="b"/>
          <a:lstStyle/>
          <a:p>
            <a:pPr eaLnBrk="0" hangingPunct="0">
              <a:spcBef>
                <a:spcPct val="50000"/>
              </a:spcBef>
              <a:defRPr/>
            </a:pPr>
            <a:r>
              <a:rPr lang="en-US" sz="1200" dirty="0">
                <a:solidFill>
                  <a:srgbClr val="FFFF00"/>
                </a:solidFill>
                <a:effectLst>
                  <a:outerShdw blurRad="38100" dist="38100" dir="2700000" algn="tl">
                    <a:srgbClr val="000000"/>
                  </a:outerShdw>
                </a:effectLst>
              </a:rPr>
              <a:t>©Spring 2012 Imelda Go, John Grego, Jennifer </a:t>
            </a:r>
            <a:r>
              <a:rPr lang="en-US" sz="1200" dirty="0" err="1">
                <a:solidFill>
                  <a:srgbClr val="FFFF00"/>
                </a:solidFill>
                <a:effectLst>
                  <a:outerShdw blurRad="38100" dist="38100" dir="2700000" algn="tl">
                    <a:srgbClr val="000000"/>
                  </a:outerShdw>
                </a:effectLst>
              </a:rPr>
              <a:t>Lasecki</a:t>
            </a:r>
            <a:r>
              <a:rPr lang="en-US" sz="1200" dirty="0">
                <a:solidFill>
                  <a:srgbClr val="FFFF00"/>
                </a:solidFill>
                <a:effectLst>
                  <a:outerShdw blurRad="38100" dist="38100" dir="2700000" algn="tl">
                    <a:srgbClr val="000000"/>
                  </a:outerShdw>
                </a:effectLst>
              </a:rPr>
              <a:t> and the University of South Carolina</a:t>
            </a:r>
            <a:endParaRPr lang="en-US" sz="1200" dirty="0">
              <a:solidFill>
                <a:srgbClr val="FFFF00"/>
              </a:solidFill>
              <a:effectLst>
                <a:outerShdw blurRad="38100" dist="38100" dir="2700000" algn="tl">
                  <a:srgbClr val="000000"/>
                </a:outerShdw>
              </a:effectLst>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defRPr/>
            </a:pPr>
            <a:endParaRPr lang="en-US" sz="4000" b="1" dirty="0" smtClean="0">
              <a:solidFill>
                <a:srgbClr val="FFFFFF"/>
              </a:solidFill>
              <a:latin typeface="Arial Unicode MS" pitchFamily="34" charset="-128"/>
            </a:endParaRPr>
          </a:p>
          <a:p>
            <a:pPr marL="609600" indent="-609600">
              <a:buFontTx/>
              <a:buNone/>
              <a:defRPr/>
            </a:pPr>
            <a:r>
              <a:rPr lang="en-US" sz="4000" b="1" dirty="0" smtClean="0">
                <a:solidFill>
                  <a:srgbClr val="FFFFFF"/>
                </a:solidFill>
                <a:latin typeface="Arial Unicode MS" pitchFamily="34" charset="-128"/>
              </a:rPr>
              <a:t>Using Stored Array Values</a:t>
            </a:r>
          </a:p>
          <a:p>
            <a:pPr>
              <a:buFont typeface="Wingdings" pitchFamily="2" charset="2"/>
              <a:buNone/>
              <a:defRPr/>
            </a:pPr>
            <a:endParaRPr lang="en-US" dirty="0" smtClean="0"/>
          </a:p>
          <a:p>
            <a:pPr>
              <a:buFont typeface="Wingdings" pitchFamily="2" charset="2"/>
              <a:buNone/>
              <a:defRPr/>
            </a:pPr>
            <a:r>
              <a:rPr lang="en-US" dirty="0" smtClean="0"/>
              <a:t>array </a:t>
            </a:r>
            <a:r>
              <a:rPr lang="en-US" dirty="0" err="1" smtClean="0"/>
              <a:t>adjscore</a:t>
            </a:r>
            <a:r>
              <a:rPr lang="en-US" dirty="0" smtClean="0"/>
              <a:t>{*} adjscore1-adjscore5; </a:t>
            </a:r>
          </a:p>
          <a:p>
            <a:pPr>
              <a:buFont typeface="Wingdings" pitchFamily="2" charset="2"/>
              <a:buNone/>
              <a:defRPr/>
            </a:pPr>
            <a:r>
              <a:rPr lang="en-US" dirty="0" smtClean="0"/>
              <a:t>do </a:t>
            </a:r>
            <a:r>
              <a:rPr lang="en-US" dirty="0" err="1" smtClean="0"/>
              <a:t>j</a:t>
            </a:r>
            <a:r>
              <a:rPr lang="en-US" dirty="0" smtClean="0"/>
              <a:t>=1 to </a:t>
            </a:r>
            <a:r>
              <a:rPr lang="en-US" dirty="0" err="1" smtClean="0"/>
              <a:t>dim(adjscore</a:t>
            </a:r>
            <a:r>
              <a:rPr lang="en-US" dirty="0" smtClean="0"/>
              <a:t>); </a:t>
            </a:r>
          </a:p>
          <a:p>
            <a:pPr>
              <a:buFont typeface="Wingdings" pitchFamily="2" charset="2"/>
              <a:buNone/>
              <a:defRPr/>
            </a:pPr>
            <a:r>
              <a:rPr lang="en-US" dirty="0" err="1" smtClean="0"/>
              <a:t>adj{age,j</a:t>
            </a:r>
            <a:r>
              <a:rPr lang="en-US" dirty="0" smtClean="0"/>
              <a:t>}=</a:t>
            </a:r>
            <a:r>
              <a:rPr lang="en-US" dirty="0" err="1" smtClean="0"/>
              <a:t>adjscore{j</a:t>
            </a:r>
            <a:r>
              <a:rPr lang="en-US" dirty="0" smtClean="0"/>
              <a:t>}; </a:t>
            </a:r>
          </a:p>
          <a:p>
            <a:pPr>
              <a:buFont typeface="Wingdings" pitchFamily="2" charset="2"/>
              <a:buNone/>
              <a:defRPr/>
            </a:pPr>
            <a:r>
              <a:rPr lang="en-US" dirty="0" smtClean="0"/>
              <a:t>end; end; </a:t>
            </a:r>
          </a:p>
          <a:p>
            <a:pPr>
              <a:buFont typeface="Wingdings" pitchFamily="2" charset="2"/>
              <a:buNone/>
              <a:defRPr/>
            </a:pPr>
            <a:r>
              <a:rPr lang="en-US" dirty="0" smtClean="0"/>
              <a:t>set two; </a:t>
            </a:r>
          </a:p>
          <a:p>
            <a:pPr>
              <a:buFont typeface="Wingdings" pitchFamily="2" charset="2"/>
              <a:buNone/>
              <a:defRPr/>
            </a:pPr>
            <a:r>
              <a:rPr lang="en-US" dirty="0" err="1" smtClean="0"/>
              <a:t>finalscore</a:t>
            </a:r>
            <a:r>
              <a:rPr lang="en-US" dirty="0" smtClean="0"/>
              <a:t>=</a:t>
            </a:r>
            <a:r>
              <a:rPr lang="en-US" dirty="0" err="1" smtClean="0"/>
              <a:t>adj{age,score</a:t>
            </a:r>
            <a:r>
              <a:rPr lang="en-US" dirty="0" smtClean="0"/>
              <a:t>}; </a:t>
            </a:r>
          </a:p>
          <a:p>
            <a:pPr>
              <a:buFont typeface="Wingdings" pitchFamily="2" charset="2"/>
              <a:buNone/>
              <a:defRPr/>
            </a:pPr>
            <a:endParaRPr lang="en-US" sz="2800" dirty="0" smtClean="0">
              <a:effectLst/>
            </a:endParaRPr>
          </a:p>
          <a:p>
            <a:pPr>
              <a:buFont typeface="Wingdings" pitchFamily="2" charset="2"/>
              <a:buNone/>
              <a:defRPr/>
            </a:pPr>
            <a:endParaRPr lang="en-US" sz="2800" dirty="0" smtClean="0">
              <a:effectLst/>
            </a:endParaRP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defRPr/>
            </a:pPr>
            <a:endParaRPr lang="en-US" sz="4000" b="1" dirty="0" smtClean="0">
              <a:solidFill>
                <a:srgbClr val="FFFFFF"/>
              </a:solidFill>
              <a:latin typeface="Arial Unicode MS" pitchFamily="34" charset="-128"/>
            </a:endParaRPr>
          </a:p>
          <a:p>
            <a:pPr marL="609600" indent="-609600">
              <a:buFontTx/>
              <a:buNone/>
              <a:defRPr/>
            </a:pPr>
            <a:r>
              <a:rPr lang="en-US" sz="4000" b="1" dirty="0" smtClean="0">
                <a:solidFill>
                  <a:srgbClr val="FFFFFF"/>
                </a:solidFill>
                <a:latin typeface="Arial Unicode MS" pitchFamily="34" charset="-128"/>
              </a:rPr>
              <a:t>Using PROC TRANSPOSE</a:t>
            </a:r>
          </a:p>
          <a:p>
            <a:pPr>
              <a:defRPr/>
            </a:pPr>
            <a:r>
              <a:rPr lang="en-US" b="1" dirty="0" smtClean="0">
                <a:latin typeface="Arial Unicode MS" pitchFamily="34" charset="-128"/>
              </a:rPr>
              <a:t>PROC TRANSPOSE transforms horizontal data sets to vertical data sets and vice versa</a:t>
            </a:r>
          </a:p>
          <a:p>
            <a:pPr>
              <a:defRPr/>
            </a:pPr>
            <a:r>
              <a:rPr lang="en-US" b="1" dirty="0" smtClean="0">
                <a:latin typeface="Arial Unicode MS" pitchFamily="34" charset="-128"/>
              </a:rPr>
              <a:t>This makes it ideal for match-merging data stored in different formats</a:t>
            </a:r>
          </a:p>
          <a:p>
            <a:pPr>
              <a:defRPr/>
            </a:pPr>
            <a:r>
              <a:rPr lang="en-US" b="1" dirty="0" smtClean="0">
                <a:latin typeface="Arial Unicode MS" pitchFamily="34" charset="-128"/>
              </a:rPr>
              <a:t>Remember that PROC TRANSPOSE requires much “clean-up” of intermediate data sets</a:t>
            </a: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Using PROC TRANSPOSE</a:t>
            </a:r>
            <a:endParaRPr lang="en-US" dirty="0"/>
          </a:p>
        </p:txBody>
      </p:sp>
      <p:graphicFrame>
        <p:nvGraphicFramePr>
          <p:cNvPr id="5" name="Content Placeholder 4"/>
          <p:cNvGraphicFramePr>
            <a:graphicFrameLocks noGrp="1"/>
          </p:cNvGraphicFramePr>
          <p:nvPr>
            <p:ph sz="half" idx="1"/>
          </p:nvPr>
        </p:nvGraphicFramePr>
        <p:xfrm>
          <a:off x="2209800" y="1600200"/>
          <a:ext cx="4572000" cy="2133600"/>
        </p:xfrm>
        <a:graphic>
          <a:graphicData uri="http://schemas.openxmlformats.org/drawingml/2006/table">
            <a:tbl>
              <a:tblPr firstRow="1" bandRow="1">
                <a:tableStyleId>{5C22544A-7EE6-4342-B048-85BDC9FD1C3A}</a:tableStyleId>
              </a:tblPr>
              <a:tblGrid>
                <a:gridCol w="1524000"/>
                <a:gridCol w="1524000"/>
                <a:gridCol w="1524000"/>
              </a:tblGrid>
              <a:tr h="643143">
                <a:tc>
                  <a:txBody>
                    <a:bodyPr/>
                    <a:lstStyle/>
                    <a:p>
                      <a:r>
                        <a:rPr lang="en-US" dirty="0" smtClean="0"/>
                        <a:t>ID</a:t>
                      </a:r>
                      <a:endParaRPr lang="en-US" dirty="0"/>
                    </a:p>
                  </a:txBody>
                  <a:tcPr/>
                </a:tc>
                <a:tc>
                  <a:txBody>
                    <a:bodyPr/>
                    <a:lstStyle/>
                    <a:p>
                      <a:r>
                        <a:rPr lang="en-US" dirty="0" smtClean="0"/>
                        <a:t>Length (mm)</a:t>
                      </a:r>
                      <a:endParaRPr lang="en-US" dirty="0"/>
                    </a:p>
                  </a:txBody>
                  <a:tcPr/>
                </a:tc>
                <a:tc>
                  <a:txBody>
                    <a:bodyPr/>
                    <a:lstStyle/>
                    <a:p>
                      <a:r>
                        <a:rPr lang="en-US" dirty="0" smtClean="0"/>
                        <a:t>Weight (</a:t>
                      </a:r>
                      <a:r>
                        <a:rPr lang="en-US" dirty="0" err="1" smtClean="0"/>
                        <a:t>g</a:t>
                      </a:r>
                      <a:r>
                        <a:rPr lang="en-US" dirty="0" smtClean="0"/>
                        <a:t>)</a:t>
                      </a:r>
                      <a:endParaRPr lang="en-US" dirty="0"/>
                    </a:p>
                  </a:txBody>
                  <a:tcPr/>
                </a:tc>
              </a:tr>
              <a:tr h="372614">
                <a:tc>
                  <a:txBody>
                    <a:bodyPr/>
                    <a:lstStyle/>
                    <a:p>
                      <a:r>
                        <a:rPr lang="en-US" dirty="0" smtClean="0"/>
                        <a:t>1</a:t>
                      </a:r>
                      <a:endParaRPr lang="en-US" dirty="0"/>
                    </a:p>
                  </a:txBody>
                  <a:tcPr/>
                </a:tc>
                <a:tc>
                  <a:txBody>
                    <a:bodyPr/>
                    <a:lstStyle/>
                    <a:p>
                      <a:r>
                        <a:rPr lang="en-US" dirty="0" smtClean="0"/>
                        <a:t>523</a:t>
                      </a:r>
                      <a:endParaRPr lang="en-US" dirty="0"/>
                    </a:p>
                  </a:txBody>
                  <a:tcPr/>
                </a:tc>
                <a:tc>
                  <a:txBody>
                    <a:bodyPr/>
                    <a:lstStyle/>
                    <a:p>
                      <a:r>
                        <a:rPr lang="en-US" dirty="0" smtClean="0"/>
                        <a:t>1340</a:t>
                      </a:r>
                      <a:endParaRPr lang="en-US" dirty="0"/>
                    </a:p>
                  </a:txBody>
                  <a:tcPr/>
                </a:tc>
              </a:tr>
              <a:tr h="372614">
                <a:tc>
                  <a:txBody>
                    <a:bodyPr/>
                    <a:lstStyle/>
                    <a:p>
                      <a:r>
                        <a:rPr lang="en-US" dirty="0" smtClean="0"/>
                        <a:t>2</a:t>
                      </a:r>
                      <a:endParaRPr lang="en-US" dirty="0"/>
                    </a:p>
                  </a:txBody>
                  <a:tcPr/>
                </a:tc>
                <a:tc>
                  <a:txBody>
                    <a:bodyPr/>
                    <a:lstStyle/>
                    <a:p>
                      <a:r>
                        <a:rPr lang="en-US" dirty="0" smtClean="0"/>
                        <a:t>535</a:t>
                      </a:r>
                      <a:endParaRPr lang="en-US" dirty="0"/>
                    </a:p>
                  </a:txBody>
                  <a:tcPr/>
                </a:tc>
                <a:tc>
                  <a:txBody>
                    <a:bodyPr/>
                    <a:lstStyle/>
                    <a:p>
                      <a:r>
                        <a:rPr lang="en-US" dirty="0" smtClean="0"/>
                        <a:t>1297</a:t>
                      </a:r>
                      <a:endParaRPr lang="en-US" dirty="0"/>
                    </a:p>
                  </a:txBody>
                  <a:tcPr/>
                </a:tc>
              </a:tr>
              <a:tr h="372614">
                <a:tc>
                  <a:txBody>
                    <a:bodyPr/>
                    <a:lstStyle/>
                    <a:p>
                      <a:r>
                        <a:rPr lang="en-US" dirty="0" smtClean="0"/>
                        <a:t>3</a:t>
                      </a:r>
                      <a:endParaRPr lang="en-US" dirty="0"/>
                    </a:p>
                  </a:txBody>
                  <a:tcPr/>
                </a:tc>
                <a:tc>
                  <a:txBody>
                    <a:bodyPr/>
                    <a:lstStyle/>
                    <a:p>
                      <a:r>
                        <a:rPr lang="en-US" dirty="0" smtClean="0"/>
                        <a:t>397</a:t>
                      </a:r>
                      <a:endParaRPr lang="en-US" dirty="0"/>
                    </a:p>
                  </a:txBody>
                  <a:tcPr/>
                </a:tc>
                <a:tc>
                  <a:txBody>
                    <a:bodyPr/>
                    <a:lstStyle/>
                    <a:p>
                      <a:r>
                        <a:rPr lang="en-US" dirty="0" smtClean="0"/>
                        <a:t>1020</a:t>
                      </a:r>
                      <a:endParaRPr lang="en-US" dirty="0"/>
                    </a:p>
                  </a:txBody>
                  <a:tcPr/>
                </a:tc>
              </a:tr>
              <a:tr h="372614">
                <a:tc>
                  <a:txBody>
                    <a:bodyPr/>
                    <a:lstStyle/>
                    <a:p>
                      <a:r>
                        <a:rPr lang="en-US" dirty="0" smtClean="0"/>
                        <a:t>4</a:t>
                      </a:r>
                      <a:endParaRPr lang="en-US" dirty="0"/>
                    </a:p>
                  </a:txBody>
                  <a:tcPr/>
                </a:tc>
                <a:tc>
                  <a:txBody>
                    <a:bodyPr/>
                    <a:lstStyle/>
                    <a:p>
                      <a:r>
                        <a:rPr lang="en-US" dirty="0" smtClean="0"/>
                        <a:t>615</a:t>
                      </a:r>
                      <a:endParaRPr lang="en-US" dirty="0"/>
                    </a:p>
                  </a:txBody>
                  <a:tcPr/>
                </a:tc>
                <a:tc>
                  <a:txBody>
                    <a:bodyPr/>
                    <a:lstStyle/>
                    <a:p>
                      <a:r>
                        <a:rPr lang="en-US" dirty="0" smtClean="0"/>
                        <a:t>2115</a:t>
                      </a:r>
                      <a:endParaRPr lang="en-US" dirty="0"/>
                    </a:p>
                  </a:txBody>
                  <a:tcPr/>
                </a:tc>
              </a:tr>
            </a:tbl>
          </a:graphicData>
        </a:graphic>
      </p:graphicFrame>
      <p:graphicFrame>
        <p:nvGraphicFramePr>
          <p:cNvPr id="6" name="Content Placeholder 5"/>
          <p:cNvGraphicFramePr>
            <a:graphicFrameLocks noGrp="1"/>
          </p:cNvGraphicFramePr>
          <p:nvPr>
            <p:ph sz="half" idx="2"/>
          </p:nvPr>
        </p:nvGraphicFramePr>
        <p:xfrm>
          <a:off x="1066800" y="3962400"/>
          <a:ext cx="7696200" cy="2286000"/>
        </p:xfrm>
        <a:graphic>
          <a:graphicData uri="http://schemas.openxmlformats.org/drawingml/2006/table">
            <a:tbl>
              <a:tblPr>
                <a:tableStyleId>{5C22544A-7EE6-4342-B048-85BDC9FD1C3A}</a:tableStyleId>
              </a:tblPr>
              <a:tblGrid>
                <a:gridCol w="1282700"/>
                <a:gridCol w="1282700"/>
                <a:gridCol w="1282700"/>
                <a:gridCol w="1282700"/>
                <a:gridCol w="1282700"/>
                <a:gridCol w="1282700"/>
              </a:tblGrid>
              <a:tr h="404582">
                <a:tc>
                  <a:txBody>
                    <a:bodyPr/>
                    <a:lstStyle/>
                    <a:p>
                      <a:pPr marL="0" marR="0" algn="l">
                        <a:spcBef>
                          <a:spcPts val="0"/>
                        </a:spcBef>
                        <a:spcAft>
                          <a:spcPts val="0"/>
                        </a:spcAft>
                        <a:tabLst>
                          <a:tab pos="228600" algn="l"/>
                          <a:tab pos="457200" algn="l"/>
                        </a:tabLst>
                      </a:pPr>
                      <a:r>
                        <a:rPr lang="en-US" sz="1800" b="0" dirty="0" smtClean="0">
                          <a:effectLst/>
                          <a:latin typeface="+mn-lt"/>
                          <a:cs typeface="Times New Roman"/>
                        </a:rPr>
                        <a:t>Age</a:t>
                      </a:r>
                      <a:endParaRPr lang="en-US" sz="1800" b="0" dirty="0">
                        <a:effectLst/>
                        <a:latin typeface="+mn-lt"/>
                        <a:cs typeface="Times New Roman"/>
                      </a:endParaRPr>
                    </a:p>
                  </a:txBody>
                  <a:tcPr marL="68580" marR="68580" marT="0" marB="0">
                    <a:solidFill>
                      <a:schemeClr val="accent2"/>
                    </a:solidFill>
                  </a:tcPr>
                </a:tc>
                <a:tc gridSpan="5">
                  <a:txBody>
                    <a:bodyPr/>
                    <a:lstStyle/>
                    <a:p>
                      <a:pPr marL="0" marR="0" algn="ctr">
                        <a:spcBef>
                          <a:spcPts val="0"/>
                        </a:spcBef>
                        <a:spcAft>
                          <a:spcPts val="0"/>
                        </a:spcAft>
                        <a:tabLst>
                          <a:tab pos="228600" algn="l"/>
                          <a:tab pos="457200" algn="l"/>
                        </a:tabLst>
                      </a:pPr>
                      <a:r>
                        <a:rPr lang="en-US" sz="2000" dirty="0" smtClean="0">
                          <a:effectLst/>
                        </a:rPr>
                        <a:t>Weight</a:t>
                      </a:r>
                      <a:endParaRPr lang="en-US" sz="1000" b="1" dirty="0">
                        <a:effectLst/>
                        <a:latin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4583">
                <a:tc>
                  <a:txBody>
                    <a:bodyPr/>
                    <a:lstStyle/>
                    <a:p>
                      <a:pPr marL="0" marR="0" algn="l">
                        <a:spcBef>
                          <a:spcPts val="0"/>
                        </a:spcBef>
                        <a:spcAft>
                          <a:spcPts val="0"/>
                        </a:spcAft>
                        <a:tabLst>
                          <a:tab pos="228600" algn="l"/>
                          <a:tab pos="457200" algn="l"/>
                        </a:tabLst>
                      </a:pPr>
                      <a:r>
                        <a:rPr lang="en-US" sz="2000" dirty="0" smtClean="0">
                          <a:effectLst/>
                        </a:rPr>
                        <a:t>Length</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600" dirty="0" smtClean="0">
                          <a:effectLst/>
                        </a:rPr>
                        <a:t>&lt;900</a:t>
                      </a:r>
                      <a:endParaRPr lang="en-US" sz="16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600" dirty="0" smtClean="0">
                          <a:effectLst/>
                        </a:rPr>
                        <a:t>900-1300</a:t>
                      </a:r>
                      <a:endParaRPr lang="en-US" sz="16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600" dirty="0" smtClean="0">
                          <a:effectLst/>
                        </a:rPr>
                        <a:t>1300-2000</a:t>
                      </a:r>
                      <a:endParaRPr lang="en-US" sz="16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600" dirty="0" smtClean="0">
                          <a:effectLst/>
                        </a:rPr>
                        <a:t>2000-2500</a:t>
                      </a:r>
                      <a:endParaRPr lang="en-US" sz="16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600" dirty="0" smtClean="0">
                          <a:effectLst/>
                        </a:rPr>
                        <a:t>&gt;2500</a:t>
                      </a:r>
                      <a:endParaRPr lang="en-US" sz="1600" b="1" dirty="0">
                        <a:effectLst/>
                        <a:latin typeface="Times New Roman"/>
                        <a:cs typeface="Times New Roman"/>
                      </a:endParaRPr>
                    </a:p>
                  </a:txBody>
                  <a:tcPr marL="68580" marR="68580" marT="0" marB="0"/>
                </a:tc>
              </a:tr>
              <a:tr h="301289">
                <a:tc>
                  <a:txBody>
                    <a:bodyPr/>
                    <a:lstStyle/>
                    <a:p>
                      <a:pPr marL="0" marR="0" algn="l">
                        <a:spcBef>
                          <a:spcPts val="0"/>
                        </a:spcBef>
                        <a:spcAft>
                          <a:spcPts val="0"/>
                        </a:spcAft>
                        <a:tabLst>
                          <a:tab pos="228600" algn="l"/>
                          <a:tab pos="457200" algn="l"/>
                        </a:tabLst>
                      </a:pPr>
                      <a:r>
                        <a:rPr lang="en-US" sz="2000" b="0" dirty="0" smtClean="0">
                          <a:effectLst/>
                          <a:latin typeface="+mn-lt"/>
                          <a:cs typeface="+mn-cs"/>
                        </a:rPr>
                        <a:t>&lt;400</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dirty="0" smtClean="0">
                          <a:effectLst/>
                        </a:rPr>
                        <a:t>1</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smtClean="0">
                          <a:effectLst/>
                        </a:rPr>
                        <a:t>1</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endParaRPr lang="en-US" sz="1000" b="1" dirty="0">
                        <a:effectLst/>
                        <a:latin typeface="Times New Roman"/>
                        <a:cs typeface="Times New Roman"/>
                      </a:endParaRPr>
                    </a:p>
                  </a:txBody>
                  <a:tcPr marL="68580" marR="68580" marT="0" marB="0">
                    <a:solidFill>
                      <a:schemeClr val="accent2"/>
                    </a:solidFill>
                  </a:tcPr>
                </a:tc>
              </a:tr>
              <a:tr h="301289">
                <a:tc>
                  <a:txBody>
                    <a:bodyPr/>
                    <a:lstStyle/>
                    <a:p>
                      <a:pPr marL="0" marR="0" algn="l">
                        <a:spcBef>
                          <a:spcPts val="0"/>
                        </a:spcBef>
                        <a:spcAft>
                          <a:spcPts val="0"/>
                        </a:spcAft>
                        <a:tabLst>
                          <a:tab pos="228600" algn="l"/>
                          <a:tab pos="457200" algn="l"/>
                        </a:tabLst>
                      </a:pPr>
                      <a:r>
                        <a:rPr lang="en-US" sz="2000" dirty="0" smtClean="0">
                          <a:effectLst/>
                        </a:rPr>
                        <a:t>400-500</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dirty="0" smtClean="0">
                          <a:effectLst/>
                        </a:rPr>
                        <a:t>1</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smtClean="0">
                          <a:effectLst/>
                        </a:rPr>
                        <a:t>2</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smtClean="0">
                          <a:effectLst/>
                        </a:rPr>
                        <a:t>2</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smtClean="0">
                          <a:effectLst/>
                        </a:rPr>
                        <a:t>3</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endParaRPr lang="en-US" sz="1000" b="1" dirty="0">
                        <a:effectLst/>
                        <a:latin typeface="Times New Roman"/>
                        <a:cs typeface="Times New Roman"/>
                      </a:endParaRPr>
                    </a:p>
                  </a:txBody>
                  <a:tcPr marL="68580" marR="68580" marT="0" marB="0">
                    <a:solidFill>
                      <a:schemeClr val="accent2"/>
                    </a:solidFill>
                  </a:tcPr>
                </a:tc>
              </a:tr>
              <a:tr h="337634">
                <a:tc>
                  <a:txBody>
                    <a:bodyPr/>
                    <a:lstStyle/>
                    <a:p>
                      <a:pPr marL="0" marR="0" algn="l">
                        <a:spcBef>
                          <a:spcPts val="0"/>
                        </a:spcBef>
                        <a:spcAft>
                          <a:spcPts val="0"/>
                        </a:spcAft>
                        <a:tabLst>
                          <a:tab pos="228600" algn="l"/>
                          <a:tab pos="457200" algn="l"/>
                        </a:tabLst>
                      </a:pPr>
                      <a:r>
                        <a:rPr lang="en-US" sz="2000" dirty="0" smtClean="0">
                          <a:effectLst/>
                        </a:rPr>
                        <a:t>500-600</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smtClean="0">
                          <a:effectLst/>
                        </a:rPr>
                        <a:t>2</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smtClean="0">
                          <a:effectLst/>
                        </a:rPr>
                        <a:t>3</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smtClean="0">
                          <a:effectLst/>
                        </a:rPr>
                        <a:t>3</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smtClean="0">
                          <a:effectLst/>
                        </a:rPr>
                        <a:t>4</a:t>
                      </a:r>
                      <a:endParaRPr lang="en-US" sz="1000" b="1" dirty="0">
                        <a:effectLst/>
                        <a:latin typeface="Times New Roman"/>
                        <a:cs typeface="Times New Roman"/>
                      </a:endParaRPr>
                    </a:p>
                  </a:txBody>
                  <a:tcPr marL="68580" marR="68580" marT="0" marB="0">
                    <a:solidFill>
                      <a:schemeClr val="accent2"/>
                    </a:solidFill>
                  </a:tcPr>
                </a:tc>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 pos="457200" algn="l"/>
                        </a:tabLst>
                        <a:defRPr/>
                      </a:pPr>
                      <a:r>
                        <a:rPr lang="en-US" sz="2000" dirty="0" smtClean="0">
                          <a:effectLst/>
                        </a:rPr>
                        <a:t>600-675</a:t>
                      </a:r>
                      <a:endParaRPr lang="en-US" sz="2000" b="1" dirty="0" smtClean="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endParaRPr lang="en-US" sz="1800" b="0" dirty="0">
                        <a:effectLst/>
                        <a:latin typeface="+mj-lt"/>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endParaRPr lang="en-US" sz="1800" b="0" dirty="0">
                        <a:effectLst/>
                        <a:latin typeface="+mj-lt"/>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800" b="0" dirty="0" smtClean="0">
                          <a:effectLst/>
                          <a:latin typeface="+mj-lt"/>
                          <a:cs typeface="Times New Roman"/>
                        </a:rPr>
                        <a:t>3</a:t>
                      </a:r>
                      <a:endParaRPr lang="en-US" sz="1800" b="0" dirty="0">
                        <a:effectLst/>
                        <a:latin typeface="+mj-lt"/>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800" b="0" dirty="0" smtClean="0">
                          <a:effectLst/>
                          <a:latin typeface="+mj-lt"/>
                          <a:cs typeface="Times New Roman"/>
                        </a:rPr>
                        <a:t>4</a:t>
                      </a:r>
                      <a:endParaRPr lang="en-US" sz="1800" b="0" dirty="0">
                        <a:effectLst/>
                        <a:latin typeface="+mj-lt"/>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800" b="0" dirty="0" smtClean="0">
                          <a:effectLst/>
                          <a:latin typeface="+mj-lt"/>
                          <a:cs typeface="Times New Roman"/>
                        </a:rPr>
                        <a:t>4</a:t>
                      </a:r>
                      <a:endParaRPr lang="en-US" sz="1800" b="0" dirty="0">
                        <a:effectLst/>
                        <a:latin typeface="+mj-lt"/>
                        <a:cs typeface="Times New Roman"/>
                      </a:endParaRPr>
                    </a:p>
                  </a:txBody>
                  <a:tcPr marL="68580" marR="68580" marT="0" marB="0">
                    <a:solidFill>
                      <a:schemeClr val="accent2"/>
                    </a:solidFill>
                  </a:tcPr>
                </a:tc>
              </a:tr>
              <a:tr h="291667">
                <a:tc>
                  <a:txBody>
                    <a:bodyPr/>
                    <a:lstStyle/>
                    <a:p>
                      <a:pPr marL="0" marR="0" algn="l">
                        <a:spcBef>
                          <a:spcPts val="0"/>
                        </a:spcBef>
                        <a:spcAft>
                          <a:spcPts val="0"/>
                        </a:spcAft>
                        <a:tabLst>
                          <a:tab pos="228600" algn="l"/>
                          <a:tab pos="457200" algn="l"/>
                        </a:tabLst>
                      </a:pPr>
                      <a:r>
                        <a:rPr lang="en-US" sz="2000" b="0" dirty="0" smtClean="0">
                          <a:effectLst/>
                          <a:latin typeface="+mj-lt"/>
                          <a:cs typeface="Times New Roman"/>
                        </a:rPr>
                        <a:t>&gt;675</a:t>
                      </a:r>
                      <a:endParaRPr lang="en-US" sz="2000" b="0" dirty="0">
                        <a:effectLst/>
                        <a:latin typeface="+mj-lt"/>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800" b="0" dirty="0" smtClean="0">
                          <a:effectLst/>
                          <a:latin typeface="+mj-lt"/>
                          <a:cs typeface="Times New Roman"/>
                        </a:rPr>
                        <a:t>	</a:t>
                      </a:r>
                      <a:endParaRPr lang="en-US" sz="1800" b="0" dirty="0">
                        <a:effectLst/>
                        <a:latin typeface="+mj-lt"/>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endParaRPr lang="en-US" sz="1800" b="0" dirty="0">
                        <a:effectLst/>
                        <a:latin typeface="+mj-lt"/>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800" b="0" dirty="0" smtClean="0">
                          <a:effectLst/>
                          <a:latin typeface="+mj-lt"/>
                          <a:cs typeface="Times New Roman"/>
                        </a:rPr>
                        <a:t>3</a:t>
                      </a:r>
                      <a:endParaRPr lang="en-US" sz="1800" b="0" dirty="0">
                        <a:effectLst/>
                        <a:latin typeface="+mj-lt"/>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800" b="0" dirty="0" smtClean="0">
                          <a:effectLst/>
                          <a:latin typeface="+mj-lt"/>
                          <a:cs typeface="Times New Roman"/>
                        </a:rPr>
                        <a:t>4</a:t>
                      </a:r>
                      <a:endParaRPr lang="en-US" sz="1800" b="0" dirty="0">
                        <a:effectLst/>
                        <a:latin typeface="+mj-lt"/>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800" b="0" dirty="0" smtClean="0">
                          <a:effectLst/>
                          <a:latin typeface="+mj-lt"/>
                          <a:cs typeface="Times New Roman"/>
                        </a:rPr>
                        <a:t>5</a:t>
                      </a:r>
                      <a:endParaRPr lang="en-US" sz="1800" b="0" dirty="0">
                        <a:effectLst/>
                        <a:latin typeface="+mj-lt"/>
                        <a:cs typeface="Times New Roman"/>
                      </a:endParaRPr>
                    </a:p>
                  </a:txBody>
                  <a:tcPr marL="68580" marR="68580" marT="0" marB="0">
                    <a:solidFill>
                      <a:schemeClr val="accent2"/>
                    </a:solidFill>
                  </a:tcPr>
                </a:tc>
              </a:tr>
            </a:tbl>
          </a:graphicData>
        </a:graphic>
      </p:graphicFrame>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defRPr/>
            </a:pPr>
            <a:endParaRPr lang="en-US" sz="4000" b="1" dirty="0" smtClean="0">
              <a:solidFill>
                <a:srgbClr val="FFFFFF"/>
              </a:solidFill>
              <a:latin typeface="Arial Unicode MS" pitchFamily="34" charset="-128"/>
            </a:endParaRPr>
          </a:p>
          <a:p>
            <a:pPr marL="609600" indent="-609600">
              <a:buFontTx/>
              <a:buNone/>
              <a:defRPr/>
            </a:pPr>
            <a:r>
              <a:rPr lang="en-US" sz="4000" b="1" dirty="0" smtClean="0">
                <a:solidFill>
                  <a:srgbClr val="FFFFFF"/>
                </a:solidFill>
                <a:latin typeface="Arial Unicode MS" pitchFamily="34" charset="-128"/>
              </a:rPr>
              <a:t>Using PROC TRANSPOSE</a:t>
            </a:r>
          </a:p>
          <a:p>
            <a:pPr>
              <a:buFont typeface="Wingdings" pitchFamily="2" charset="2"/>
              <a:buNone/>
              <a:defRPr/>
            </a:pPr>
            <a:r>
              <a:rPr lang="en-US" dirty="0" smtClean="0"/>
              <a:t>data </a:t>
            </a:r>
            <a:r>
              <a:rPr lang="en-US" dirty="0" err="1" smtClean="0"/>
              <a:t>agechart</a:t>
            </a:r>
            <a:r>
              <a:rPr lang="en-US" dirty="0" smtClean="0"/>
              <a:t>; </a:t>
            </a:r>
          </a:p>
          <a:p>
            <a:pPr>
              <a:buFont typeface="Wingdings" pitchFamily="2" charset="2"/>
              <a:buNone/>
              <a:defRPr/>
            </a:pPr>
            <a:r>
              <a:rPr lang="en-US" dirty="0" smtClean="0"/>
              <a:t>input length weight1-weight5; </a:t>
            </a:r>
          </a:p>
          <a:p>
            <a:pPr>
              <a:buFont typeface="Wingdings" pitchFamily="2" charset="2"/>
              <a:buNone/>
              <a:defRPr/>
            </a:pPr>
            <a:r>
              <a:rPr lang="en-US" dirty="0" smtClean="0"/>
              <a:t>proc sort data=</a:t>
            </a:r>
            <a:r>
              <a:rPr lang="en-US" dirty="0" err="1" smtClean="0"/>
              <a:t>agechart</a:t>
            </a:r>
            <a:r>
              <a:rPr lang="en-US" dirty="0" smtClean="0"/>
              <a:t>; by length; </a:t>
            </a:r>
          </a:p>
          <a:p>
            <a:pPr>
              <a:buFont typeface="Wingdings" pitchFamily="2" charset="2"/>
              <a:buNone/>
              <a:defRPr/>
            </a:pPr>
            <a:r>
              <a:rPr lang="en-US" dirty="0" smtClean="0"/>
              <a:t>proc transpose data=</a:t>
            </a:r>
            <a:r>
              <a:rPr lang="en-US" dirty="0" err="1" smtClean="0"/>
              <a:t>agechart</a:t>
            </a:r>
            <a:r>
              <a:rPr lang="en-US" dirty="0" smtClean="0"/>
              <a:t> out=</a:t>
            </a:r>
            <a:r>
              <a:rPr lang="en-US" dirty="0" err="1" smtClean="0"/>
              <a:t>tchart</a:t>
            </a:r>
            <a:r>
              <a:rPr lang="en-US" dirty="0" smtClean="0"/>
              <a:t> (rename=(age1=age)) name=weight prefix=age; </a:t>
            </a:r>
          </a:p>
          <a:p>
            <a:pPr>
              <a:buFont typeface="Wingdings" pitchFamily="2" charset="2"/>
              <a:buNone/>
              <a:defRPr/>
            </a:pPr>
            <a:r>
              <a:rPr lang="en-US" dirty="0" smtClean="0"/>
              <a:t>by length; </a:t>
            </a:r>
            <a:endParaRPr lang="en-US" b="1" dirty="0" smtClean="0">
              <a:latin typeface="Arial Unicode MS" pitchFamily="34" charset="-128"/>
            </a:endParaRP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defRPr/>
            </a:pPr>
            <a:endParaRPr lang="en-US" sz="4000" b="1" dirty="0" smtClean="0">
              <a:solidFill>
                <a:srgbClr val="FFFFFF"/>
              </a:solidFill>
              <a:latin typeface="Arial Unicode MS" pitchFamily="34" charset="-128"/>
            </a:endParaRPr>
          </a:p>
          <a:p>
            <a:pPr marL="609600" indent="-609600" algn="ctr">
              <a:buFontTx/>
              <a:buNone/>
              <a:defRPr/>
            </a:pPr>
            <a:r>
              <a:rPr lang="en-US" sz="4000" b="1" dirty="0" smtClean="0">
                <a:solidFill>
                  <a:srgbClr val="FFFFFF"/>
                </a:solidFill>
                <a:latin typeface="Arial Unicode MS" pitchFamily="34" charset="-128"/>
              </a:rPr>
              <a:t>Using Hash Objects</a:t>
            </a:r>
          </a:p>
          <a:p>
            <a:pPr>
              <a:defRPr/>
            </a:pPr>
            <a:r>
              <a:rPr lang="en-US" b="1" dirty="0" smtClean="0">
                <a:latin typeface="Arial Unicode MS" pitchFamily="34" charset="-128"/>
              </a:rPr>
              <a:t>Temporary storage object</a:t>
            </a:r>
          </a:p>
          <a:p>
            <a:pPr>
              <a:defRPr/>
            </a:pPr>
            <a:r>
              <a:rPr lang="en-US" b="1" dirty="0" smtClean="0">
                <a:latin typeface="Arial Unicode MS" pitchFamily="34" charset="-128"/>
              </a:rPr>
              <a:t>Flexible formatting and indexing</a:t>
            </a:r>
          </a:p>
          <a:p>
            <a:pPr>
              <a:defRPr/>
            </a:pPr>
            <a:r>
              <a:rPr lang="en-US" b="1" dirty="0" smtClean="0">
                <a:latin typeface="Arial Unicode MS" pitchFamily="34" charset="-128"/>
              </a:rPr>
              <a:t>Remember that PROC TRANSPOSE requires much “clean-up” of intermediate data sets</a:t>
            </a: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defRPr/>
            </a:pPr>
            <a:endParaRPr lang="en-US" sz="4000" b="1" dirty="0" smtClean="0">
              <a:solidFill>
                <a:srgbClr val="FFFFFF"/>
              </a:solidFill>
              <a:latin typeface="Arial Unicode MS" pitchFamily="34" charset="-128"/>
            </a:endParaRPr>
          </a:p>
          <a:p>
            <a:pPr marL="609600" indent="-609600" algn="ctr">
              <a:buFontTx/>
              <a:buNone/>
              <a:defRPr/>
            </a:pPr>
            <a:r>
              <a:rPr lang="en-US" sz="4000" b="1" dirty="0" smtClean="0">
                <a:solidFill>
                  <a:srgbClr val="FFFFFF"/>
                </a:solidFill>
                <a:latin typeface="Arial Unicode MS" pitchFamily="34" charset="-128"/>
              </a:rPr>
              <a:t>Hash Object Structure</a:t>
            </a:r>
          </a:p>
          <a:p>
            <a:pPr>
              <a:defRPr/>
            </a:pPr>
            <a:r>
              <a:rPr lang="en-US" b="1" dirty="0" smtClean="0">
                <a:latin typeface="Arial Unicode MS" pitchFamily="34" charset="-128"/>
              </a:rPr>
              <a:t>Key component</a:t>
            </a:r>
          </a:p>
          <a:p>
            <a:pPr lvl="1">
              <a:defRPr/>
            </a:pPr>
            <a:r>
              <a:rPr lang="en-US" b="1" dirty="0" smtClean="0">
                <a:latin typeface="Arial Unicode MS" pitchFamily="34" charset="-128"/>
              </a:rPr>
              <a:t>must be unique</a:t>
            </a:r>
          </a:p>
          <a:p>
            <a:pPr lvl="1">
              <a:defRPr/>
            </a:pPr>
            <a:r>
              <a:rPr lang="en-US" b="1" dirty="0" smtClean="0">
                <a:latin typeface="Arial Unicode MS" pitchFamily="34" charset="-128"/>
              </a:rPr>
              <a:t>maps data values to data set</a:t>
            </a:r>
          </a:p>
          <a:p>
            <a:pPr>
              <a:defRPr/>
            </a:pPr>
            <a:r>
              <a:rPr lang="en-US" b="1" dirty="0" smtClean="0">
                <a:latin typeface="Arial Unicode MS" pitchFamily="34" charset="-128"/>
              </a:rPr>
              <a:t>Data component</a:t>
            </a:r>
          </a:p>
          <a:p>
            <a:pPr lvl="1">
              <a:defRPr/>
            </a:pPr>
            <a:r>
              <a:rPr lang="en-US" b="1" dirty="0" smtClean="0">
                <a:latin typeface="Arial Unicode MS" pitchFamily="34" charset="-128"/>
              </a:rPr>
              <a:t>“ragged array” of numeric or character values</a:t>
            </a:r>
          </a:p>
          <a:p>
            <a:pPr>
              <a:defRPr/>
            </a:pPr>
            <a:r>
              <a:rPr lang="en-US" b="1" dirty="0" smtClean="0">
                <a:latin typeface="Arial Unicode MS" pitchFamily="34" charset="-128"/>
              </a:rPr>
              <a:t>Is a DATA step object with specific </a:t>
            </a:r>
            <a:r>
              <a:rPr lang="en-US" b="1" i="1" dirty="0" smtClean="0">
                <a:latin typeface="Arial Unicode MS" pitchFamily="34" charset="-128"/>
              </a:rPr>
              <a:t>attributes </a:t>
            </a:r>
            <a:r>
              <a:rPr lang="en-US" b="1" dirty="0" smtClean="0">
                <a:latin typeface="Arial Unicode MS" pitchFamily="34" charset="-128"/>
              </a:rPr>
              <a:t>and </a:t>
            </a:r>
            <a:r>
              <a:rPr lang="en-US" b="1" i="1" dirty="0" smtClean="0">
                <a:latin typeface="Arial Unicode MS" pitchFamily="34" charset="-128"/>
              </a:rPr>
              <a:t>methods</a:t>
            </a: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defRPr/>
            </a:pPr>
            <a:endParaRPr lang="en-US" sz="4000" b="1" dirty="0" smtClean="0">
              <a:solidFill>
                <a:srgbClr val="FFFFFF"/>
              </a:solidFill>
              <a:latin typeface="Arial Unicode MS" pitchFamily="34" charset="-128"/>
            </a:endParaRPr>
          </a:p>
          <a:p>
            <a:pPr marL="609600" indent="-609600" algn="ctr">
              <a:buFontTx/>
              <a:buNone/>
              <a:defRPr/>
            </a:pPr>
            <a:r>
              <a:rPr lang="en-US" sz="4000" b="1" dirty="0" smtClean="0">
                <a:solidFill>
                  <a:srgbClr val="FFFFFF"/>
                </a:solidFill>
                <a:latin typeface="Arial Unicode MS" pitchFamily="34" charset="-128"/>
              </a:rPr>
              <a:t>Hash Object</a:t>
            </a:r>
          </a:p>
          <a:p>
            <a:pPr>
              <a:defRPr/>
            </a:pPr>
            <a:r>
              <a:rPr lang="en-US" b="1" dirty="0" smtClean="0">
                <a:latin typeface="Arial Unicode MS" pitchFamily="34" charset="-128"/>
              </a:rPr>
              <a:t>There are several steps to creation of a hash object</a:t>
            </a:r>
          </a:p>
          <a:p>
            <a:pPr lvl="1">
              <a:defRPr/>
            </a:pPr>
            <a:r>
              <a:rPr lang="en-US" b="1" dirty="0" smtClean="0">
                <a:latin typeface="Arial Unicode MS" pitchFamily="34" charset="-128"/>
              </a:rPr>
              <a:t>DECLARE (i.e., define) the hash object</a:t>
            </a:r>
          </a:p>
          <a:p>
            <a:pPr lvl="1">
              <a:defRPr/>
            </a:pPr>
            <a:r>
              <a:rPr lang="en-US" b="1" dirty="0" smtClean="0">
                <a:latin typeface="Arial Unicode MS" pitchFamily="34" charset="-128"/>
              </a:rPr>
              <a:t>Define and load keys and data</a:t>
            </a:r>
          </a:p>
          <a:p>
            <a:pPr>
              <a:defRPr/>
            </a:pPr>
            <a:r>
              <a:rPr lang="en-US" b="1" dirty="0" smtClean="0">
                <a:latin typeface="Arial Unicode MS" pitchFamily="34" charset="-128"/>
              </a:rPr>
              <a:t>Matched data can then be retrieved</a:t>
            </a: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4294967295"/>
          </p:nvPr>
        </p:nvSpPr>
        <p:spPr>
          <a:xfrm>
            <a:off x="685800" y="277813"/>
            <a:ext cx="8153400" cy="5486400"/>
          </a:xfrm>
        </p:spPr>
        <p:txBody>
          <a:bodyPr/>
          <a:lstStyle/>
          <a:p>
            <a:pPr marL="609600" indent="-609600">
              <a:buFontTx/>
              <a:buNone/>
            </a:pPr>
            <a:endParaRPr lang="en-US" sz="4000" b="1" smtClean="0">
              <a:solidFill>
                <a:srgbClr val="FFFFFF"/>
              </a:solidFill>
              <a:latin typeface="Arial Unicode MS" pitchFamily="34" charset="-128"/>
            </a:endParaRPr>
          </a:p>
          <a:p>
            <a:pPr marL="609600" indent="-609600" algn="ctr">
              <a:buFontTx/>
              <a:buNone/>
            </a:pPr>
            <a:r>
              <a:rPr lang="en-US" sz="4000" b="1" smtClean="0">
                <a:solidFill>
                  <a:srgbClr val="FFFFFF"/>
                </a:solidFill>
                <a:latin typeface="Arial Unicode MS" pitchFamily="34" charset="-128"/>
              </a:rPr>
              <a:t>Hash Object</a:t>
            </a:r>
          </a:p>
          <a:p>
            <a:pPr marL="609600" indent="-609600"/>
            <a:r>
              <a:rPr lang="en-US" b="1" smtClean="0">
                <a:latin typeface="Arial Unicode MS" pitchFamily="34" charset="-128"/>
              </a:rPr>
              <a:t>Gym members example</a:t>
            </a:r>
          </a:p>
          <a:p>
            <a:pPr lvl="1"/>
            <a:r>
              <a:rPr lang="en-US" b="1" smtClean="0">
                <a:latin typeface="Arial Unicode MS" pitchFamily="34" charset="-128"/>
              </a:rPr>
              <a:t>Essentially a match merge</a:t>
            </a:r>
          </a:p>
          <a:p>
            <a:pPr lvl="1"/>
            <a:r>
              <a:rPr lang="en-US" b="1" smtClean="0">
                <a:latin typeface="Arial Unicode MS" pitchFamily="34" charset="-128"/>
              </a:rPr>
              <a:t>The book uses the data component more actively than in this example</a:t>
            </a: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4294967295"/>
          </p:nvPr>
        </p:nvSpPr>
        <p:spPr>
          <a:xfrm>
            <a:off x="685800" y="277813"/>
            <a:ext cx="8153400" cy="5486400"/>
          </a:xfrm>
        </p:spPr>
        <p:txBody>
          <a:bodyPr/>
          <a:lstStyle/>
          <a:p>
            <a:pPr marL="609600" indent="-609600">
              <a:lnSpc>
                <a:spcPct val="80000"/>
              </a:lnSpc>
              <a:buFontTx/>
              <a:buNone/>
            </a:pPr>
            <a:endParaRPr lang="en-US" sz="2800" b="1" smtClean="0">
              <a:solidFill>
                <a:srgbClr val="FFFFFF"/>
              </a:solidFill>
              <a:latin typeface="Arial Unicode MS" pitchFamily="34" charset="-128"/>
            </a:endParaRPr>
          </a:p>
          <a:p>
            <a:pPr marL="609600" indent="-609600" algn="ctr">
              <a:lnSpc>
                <a:spcPct val="80000"/>
              </a:lnSpc>
              <a:buFontTx/>
              <a:buNone/>
            </a:pPr>
            <a:r>
              <a:rPr lang="en-US" sz="2800" b="1" smtClean="0">
                <a:solidFill>
                  <a:srgbClr val="FFFFFF"/>
                </a:solidFill>
                <a:latin typeface="Arial Unicode MS" pitchFamily="34" charset="-128"/>
              </a:rPr>
              <a:t>Hash Object</a:t>
            </a:r>
          </a:p>
          <a:p>
            <a:pPr marL="609600" indent="-609600">
              <a:lnSpc>
                <a:spcPct val="80000"/>
              </a:lnSpc>
            </a:pPr>
            <a:r>
              <a:rPr lang="en-US" sz="2000" b="1" smtClean="0"/>
              <a:t>data workout;</a:t>
            </a:r>
          </a:p>
          <a:p>
            <a:pPr marL="609600" indent="-609600">
              <a:lnSpc>
                <a:spcPct val="80000"/>
              </a:lnSpc>
            </a:pPr>
            <a:r>
              <a:rPr lang="en-US" sz="2000" b="1" smtClean="0"/>
              <a:t>format name $20.;</a:t>
            </a:r>
          </a:p>
          <a:p>
            <a:pPr marL="609600" indent="-609600">
              <a:lnSpc>
                <a:spcPct val="80000"/>
              </a:lnSpc>
            </a:pPr>
            <a:r>
              <a:rPr lang="en-US" sz="2000" b="1" smtClean="0"/>
              <a:t>if _N_=1 then do;</a:t>
            </a:r>
          </a:p>
          <a:p>
            <a:pPr marL="609600" indent="-609600">
              <a:lnSpc>
                <a:spcPct val="80000"/>
              </a:lnSpc>
            </a:pPr>
            <a:r>
              <a:rPr lang="en-US" sz="2000" b="1" smtClean="0"/>
              <a:t>declare  hash members();</a:t>
            </a:r>
          </a:p>
          <a:p>
            <a:pPr marL="609600" indent="-609600">
              <a:lnSpc>
                <a:spcPct val="80000"/>
              </a:lnSpc>
            </a:pPr>
            <a:r>
              <a:rPr lang="en-US" sz="2000" b="1" smtClean="0"/>
              <a:t>members.definekey("id");</a:t>
            </a:r>
          </a:p>
          <a:p>
            <a:pPr marL="609600" indent="-609600">
              <a:lnSpc>
                <a:spcPct val="80000"/>
              </a:lnSpc>
            </a:pPr>
            <a:r>
              <a:rPr lang="en-US" sz="2000" b="1" smtClean="0"/>
              <a:t>members.definedata("name");</a:t>
            </a:r>
          </a:p>
          <a:p>
            <a:pPr marL="609600" indent="-609600">
              <a:lnSpc>
                <a:spcPct val="80000"/>
              </a:lnSpc>
            </a:pPr>
            <a:r>
              <a:rPr lang="en-US" sz="2000" b="1" smtClean="0"/>
              <a:t>members.definedone();</a:t>
            </a:r>
          </a:p>
          <a:p>
            <a:pPr marL="609600" indent="-609600">
              <a:lnSpc>
                <a:spcPct val="80000"/>
              </a:lnSpc>
            </a:pPr>
            <a:r>
              <a:rPr lang="en-US" sz="2000" b="1" smtClean="0"/>
              <a:t>call missing(id,name);</a:t>
            </a:r>
          </a:p>
          <a:p>
            <a:pPr marL="609600" indent="-609600">
              <a:lnSpc>
                <a:spcPct val="80000"/>
              </a:lnSpc>
            </a:pPr>
            <a:r>
              <a:rPr lang="en-US" sz="2000" b="1" smtClean="0"/>
              <a:t>members.add(key:787,data:'Sam Crump');</a:t>
            </a:r>
          </a:p>
          <a:p>
            <a:pPr marL="609600" indent="-609600">
              <a:lnSpc>
                <a:spcPct val="80000"/>
              </a:lnSpc>
            </a:pPr>
            <a:r>
              <a:rPr lang="en-US" sz="2000" b="1" smtClean="0"/>
              <a:t>…</a:t>
            </a:r>
          </a:p>
          <a:p>
            <a:pPr marL="609600" indent="-609600">
              <a:lnSpc>
                <a:spcPct val="80000"/>
              </a:lnSpc>
            </a:pPr>
            <a:r>
              <a:rPr lang="en-US" sz="2000" b="1" smtClean="0"/>
              <a:t>members.add(key:9877,data:'Ron cole');</a:t>
            </a:r>
          </a:p>
          <a:p>
            <a:pPr marL="609600" indent="-609600">
              <a:lnSpc>
                <a:spcPct val="80000"/>
              </a:lnSpc>
            </a:pPr>
            <a:r>
              <a:rPr lang="en-US" sz="2000" b="1" smtClean="0"/>
              <a:t>end;</a:t>
            </a:r>
          </a:p>
          <a:p>
            <a:pPr marL="609600" indent="-609600">
              <a:lnSpc>
                <a:spcPct val="80000"/>
              </a:lnSpc>
            </a:pPr>
            <a:r>
              <a:rPr lang="en-US" sz="2000" b="1" smtClean="0"/>
              <a:t>set attendance;</a:t>
            </a:r>
          </a:p>
          <a:p>
            <a:pPr marL="609600" indent="-609600">
              <a:lnSpc>
                <a:spcPct val="80000"/>
              </a:lnSpc>
            </a:pPr>
            <a:r>
              <a:rPr lang="en-US" sz="2000" b="1" smtClean="0"/>
              <a:t>members.find();</a:t>
            </a:r>
          </a:p>
          <a:p>
            <a:pPr marL="609600" indent="-609600">
              <a:lnSpc>
                <a:spcPct val="80000"/>
              </a:lnSpc>
            </a:pPr>
            <a:r>
              <a:rPr lang="en-US" sz="2000" b="1" smtClean="0"/>
              <a:t>run;</a:t>
            </a: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pPr>
            <a:endParaRPr lang="en-US" sz="4000" b="1" smtClean="0">
              <a:solidFill>
                <a:srgbClr val="FFFFFF"/>
              </a:solidFill>
              <a:latin typeface="Arial Unicode MS" pitchFamily="34" charset="-128"/>
            </a:endParaRPr>
          </a:p>
          <a:p>
            <a:pPr marL="609600" indent="-609600" algn="ctr">
              <a:buFontTx/>
              <a:buNone/>
            </a:pPr>
            <a:r>
              <a:rPr lang="en-US" sz="4000" b="1" smtClean="0">
                <a:solidFill>
                  <a:srgbClr val="FFFFFF"/>
                </a:solidFill>
                <a:latin typeface="Arial Unicode MS" pitchFamily="34" charset="-128"/>
              </a:rPr>
              <a:t>Hash Object</a:t>
            </a:r>
          </a:p>
          <a:p>
            <a:pPr marL="609600" indent="-609600"/>
            <a:r>
              <a:rPr lang="en-US" b="1" smtClean="0">
                <a:latin typeface="Arial Unicode MS" pitchFamily="34" charset="-128"/>
              </a:rPr>
              <a:t>Hash objects can also be retrieved from existing SAS data sets</a:t>
            </a:r>
          </a:p>
          <a:p>
            <a:pPr lvl="1"/>
            <a:r>
              <a:rPr lang="en-US" b="1" smtClean="0">
                <a:latin typeface="Arial Unicode MS" pitchFamily="34" charset="-128"/>
              </a:rPr>
              <a:t>Keys can be used to retrieve data values for more than one variable</a:t>
            </a:r>
          </a:p>
          <a:p>
            <a:pPr lvl="1"/>
            <a:r>
              <a:rPr lang="en-US" b="1" smtClean="0">
                <a:latin typeface="Arial Unicode MS" pitchFamily="34" charset="-128"/>
              </a:rPr>
              <a:t>Keys can be assigned to more than one data component</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8841D772-80CA-4E6F-A270-060D21FC5448}" type="slidenum">
              <a:rPr lang="en-US">
                <a:solidFill>
                  <a:srgbClr val="FFFF00"/>
                </a:solidFill>
              </a:rPr>
              <a:pPr>
                <a:defRPr/>
              </a:pPr>
              <a:t>2</a:t>
            </a:fld>
            <a:endParaRPr lang="en-US">
              <a:solidFill>
                <a:srgbClr val="FFFF00"/>
              </a:solidFill>
            </a:endParaRPr>
          </a:p>
        </p:txBody>
      </p:sp>
      <p:sp>
        <p:nvSpPr>
          <p:cNvPr id="26627" name="Rectangle 3"/>
          <p:cNvSpPr>
            <a:spLocks noGrp="1" noChangeArrowheads="1"/>
          </p:cNvSpPr>
          <p:nvPr>
            <p:ph type="body" idx="1"/>
          </p:nvPr>
        </p:nvSpPr>
        <p:spPr>
          <a:xfrm>
            <a:off x="317500" y="762000"/>
            <a:ext cx="8610600" cy="5486400"/>
          </a:xfrm>
        </p:spPr>
        <p:txBody>
          <a:bodyPr/>
          <a:lstStyle/>
          <a:p>
            <a:pPr marL="609600" indent="-609600" algn="ctr">
              <a:buFontTx/>
              <a:buNone/>
              <a:defRPr/>
            </a:pPr>
            <a:r>
              <a:rPr lang="en-US" sz="4000" b="1" dirty="0" smtClean="0">
                <a:solidFill>
                  <a:srgbClr val="FFFFFF"/>
                </a:solidFill>
                <a:latin typeface="Arial Unicode MS" pitchFamily="34" charset="-128"/>
              </a:rPr>
              <a:t>Using Lookup Tables to Match Data</a:t>
            </a:r>
            <a:endParaRPr lang="en-US" sz="600" dirty="0" smtClean="0">
              <a:solidFill>
                <a:schemeClr val="hlink"/>
              </a:solidFill>
              <a:latin typeface="Arial Unicode MS" pitchFamily="34" charset="-128"/>
            </a:endParaRPr>
          </a:p>
          <a:p>
            <a:pPr marL="0" indent="0">
              <a:buFont typeface="Wingdings" pitchFamily="2" charset="2"/>
              <a:buNone/>
              <a:defRPr/>
            </a:pPr>
            <a:endParaRPr lang="en-US" sz="2000" dirty="0" smtClean="0"/>
          </a:p>
          <a:p>
            <a:pPr>
              <a:defRPr/>
            </a:pPr>
            <a:r>
              <a:rPr lang="en-US" sz="2400" dirty="0" smtClean="0"/>
              <a:t>Multidimensional arrays</a:t>
            </a:r>
          </a:p>
          <a:p>
            <a:pPr>
              <a:defRPr/>
            </a:pPr>
            <a:r>
              <a:rPr lang="en-US" sz="2400" dirty="0" smtClean="0"/>
              <a:t>PROC TRANSPOSE</a:t>
            </a:r>
          </a:p>
          <a:p>
            <a:pPr>
              <a:defRPr/>
            </a:pPr>
            <a:r>
              <a:rPr lang="en-US" sz="2400" dirty="0" smtClean="0"/>
              <a:t>Hash objects</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BE92BC5A-742D-4A87-9D96-99702729C8B1}" type="slidenum">
              <a:rPr lang="en-US">
                <a:solidFill>
                  <a:srgbClr val="FFFF00"/>
                </a:solidFill>
              </a:rPr>
              <a:pPr>
                <a:defRPr/>
              </a:pPr>
              <a:t>3</a:t>
            </a:fld>
            <a:endParaRPr lang="en-US">
              <a:solidFill>
                <a:srgbClr val="FFFF00"/>
              </a:solidFill>
            </a:endParaRPr>
          </a:p>
        </p:txBody>
      </p:sp>
      <p:sp>
        <p:nvSpPr>
          <p:cNvPr id="26627" name="Rectangle 3"/>
          <p:cNvSpPr>
            <a:spLocks noGrp="1" noChangeArrowheads="1"/>
          </p:cNvSpPr>
          <p:nvPr>
            <p:ph type="body" idx="1"/>
          </p:nvPr>
        </p:nvSpPr>
        <p:spPr>
          <a:xfrm>
            <a:off x="317500" y="762000"/>
            <a:ext cx="8610600" cy="5486400"/>
          </a:xfrm>
        </p:spPr>
        <p:txBody>
          <a:bodyPr/>
          <a:lstStyle/>
          <a:p>
            <a:pPr marL="609600" indent="-609600">
              <a:buFontTx/>
              <a:buNone/>
              <a:defRPr/>
            </a:pPr>
            <a:r>
              <a:rPr lang="en-US" sz="4000" b="1" dirty="0" smtClean="0">
                <a:solidFill>
                  <a:srgbClr val="FFFFFF"/>
                </a:solidFill>
                <a:latin typeface="Arial Unicode MS" pitchFamily="34" charset="-128"/>
              </a:rPr>
              <a:t>Using Multidimensional Arrays</a:t>
            </a:r>
            <a:endParaRPr lang="en-US" sz="600" dirty="0" smtClean="0">
              <a:solidFill>
                <a:schemeClr val="hlink"/>
              </a:solidFill>
              <a:latin typeface="Arial Unicode MS" pitchFamily="34" charset="-128"/>
            </a:endParaRPr>
          </a:p>
          <a:p>
            <a:pPr marL="0" indent="0">
              <a:buFont typeface="Wingdings" pitchFamily="2" charset="2"/>
              <a:buNone/>
              <a:defRPr/>
            </a:pPr>
            <a:endParaRPr lang="en-US" sz="2000" dirty="0"/>
          </a:p>
          <a:p>
            <a:pPr marL="0" indent="0">
              <a:buFont typeface="Wingdings" pitchFamily="2" charset="2"/>
              <a:buNone/>
              <a:defRPr/>
            </a:pPr>
            <a:r>
              <a:rPr lang="en-US" sz="2400" dirty="0"/>
              <a:t>ARRAY </a:t>
            </a:r>
            <a:r>
              <a:rPr lang="en-US" sz="2400" i="1" dirty="0"/>
              <a:t>array-name </a:t>
            </a:r>
            <a:r>
              <a:rPr lang="en-US" sz="2400" i="1" dirty="0" smtClean="0"/>
              <a:t>[rows, cols,…]&lt;$&gt;&lt;length&gt;</a:t>
            </a:r>
          </a:p>
          <a:p>
            <a:pPr marL="0" indent="0">
              <a:buFont typeface="Wingdings" pitchFamily="2" charset="2"/>
              <a:buNone/>
              <a:defRPr/>
            </a:pPr>
            <a:r>
              <a:rPr lang="en-US" sz="2400" dirty="0" smtClean="0"/>
              <a:t>{ </a:t>
            </a:r>
            <a:r>
              <a:rPr lang="en-US" sz="2400" i="1" dirty="0"/>
              <a:t>subscript </a:t>
            </a:r>
            <a:r>
              <a:rPr lang="en-US" sz="2400" dirty="0"/>
              <a:t>} &lt;$&gt;&lt;</a:t>
            </a:r>
            <a:r>
              <a:rPr lang="en-US" sz="2400" i="1" dirty="0"/>
              <a:t>length</a:t>
            </a:r>
            <a:r>
              <a:rPr lang="en-US" sz="2400" dirty="0" smtClean="0"/>
              <a:t>&gt; &lt;</a:t>
            </a:r>
            <a:r>
              <a:rPr lang="en-US" sz="2400" i="1" dirty="0"/>
              <a:t>array-elements</a:t>
            </a:r>
            <a:r>
              <a:rPr lang="en-US" sz="2400" dirty="0"/>
              <a:t>&gt; &lt;(</a:t>
            </a:r>
            <a:r>
              <a:rPr lang="en-US" sz="2400" i="1" dirty="0"/>
              <a:t>initial-value-list</a:t>
            </a:r>
            <a:r>
              <a:rPr lang="en-US" sz="2400" dirty="0" smtClean="0"/>
              <a:t>)&gt;;</a:t>
            </a:r>
            <a:endParaRPr lang="en-US" sz="2400" dirty="0"/>
          </a:p>
          <a:p>
            <a:pPr>
              <a:defRPr/>
            </a:pPr>
            <a:r>
              <a:rPr lang="en-US" sz="2400" i="1" dirty="0" smtClean="0"/>
              <a:t>array-name </a:t>
            </a:r>
            <a:r>
              <a:rPr lang="en-US" sz="2400" dirty="0" smtClean="0"/>
              <a:t>names the array</a:t>
            </a:r>
            <a:endParaRPr lang="en-US" sz="2400" i="1" dirty="0"/>
          </a:p>
          <a:p>
            <a:pPr>
              <a:defRPr/>
            </a:pPr>
            <a:r>
              <a:rPr lang="en-US" sz="2400" i="1" dirty="0" smtClean="0"/>
              <a:t>rows</a:t>
            </a:r>
            <a:r>
              <a:rPr lang="en-US" sz="2400" dirty="0" smtClean="0"/>
              <a:t> specifies </a:t>
            </a:r>
            <a:r>
              <a:rPr lang="en-US" sz="2400" dirty="0"/>
              <a:t>the </a:t>
            </a:r>
            <a:r>
              <a:rPr lang="en-US" sz="2400" dirty="0" smtClean="0"/>
              <a:t>number of elements in a row arrangement</a:t>
            </a:r>
            <a:endParaRPr lang="en-US" sz="2400" dirty="0"/>
          </a:p>
          <a:p>
            <a:pPr>
              <a:defRPr/>
            </a:pPr>
            <a:r>
              <a:rPr lang="en-US" sz="2400" i="1" dirty="0" smtClean="0"/>
              <a:t>cols </a:t>
            </a:r>
            <a:r>
              <a:rPr lang="en-US" sz="2400" dirty="0" smtClean="0"/>
              <a:t>specifies the number of elements in a column arrangement</a:t>
            </a:r>
          </a:p>
          <a:p>
            <a:pPr>
              <a:defRPr/>
            </a:pPr>
            <a:r>
              <a:rPr lang="en-US" sz="2400" i="1" dirty="0" smtClean="0"/>
              <a:t>array-elements </a:t>
            </a:r>
            <a:r>
              <a:rPr lang="en-US" sz="2400" dirty="0" smtClean="0"/>
              <a:t>names the variables that make up the array</a:t>
            </a:r>
          </a:p>
          <a:p>
            <a:pPr>
              <a:defRPr/>
            </a:pPr>
            <a:r>
              <a:rPr lang="en-US" sz="2400" i="1" dirty="0" smtClean="0"/>
              <a:t>initial values </a:t>
            </a:r>
            <a:r>
              <a:rPr lang="en-US" sz="2400" dirty="0" smtClean="0"/>
              <a:t>specifies initial values for the corresponding elements in the array that are separated by commas or spaces</a:t>
            </a:r>
            <a:endParaRPr lang="en-US" sz="2400" i="1" dirty="0" smtClean="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defRPr/>
            </a:pPr>
            <a:endParaRPr lang="en-US" sz="4000" b="1" dirty="0" smtClean="0">
              <a:solidFill>
                <a:srgbClr val="FFFFFF"/>
              </a:solidFill>
              <a:latin typeface="Arial Unicode MS" pitchFamily="34" charset="-128"/>
            </a:endParaRPr>
          </a:p>
          <a:p>
            <a:pPr marL="609600" indent="-609600">
              <a:buFontTx/>
              <a:buNone/>
              <a:defRPr/>
            </a:pPr>
            <a:r>
              <a:rPr lang="en-US" sz="4000" b="1" dirty="0" smtClean="0">
                <a:solidFill>
                  <a:srgbClr val="FFFFFF"/>
                </a:solidFill>
                <a:latin typeface="Arial Unicode MS" pitchFamily="34" charset="-128"/>
              </a:rPr>
              <a:t>When Working with Arrays</a:t>
            </a:r>
          </a:p>
          <a:p>
            <a:pPr>
              <a:defRPr/>
            </a:pPr>
            <a:r>
              <a:rPr lang="en-US" sz="2800" dirty="0" smtClean="0">
                <a:latin typeface="Arial Unicode MS" pitchFamily="34" charset="-128"/>
              </a:rPr>
              <a:t>The name of the array cannot be the name of a SAS variable in the DATA step.</a:t>
            </a:r>
          </a:p>
          <a:p>
            <a:pPr>
              <a:defRPr/>
            </a:pPr>
            <a:r>
              <a:rPr lang="en-US" sz="2800" dirty="0" smtClean="0">
                <a:latin typeface="Arial Unicode MS" pitchFamily="34" charset="-128"/>
              </a:rPr>
              <a:t>The variables listed as array elements must all be the same type (either all numeric or all character).</a:t>
            </a:r>
          </a:p>
          <a:p>
            <a:pPr>
              <a:defRPr/>
            </a:pPr>
            <a:r>
              <a:rPr lang="en-US" sz="2800" dirty="0" smtClean="0">
                <a:latin typeface="Arial Unicode MS" pitchFamily="34" charset="-128"/>
              </a:rPr>
              <a:t>The initial values specified can be numbers or character strings. Enclose all character strings in quotation marks.</a:t>
            </a:r>
          </a:p>
          <a:p>
            <a:pPr marL="0" indent="0">
              <a:buFont typeface="Wingdings" pitchFamily="2" charset="2"/>
              <a:buNone/>
              <a:defRPr/>
            </a:pPr>
            <a:endParaRPr lang="en-US" sz="4000" dirty="0" smtClean="0">
              <a:latin typeface="Arial Unicode MS" pitchFamily="34" charset="-128"/>
            </a:endParaRPr>
          </a:p>
          <a:p>
            <a:pPr marL="609600" indent="-609600">
              <a:buFont typeface="Wingdings" pitchFamily="2" charset="2"/>
              <a:buNone/>
              <a:defRPr/>
            </a:pPr>
            <a:endParaRPr lang="en-US" sz="4000" dirty="0" smtClean="0">
              <a:latin typeface="Arial Unicode MS" pitchFamily="34" charset="-128"/>
            </a:endParaRPr>
          </a:p>
          <a:p>
            <a:pPr marL="0" indent="0">
              <a:buFont typeface="Wingdings" pitchFamily="2" charset="2"/>
              <a:buNone/>
              <a:defRPr/>
            </a:pPr>
            <a:endParaRPr lang="en-US" sz="1800" dirty="0" smtClean="0">
              <a:effectLst/>
            </a:endParaRPr>
          </a:p>
          <a:p>
            <a:pPr marL="0" indent="0">
              <a:buFont typeface="Wingdings" pitchFamily="2" charset="2"/>
              <a:buNone/>
              <a:defRPr/>
            </a:pPr>
            <a:endParaRPr lang="en-US" sz="1800" dirty="0">
              <a:effectLst/>
            </a:endParaRPr>
          </a:p>
          <a:p>
            <a:pPr marL="0" indent="0">
              <a:buFont typeface="Wingdings" pitchFamily="2" charset="2"/>
              <a:buNone/>
              <a:defRPr/>
            </a:pPr>
            <a:endParaRPr lang="en-US" sz="2800" dirty="0" smtClean="0">
              <a:effectLst/>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defRPr/>
            </a:pPr>
            <a:endParaRPr lang="en-US" sz="4000" b="1" dirty="0" smtClean="0">
              <a:solidFill>
                <a:srgbClr val="FFFFFF"/>
              </a:solidFill>
              <a:latin typeface="Arial Unicode MS" pitchFamily="34" charset="-128"/>
            </a:endParaRPr>
          </a:p>
          <a:p>
            <a:pPr marL="609600" indent="-609600">
              <a:buFontTx/>
              <a:buNone/>
              <a:defRPr/>
            </a:pPr>
            <a:r>
              <a:rPr lang="en-US" sz="4000" b="1" dirty="0" smtClean="0">
                <a:solidFill>
                  <a:srgbClr val="FFFFFF"/>
                </a:solidFill>
                <a:latin typeface="Arial Unicode MS" pitchFamily="34" charset="-128"/>
              </a:rPr>
              <a:t>Keyword _TEMPORARY_</a:t>
            </a:r>
          </a:p>
          <a:p>
            <a:pPr>
              <a:defRPr/>
            </a:pPr>
            <a:r>
              <a:rPr lang="en-US" sz="2800" dirty="0" smtClean="0">
                <a:latin typeface="Arial Unicode MS" pitchFamily="34" charset="-128"/>
              </a:rPr>
              <a:t>The keyword can be used in lieu of  listing </a:t>
            </a:r>
            <a:r>
              <a:rPr lang="en-US" sz="2800" i="1" dirty="0" smtClean="0">
                <a:latin typeface="Arial Unicode MS" pitchFamily="34" charset="-128"/>
              </a:rPr>
              <a:t>array-elements  </a:t>
            </a:r>
            <a:r>
              <a:rPr lang="en-US" sz="2800" dirty="0" smtClean="0">
                <a:latin typeface="Arial Unicode MS" pitchFamily="34" charset="-128"/>
              </a:rPr>
              <a:t>in the syntax, which would avoid creating new data set variables. Only temporary elements are produced using this keyword.</a:t>
            </a:r>
          </a:p>
          <a:p>
            <a:pPr>
              <a:defRPr/>
            </a:pPr>
            <a:r>
              <a:rPr lang="en-US" sz="2800" dirty="0" smtClean="0">
                <a:latin typeface="Arial Unicode MS" pitchFamily="34" charset="-128"/>
              </a:rPr>
              <a:t>The temporary elements </a:t>
            </a:r>
            <a:r>
              <a:rPr lang="en-US" sz="2800" u="sng" dirty="0" smtClean="0">
                <a:latin typeface="Arial Unicode MS" pitchFamily="34" charset="-128"/>
              </a:rPr>
              <a:t>behave like</a:t>
            </a:r>
            <a:r>
              <a:rPr lang="en-US" sz="2800" dirty="0" smtClean="0">
                <a:latin typeface="Arial Unicode MS" pitchFamily="34" charset="-128"/>
              </a:rPr>
              <a:t> DATA SET variables, but they don’t have names. Refer to the elements using the array name and dimension. Because they are not  DATA set variables, they do not appear in the output data set.</a:t>
            </a:r>
          </a:p>
          <a:p>
            <a:pPr marL="0" indent="0">
              <a:buFont typeface="Wingdings" pitchFamily="2" charset="2"/>
              <a:buNone/>
              <a:defRPr/>
            </a:pPr>
            <a:endParaRPr lang="en-US" sz="4000" b="1" dirty="0" smtClean="0">
              <a:latin typeface="Arial Unicode MS" pitchFamily="34" charset="-128"/>
            </a:endParaRPr>
          </a:p>
          <a:p>
            <a:pPr marL="609600" indent="-609600">
              <a:buFont typeface="Wingdings" pitchFamily="2" charset="2"/>
              <a:buNone/>
              <a:defRPr/>
            </a:pPr>
            <a:endParaRPr lang="en-US" sz="4000" dirty="0" smtClean="0">
              <a:latin typeface="Arial Unicode MS" pitchFamily="34" charset="-128"/>
            </a:endParaRPr>
          </a:p>
          <a:p>
            <a:pPr marL="0" indent="0">
              <a:buFont typeface="Wingdings" pitchFamily="2" charset="2"/>
              <a:buNone/>
              <a:defRPr/>
            </a:pPr>
            <a:endParaRPr lang="en-US" sz="1800" dirty="0" smtClean="0">
              <a:effectLst/>
            </a:endParaRPr>
          </a:p>
          <a:p>
            <a:pPr marL="0" indent="0">
              <a:buFont typeface="Wingdings" pitchFamily="2" charset="2"/>
              <a:buNone/>
              <a:defRPr/>
            </a:pPr>
            <a:endParaRPr lang="en-US" sz="1800" dirty="0">
              <a:effectLst/>
            </a:endParaRPr>
          </a:p>
          <a:p>
            <a:pPr marL="0" indent="0">
              <a:buFont typeface="Wingdings" pitchFamily="2" charset="2"/>
              <a:buNone/>
              <a:defRPr/>
            </a:pPr>
            <a:endParaRPr lang="en-US" sz="2800" dirty="0" smtClean="0">
              <a:effectLst/>
            </a:endParaRP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1BA9FEA3-3711-4BEE-AED0-75D6EABD0AEA}" type="slidenum">
              <a:rPr lang="en-US">
                <a:solidFill>
                  <a:srgbClr val="FFFF00"/>
                </a:solidFill>
              </a:rPr>
              <a:pPr>
                <a:defRPr/>
              </a:pPr>
              <a:t>6</a:t>
            </a:fld>
            <a:endParaRPr lang="en-US">
              <a:solidFill>
                <a:srgbClr val="FFFF00"/>
              </a:solidFill>
            </a:endParaRPr>
          </a:p>
        </p:txBody>
      </p:sp>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defRPr/>
            </a:pPr>
            <a:r>
              <a:rPr lang="en-US" sz="4000" b="1" dirty="0" smtClean="0">
                <a:solidFill>
                  <a:srgbClr val="FFFFFF"/>
                </a:solidFill>
                <a:latin typeface="Arial Unicode MS" pitchFamily="34" charset="-128"/>
              </a:rPr>
              <a:t>Scoring Example with </a:t>
            </a:r>
            <a:br>
              <a:rPr lang="en-US" sz="4000" b="1" dirty="0" smtClean="0">
                <a:solidFill>
                  <a:srgbClr val="FFFFFF"/>
                </a:solidFill>
                <a:latin typeface="Arial Unicode MS" pitchFamily="34" charset="-128"/>
              </a:rPr>
            </a:br>
            <a:r>
              <a:rPr lang="en-US" sz="4000" b="1" dirty="0" smtClean="0">
                <a:solidFill>
                  <a:srgbClr val="FFFFFF"/>
                </a:solidFill>
                <a:latin typeface="Arial Unicode MS" pitchFamily="34" charset="-128"/>
              </a:rPr>
              <a:t>2-Dimensional SAS Array</a:t>
            </a:r>
          </a:p>
          <a:p>
            <a:pPr marL="609600" indent="-609600">
              <a:buFont typeface="Wingdings" pitchFamily="2" charset="2"/>
              <a:buNone/>
              <a:defRPr/>
            </a:pPr>
            <a:endParaRPr lang="en-US" sz="4000" dirty="0" smtClean="0">
              <a:latin typeface="Arial Unicode MS" pitchFamily="34" charset="-128"/>
            </a:endParaRPr>
          </a:p>
          <a:p>
            <a:pPr marL="0" indent="0">
              <a:buFont typeface="Wingdings" pitchFamily="2" charset="2"/>
              <a:buNone/>
              <a:defRPr/>
            </a:pPr>
            <a:endParaRPr lang="en-US" sz="1800" dirty="0" smtClean="0">
              <a:effectLst/>
            </a:endParaRPr>
          </a:p>
          <a:p>
            <a:pPr marL="0" indent="0">
              <a:buFont typeface="Wingdings" pitchFamily="2" charset="2"/>
              <a:buNone/>
              <a:defRPr/>
            </a:pPr>
            <a:endParaRPr lang="en-US" sz="1800" dirty="0">
              <a:effectLst/>
            </a:endParaRPr>
          </a:p>
          <a:p>
            <a:pPr marL="0" indent="0">
              <a:buFont typeface="Wingdings" pitchFamily="2" charset="2"/>
              <a:buNone/>
              <a:defRPr/>
            </a:pPr>
            <a:endParaRPr lang="en-US" sz="2800" dirty="0" smtClean="0">
              <a:effectLst/>
            </a:endParaRPr>
          </a:p>
          <a:p>
            <a:pPr marL="0" indent="0">
              <a:buFont typeface="Wingdings" pitchFamily="2" charset="2"/>
              <a:buNone/>
              <a:defRPr/>
            </a:pPr>
            <a:r>
              <a:rPr lang="en-US" sz="2400" dirty="0" smtClean="0">
                <a:effectLst/>
              </a:rPr>
              <a:t>data </a:t>
            </a:r>
            <a:r>
              <a:rPr lang="en-US" sz="2400" dirty="0">
                <a:effectLst/>
              </a:rPr>
              <a:t>one;</a:t>
            </a:r>
          </a:p>
          <a:p>
            <a:pPr marL="0" indent="0">
              <a:buFont typeface="Wingdings" pitchFamily="2" charset="2"/>
              <a:buNone/>
              <a:defRPr/>
            </a:pPr>
            <a:r>
              <a:rPr lang="en-US" sz="2400" dirty="0">
                <a:effectLst/>
              </a:rPr>
              <a:t>input age score;</a:t>
            </a:r>
          </a:p>
          <a:p>
            <a:pPr marL="0" indent="0">
              <a:buFont typeface="Wingdings" pitchFamily="2" charset="2"/>
              <a:buNone/>
              <a:defRPr/>
            </a:pPr>
            <a:r>
              <a:rPr lang="en-US" sz="2400" dirty="0">
                <a:effectLst/>
              </a:rPr>
              <a:t>array answer {13:15,1:5} _temporary_</a:t>
            </a:r>
          </a:p>
          <a:p>
            <a:pPr marL="0" indent="0">
              <a:buFont typeface="Wingdings" pitchFamily="2" charset="2"/>
              <a:buNone/>
              <a:defRPr/>
            </a:pPr>
            <a:r>
              <a:rPr lang="en-US" sz="2400" dirty="0">
                <a:effectLst/>
              </a:rPr>
              <a:t>        (4 5 5 5 5</a:t>
            </a:r>
          </a:p>
          <a:p>
            <a:pPr marL="0" indent="0">
              <a:buFont typeface="Wingdings" pitchFamily="2" charset="2"/>
              <a:buNone/>
              <a:defRPr/>
            </a:pPr>
            <a:r>
              <a:rPr lang="en-US" sz="2400" dirty="0">
                <a:effectLst/>
              </a:rPr>
              <a:t>         3 4 5 5 5</a:t>
            </a:r>
          </a:p>
          <a:p>
            <a:pPr marL="0" indent="0">
              <a:buFont typeface="Wingdings" pitchFamily="2" charset="2"/>
              <a:buNone/>
              <a:defRPr/>
            </a:pPr>
            <a:r>
              <a:rPr lang="en-US" sz="2400" dirty="0">
                <a:effectLst/>
              </a:rPr>
              <a:t>         2 3 4 5 5);</a:t>
            </a:r>
          </a:p>
          <a:p>
            <a:pPr marL="0" indent="0">
              <a:buFont typeface="Wingdings" pitchFamily="2" charset="2"/>
              <a:buNone/>
              <a:defRPr/>
            </a:pPr>
            <a:r>
              <a:rPr lang="en-US" sz="2400" dirty="0" smtClean="0">
                <a:effectLst/>
              </a:rPr>
              <a:t>adjusted = </a:t>
            </a:r>
            <a:r>
              <a:rPr lang="en-US" sz="2400" dirty="0">
                <a:effectLst/>
              </a:rPr>
              <a:t>answer(</a:t>
            </a:r>
            <a:r>
              <a:rPr lang="en-US" sz="2400" dirty="0" err="1">
                <a:effectLst/>
              </a:rPr>
              <a:t>age,score</a:t>
            </a:r>
            <a:r>
              <a:rPr lang="en-US" sz="2400" dirty="0">
                <a:effectLst/>
              </a:rPr>
              <a:t>);</a:t>
            </a:r>
          </a:p>
          <a:p>
            <a:pPr marL="609600" indent="-609600">
              <a:buFontTx/>
              <a:buNone/>
              <a:defRPr/>
            </a:pPr>
            <a:endParaRPr lang="en-US" sz="600" dirty="0" smtClean="0">
              <a:solidFill>
                <a:schemeClr val="hlink"/>
              </a:solidFill>
              <a:latin typeface="Arial Unicode MS" pitchFamily="34" charset="-128"/>
            </a:endParaRPr>
          </a:p>
        </p:txBody>
      </p:sp>
      <p:graphicFrame>
        <p:nvGraphicFramePr>
          <p:cNvPr id="2" name="Table 1"/>
          <p:cNvGraphicFramePr>
            <a:graphicFrameLocks noGrp="1"/>
          </p:cNvGraphicFramePr>
          <p:nvPr/>
        </p:nvGraphicFramePr>
        <p:xfrm>
          <a:off x="725488" y="1685925"/>
          <a:ext cx="7813675" cy="1863725"/>
        </p:xfrm>
        <a:graphic>
          <a:graphicData uri="http://schemas.openxmlformats.org/drawingml/2006/table">
            <a:tbl>
              <a:tblPr>
                <a:tableStyleId>{5C22544A-7EE6-4342-B048-85BDC9FD1C3A}</a:tableStyleId>
              </a:tblPr>
              <a:tblGrid>
                <a:gridCol w="3991674"/>
                <a:gridCol w="1272223"/>
                <a:gridCol w="509319"/>
                <a:gridCol w="527778"/>
                <a:gridCol w="528618"/>
                <a:gridCol w="528618"/>
                <a:gridCol w="454779"/>
              </a:tblGrid>
              <a:tr h="421337">
                <a:tc>
                  <a:txBody>
                    <a:bodyPr/>
                    <a:lstStyle/>
                    <a:p>
                      <a:pPr marL="0" marR="0" algn="l">
                        <a:spcBef>
                          <a:spcPts val="0"/>
                        </a:spcBef>
                        <a:spcAft>
                          <a:spcPts val="0"/>
                        </a:spcAft>
                        <a:tabLst>
                          <a:tab pos="228600" algn="l"/>
                          <a:tab pos="457200" algn="l"/>
                        </a:tabLst>
                      </a:pPr>
                      <a:r>
                        <a:rPr lang="en-US" sz="2000" dirty="0">
                          <a:effectLst/>
                        </a:rPr>
                        <a:t> </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dirty="0" smtClean="0">
                          <a:effectLst/>
                        </a:rPr>
                        <a:t>Adjusted</a:t>
                      </a:r>
                      <a:br>
                        <a:rPr lang="en-US" sz="2000" dirty="0" smtClean="0">
                          <a:effectLst/>
                        </a:rPr>
                      </a:br>
                      <a:r>
                        <a:rPr lang="en-US" sz="2000" dirty="0" smtClean="0">
                          <a:effectLst/>
                        </a:rPr>
                        <a:t>Score</a:t>
                      </a:r>
                      <a:endParaRPr lang="en-US" sz="1000" b="1" dirty="0">
                        <a:effectLst/>
                        <a:latin typeface="Times New Roman"/>
                        <a:cs typeface="Times New Roman"/>
                      </a:endParaRPr>
                    </a:p>
                  </a:txBody>
                  <a:tcPr marL="68580" marR="68580" marT="0" marB="0">
                    <a:solidFill>
                      <a:schemeClr val="accent2"/>
                    </a:solidFill>
                  </a:tcPr>
                </a:tc>
                <a:tc gridSpan="5">
                  <a:txBody>
                    <a:bodyPr/>
                    <a:lstStyle/>
                    <a:p>
                      <a:pPr marL="0" marR="0" algn="ctr">
                        <a:spcBef>
                          <a:spcPts val="0"/>
                        </a:spcBef>
                        <a:spcAft>
                          <a:spcPts val="0"/>
                        </a:spcAft>
                        <a:tabLst>
                          <a:tab pos="228600" algn="l"/>
                          <a:tab pos="457200" algn="l"/>
                        </a:tabLst>
                      </a:pPr>
                      <a:r>
                        <a:rPr lang="en-US" sz="2000">
                          <a:effectLst/>
                        </a:rPr>
                        <a:t>Raw Score on a Test</a:t>
                      </a:r>
                      <a:endParaRPr lang="en-US" sz="1000" b="1">
                        <a:effectLst/>
                        <a:latin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3766">
                <a:tc>
                  <a:txBody>
                    <a:bodyPr/>
                    <a:lstStyle/>
                    <a:p>
                      <a:pPr marL="0" marR="0" algn="l">
                        <a:spcBef>
                          <a:spcPts val="0"/>
                        </a:spcBef>
                        <a:spcAft>
                          <a:spcPts val="0"/>
                        </a:spcAft>
                        <a:tabLst>
                          <a:tab pos="228600" algn="l"/>
                          <a:tab pos="457200" algn="l"/>
                        </a:tabLst>
                      </a:pPr>
                      <a:r>
                        <a:rPr lang="en-US" sz="2000" dirty="0">
                          <a:effectLst/>
                        </a:rPr>
                        <a:t>Rule for Obtaining Adjusted Score</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a:effectLst/>
                        </a:rPr>
                        <a:t>Age</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dirty="0">
                          <a:effectLst/>
                        </a:rPr>
                        <a:t>1</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a:effectLst/>
                        </a:rPr>
                        <a:t>2</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a:effectLst/>
                        </a:rPr>
                        <a:t>3</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a:effectLst/>
                        </a:rPr>
                        <a:t>4</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a:effectLst/>
                        </a:rPr>
                        <a:t>5</a:t>
                      </a:r>
                      <a:endParaRPr lang="en-US" sz="1000" b="1">
                        <a:effectLst/>
                        <a:latin typeface="Times New Roman"/>
                        <a:cs typeface="Times New Roman"/>
                      </a:endParaRPr>
                    </a:p>
                  </a:txBody>
                  <a:tcPr marL="68580" marR="68580" marT="0" marB="0"/>
                </a:tc>
              </a:tr>
              <a:tr h="313766">
                <a:tc>
                  <a:txBody>
                    <a:bodyPr/>
                    <a:lstStyle/>
                    <a:p>
                      <a:pPr marL="0" marR="0" algn="l">
                        <a:spcBef>
                          <a:spcPts val="0"/>
                        </a:spcBef>
                        <a:spcAft>
                          <a:spcPts val="0"/>
                        </a:spcAft>
                        <a:tabLst>
                          <a:tab pos="228600" algn="l"/>
                          <a:tab pos="457200" algn="l"/>
                        </a:tabLst>
                      </a:pPr>
                      <a:r>
                        <a:rPr lang="en-US" sz="2000">
                          <a:effectLst/>
                        </a:rPr>
                        <a:t>raw score + 3 (not to exceed 5)</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a:effectLst/>
                        </a:rPr>
                        <a:t>13</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dirty="0">
                          <a:effectLst/>
                        </a:rPr>
                        <a:t>4</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a:effectLst/>
                        </a:rPr>
                        <a:t>5</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a:effectLst/>
                        </a:rPr>
                        <a:t>5</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a:effectLst/>
                        </a:rPr>
                        <a:t>5</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a:effectLst/>
                        </a:rPr>
                        <a:t>5</a:t>
                      </a:r>
                      <a:endParaRPr lang="en-US" sz="1000" b="1">
                        <a:effectLst/>
                        <a:latin typeface="Times New Roman"/>
                        <a:cs typeface="Times New Roman"/>
                      </a:endParaRPr>
                    </a:p>
                  </a:txBody>
                  <a:tcPr marL="68580" marR="68580" marT="0" marB="0">
                    <a:solidFill>
                      <a:schemeClr val="accent2"/>
                    </a:solidFill>
                  </a:tcPr>
                </a:tc>
              </a:tr>
              <a:tr h="313766">
                <a:tc>
                  <a:txBody>
                    <a:bodyPr/>
                    <a:lstStyle/>
                    <a:p>
                      <a:pPr marL="0" marR="0" algn="l">
                        <a:spcBef>
                          <a:spcPts val="0"/>
                        </a:spcBef>
                        <a:spcAft>
                          <a:spcPts val="0"/>
                        </a:spcAft>
                        <a:tabLst>
                          <a:tab pos="228600" algn="l"/>
                          <a:tab pos="457200" algn="l"/>
                        </a:tabLst>
                      </a:pPr>
                      <a:r>
                        <a:rPr lang="en-US" sz="2000">
                          <a:effectLst/>
                        </a:rPr>
                        <a:t>raw score +2 (not to exceed 5)</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a:effectLst/>
                        </a:rPr>
                        <a:t>14</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a:effectLst/>
                        </a:rPr>
                        <a:t>3</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a:effectLst/>
                        </a:rPr>
                        <a:t>4</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a:effectLst/>
                        </a:rPr>
                        <a:t>5</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a:effectLst/>
                        </a:rPr>
                        <a:t>5</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a:effectLst/>
                        </a:rPr>
                        <a:t>5</a:t>
                      </a:r>
                      <a:endParaRPr lang="en-US" sz="1000" b="1" dirty="0">
                        <a:effectLst/>
                        <a:latin typeface="Times New Roman"/>
                        <a:cs typeface="Times New Roman"/>
                      </a:endParaRPr>
                    </a:p>
                  </a:txBody>
                  <a:tcPr marL="68580" marR="68580" marT="0" marB="0">
                    <a:solidFill>
                      <a:schemeClr val="accent2"/>
                    </a:solidFill>
                  </a:tcPr>
                </a:tc>
              </a:tr>
              <a:tr h="313766">
                <a:tc>
                  <a:txBody>
                    <a:bodyPr/>
                    <a:lstStyle/>
                    <a:p>
                      <a:pPr marL="0" marR="0" algn="l">
                        <a:spcBef>
                          <a:spcPts val="0"/>
                        </a:spcBef>
                        <a:spcAft>
                          <a:spcPts val="0"/>
                        </a:spcAft>
                        <a:tabLst>
                          <a:tab pos="228600" algn="l"/>
                          <a:tab pos="457200" algn="l"/>
                        </a:tabLst>
                      </a:pPr>
                      <a:r>
                        <a:rPr lang="en-US" sz="2000">
                          <a:effectLst/>
                        </a:rPr>
                        <a:t>raw score + 1 (not to exceed 5)</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a:effectLst/>
                        </a:rPr>
                        <a:t>15</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2000">
                          <a:effectLst/>
                        </a:rPr>
                        <a:t>2</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a:effectLst/>
                        </a:rPr>
                        <a:t>3</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a:effectLst/>
                        </a:rPr>
                        <a:t>4</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a:effectLst/>
                        </a:rPr>
                        <a:t>5</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2000" dirty="0">
                          <a:effectLst/>
                        </a:rPr>
                        <a:t>5</a:t>
                      </a:r>
                      <a:endParaRPr lang="en-US" sz="1000" b="1" dirty="0">
                        <a:effectLst/>
                        <a:latin typeface="Times New Roman"/>
                        <a:cs typeface="Times New Roman"/>
                      </a:endParaRPr>
                    </a:p>
                  </a:txBody>
                  <a:tcPr marL="68580" marR="68580" marT="0" marB="0">
                    <a:solidFill>
                      <a:schemeClr val="accent2"/>
                    </a:solidFill>
                  </a:tcPr>
                </a:tc>
              </a:tr>
            </a:tbl>
          </a:graphicData>
        </a:graphic>
      </p:graphicFrame>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4267200" y="1685925"/>
            <a:ext cx="4572000" cy="4876800"/>
          </a:xfrm>
        </p:spPr>
        <p:txBody>
          <a:bodyPr/>
          <a:lstStyle/>
          <a:p>
            <a:pPr algn="l">
              <a:defRPr/>
            </a:pPr>
            <a:r>
              <a:rPr lang="en-US" sz="1800" dirty="0" err="1">
                <a:solidFill>
                  <a:srgbClr val="FFFF00"/>
                </a:solidFill>
              </a:rPr>
              <a:t>proc</a:t>
            </a:r>
            <a:r>
              <a:rPr lang="en-US" sz="1800" dirty="0">
                <a:solidFill>
                  <a:srgbClr val="FFFF00"/>
                </a:solidFill>
              </a:rPr>
              <a:t> format;</a:t>
            </a:r>
          </a:p>
          <a:p>
            <a:pPr algn="l">
              <a:defRPr/>
            </a:pPr>
            <a:r>
              <a:rPr lang="nl-NL" sz="1800" dirty="0">
                <a:solidFill>
                  <a:srgbClr val="FFFF00"/>
                </a:solidFill>
              </a:rPr>
              <a:t>invalue gender 'F'=1 'M'=2; </a:t>
            </a:r>
          </a:p>
          <a:p>
            <a:pPr algn="l">
              <a:defRPr/>
            </a:pPr>
            <a:r>
              <a:rPr lang="en-US" sz="1800" dirty="0" err="1">
                <a:solidFill>
                  <a:srgbClr val="FFFF00"/>
                </a:solidFill>
              </a:rPr>
              <a:t>invalue</a:t>
            </a:r>
            <a:r>
              <a:rPr lang="en-US" sz="1800" dirty="0">
                <a:solidFill>
                  <a:srgbClr val="FFFF00"/>
                </a:solidFill>
              </a:rPr>
              <a:t> age 12.5=1 13.0=2 13.5=3;</a:t>
            </a:r>
          </a:p>
          <a:p>
            <a:pPr algn="l">
              <a:defRPr/>
            </a:pPr>
            <a:endParaRPr lang="en-US" sz="1800" dirty="0">
              <a:solidFill>
                <a:srgbClr val="FFFF00"/>
              </a:solidFill>
            </a:endParaRPr>
          </a:p>
          <a:p>
            <a:pPr algn="l">
              <a:defRPr/>
            </a:pPr>
            <a:r>
              <a:rPr lang="en-US" sz="1800" dirty="0">
                <a:solidFill>
                  <a:srgbClr val="FFFF00"/>
                </a:solidFill>
              </a:rPr>
              <a:t>data one;</a:t>
            </a:r>
          </a:p>
          <a:p>
            <a:pPr algn="l">
              <a:defRPr/>
            </a:pPr>
            <a:r>
              <a:rPr lang="en-US" sz="1800" dirty="0" smtClean="0">
                <a:solidFill>
                  <a:srgbClr val="FFFF00"/>
                </a:solidFill>
              </a:rPr>
              <a:t>set </a:t>
            </a:r>
            <a:r>
              <a:rPr lang="en-US" sz="1800" dirty="0" err="1" smtClean="0">
                <a:solidFill>
                  <a:srgbClr val="FFFF00"/>
                </a:solidFill>
              </a:rPr>
              <a:t>inputdata</a:t>
            </a:r>
            <a:r>
              <a:rPr lang="en-US" sz="1800" dirty="0" smtClean="0">
                <a:solidFill>
                  <a:srgbClr val="FFFF00"/>
                </a:solidFill>
              </a:rPr>
              <a:t>;</a:t>
            </a:r>
          </a:p>
          <a:p>
            <a:pPr algn="l">
              <a:defRPr/>
            </a:pPr>
            <a:r>
              <a:rPr lang="en-US" sz="1800" dirty="0" smtClean="0">
                <a:solidFill>
                  <a:srgbClr val="FFFF00"/>
                </a:solidFill>
              </a:rPr>
              <a:t>array </a:t>
            </a:r>
            <a:r>
              <a:rPr lang="en-US" sz="1800" dirty="0">
                <a:solidFill>
                  <a:srgbClr val="FFFF00"/>
                </a:solidFill>
              </a:rPr>
              <a:t>answer {1:2,0:3,0:6} _temporary_</a:t>
            </a:r>
          </a:p>
          <a:p>
            <a:pPr algn="l">
              <a:defRPr/>
            </a:pPr>
            <a:r>
              <a:rPr lang="en-US" sz="1800" dirty="0">
                <a:solidFill>
                  <a:srgbClr val="FFFF00"/>
                </a:solidFill>
              </a:rPr>
              <a:t>        (1    1 2 3 4 5 .</a:t>
            </a:r>
          </a:p>
          <a:p>
            <a:pPr algn="l">
              <a:defRPr/>
            </a:pPr>
            <a:r>
              <a:rPr lang="en-US" sz="1800" dirty="0">
                <a:solidFill>
                  <a:srgbClr val="FFFF00"/>
                </a:solidFill>
              </a:rPr>
              <a:t>         1    4 4 5 5 5 12.5</a:t>
            </a:r>
          </a:p>
          <a:p>
            <a:pPr algn="l">
              <a:defRPr/>
            </a:pPr>
            <a:r>
              <a:rPr lang="en-US" sz="1800" dirty="0">
                <a:solidFill>
                  <a:srgbClr val="FFFF00"/>
                </a:solidFill>
              </a:rPr>
              <a:t>         1    3 4 4 5 5 13.0</a:t>
            </a:r>
          </a:p>
          <a:p>
            <a:pPr algn="l">
              <a:defRPr/>
            </a:pPr>
            <a:r>
              <a:rPr lang="en-US" sz="1800" dirty="0">
                <a:solidFill>
                  <a:srgbClr val="FFFF00"/>
                </a:solidFill>
              </a:rPr>
              <a:t>         1    2 3 4 4 5 13.5</a:t>
            </a:r>
          </a:p>
          <a:p>
            <a:pPr algn="l">
              <a:defRPr/>
            </a:pPr>
            <a:r>
              <a:rPr lang="en-US" sz="1800" dirty="0">
                <a:solidFill>
                  <a:srgbClr val="FFFF00"/>
                </a:solidFill>
              </a:rPr>
              <a:t>         2    1 2 3 4 5 .</a:t>
            </a:r>
          </a:p>
          <a:p>
            <a:pPr algn="l">
              <a:defRPr/>
            </a:pPr>
            <a:r>
              <a:rPr lang="en-US" sz="1800" dirty="0">
                <a:solidFill>
                  <a:srgbClr val="FFFF00"/>
                </a:solidFill>
              </a:rPr>
              <a:t>         2    4 5 5 5 5 12.5</a:t>
            </a:r>
          </a:p>
          <a:p>
            <a:pPr algn="l">
              <a:defRPr/>
            </a:pPr>
            <a:r>
              <a:rPr lang="en-US" sz="1800" dirty="0">
                <a:solidFill>
                  <a:srgbClr val="FFFF00"/>
                </a:solidFill>
              </a:rPr>
              <a:t>         2    3 4 5 5 5 13.0</a:t>
            </a:r>
          </a:p>
          <a:p>
            <a:pPr algn="l">
              <a:defRPr/>
            </a:pPr>
            <a:r>
              <a:rPr lang="en-US" sz="1800" dirty="0">
                <a:solidFill>
                  <a:srgbClr val="FFFF00"/>
                </a:solidFill>
              </a:rPr>
              <a:t>         2    2 3 4 5 5 13.5);</a:t>
            </a:r>
          </a:p>
          <a:p>
            <a:pPr algn="l">
              <a:defRPr/>
            </a:pPr>
            <a:r>
              <a:rPr lang="en-US" sz="1800" dirty="0">
                <a:solidFill>
                  <a:srgbClr val="FFFF00"/>
                </a:solidFill>
              </a:rPr>
              <a:t>adjusted=answer(input(</a:t>
            </a:r>
            <a:r>
              <a:rPr lang="en-US" sz="1800" dirty="0" err="1">
                <a:solidFill>
                  <a:srgbClr val="FFFF00"/>
                </a:solidFill>
              </a:rPr>
              <a:t>sex,gender</a:t>
            </a:r>
            <a:r>
              <a:rPr lang="en-US" sz="1800" dirty="0" smtClean="0">
                <a:solidFill>
                  <a:srgbClr val="FFFF00"/>
                </a:solidFill>
              </a:rPr>
              <a:t>.),</a:t>
            </a:r>
          </a:p>
          <a:p>
            <a:pPr algn="l">
              <a:defRPr/>
            </a:pPr>
            <a:r>
              <a:rPr lang="en-US" sz="1800" dirty="0">
                <a:solidFill>
                  <a:srgbClr val="FFFF00"/>
                </a:solidFill>
              </a:rPr>
              <a:t>input(</a:t>
            </a:r>
            <a:r>
              <a:rPr lang="en-US" sz="1800" dirty="0" err="1">
                <a:solidFill>
                  <a:srgbClr val="FFFF00"/>
                </a:solidFill>
              </a:rPr>
              <a:t>age,age</a:t>
            </a:r>
            <a:r>
              <a:rPr lang="en-US" sz="1800" dirty="0">
                <a:solidFill>
                  <a:srgbClr val="FFFF00"/>
                </a:solidFill>
              </a:rPr>
              <a:t>.)</a:t>
            </a:r>
            <a:r>
              <a:rPr lang="en-US" sz="1800" dirty="0" smtClean="0">
                <a:solidFill>
                  <a:srgbClr val="FFFF00"/>
                </a:solidFill>
              </a:rPr>
              <a:t>,score</a:t>
            </a:r>
            <a:r>
              <a:rPr lang="en-US" sz="1800" dirty="0">
                <a:solidFill>
                  <a:srgbClr val="FFFF00"/>
                </a:solidFill>
              </a:rPr>
              <a:t>); </a:t>
            </a:r>
          </a:p>
          <a:p>
            <a:pPr algn="l">
              <a:defRPr/>
            </a:pPr>
            <a:endParaRPr lang="en-US" sz="1800" dirty="0">
              <a:solidFill>
                <a:srgbClr val="FFFF00"/>
              </a:solidFill>
            </a:endParaRPr>
          </a:p>
        </p:txBody>
      </p:sp>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defRPr/>
            </a:pPr>
            <a:r>
              <a:rPr lang="en-US" sz="4000" b="1" dirty="0" smtClean="0">
                <a:solidFill>
                  <a:srgbClr val="FFFFFF"/>
                </a:solidFill>
                <a:latin typeface="Arial Unicode MS" pitchFamily="34" charset="-128"/>
              </a:rPr>
              <a:t>Scoring Example with </a:t>
            </a:r>
            <a:br>
              <a:rPr lang="en-US" sz="4000" b="1" dirty="0" smtClean="0">
                <a:solidFill>
                  <a:srgbClr val="FFFFFF"/>
                </a:solidFill>
                <a:latin typeface="Arial Unicode MS" pitchFamily="34" charset="-128"/>
              </a:rPr>
            </a:br>
            <a:r>
              <a:rPr lang="en-US" sz="4000" b="1" dirty="0" smtClean="0">
                <a:solidFill>
                  <a:srgbClr val="FFFFFF"/>
                </a:solidFill>
                <a:latin typeface="Arial Unicode MS" pitchFamily="34" charset="-128"/>
              </a:rPr>
              <a:t>3-Dimensional SAS Array</a:t>
            </a:r>
          </a:p>
          <a:p>
            <a:pPr marL="609600" indent="-609600">
              <a:buFont typeface="Wingdings" pitchFamily="2" charset="2"/>
              <a:buNone/>
              <a:defRPr/>
            </a:pPr>
            <a:endParaRPr lang="en-US" sz="4000" dirty="0" smtClean="0">
              <a:latin typeface="Arial Unicode MS" pitchFamily="34" charset="-128"/>
            </a:endParaRPr>
          </a:p>
          <a:p>
            <a:pPr marL="0" indent="0">
              <a:buFont typeface="Wingdings" pitchFamily="2" charset="2"/>
              <a:buNone/>
              <a:defRPr/>
            </a:pPr>
            <a:endParaRPr lang="en-US" sz="1800" dirty="0" smtClean="0">
              <a:effectLst/>
            </a:endParaRPr>
          </a:p>
          <a:p>
            <a:pPr marL="0" indent="0">
              <a:buFont typeface="Wingdings" pitchFamily="2" charset="2"/>
              <a:buNone/>
              <a:defRPr/>
            </a:pPr>
            <a:endParaRPr lang="en-US" sz="1800" dirty="0">
              <a:effectLst/>
            </a:endParaRPr>
          </a:p>
          <a:p>
            <a:pPr marL="0" indent="0">
              <a:buFont typeface="Wingdings" pitchFamily="2" charset="2"/>
              <a:buNone/>
              <a:defRPr/>
            </a:pPr>
            <a:endParaRPr lang="en-US" sz="2800" dirty="0" smtClean="0">
              <a:effectLst/>
            </a:endParaRPr>
          </a:p>
        </p:txBody>
      </p:sp>
      <p:graphicFrame>
        <p:nvGraphicFramePr>
          <p:cNvPr id="3" name="Table 2"/>
          <p:cNvGraphicFramePr>
            <a:graphicFrameLocks noGrp="1"/>
          </p:cNvGraphicFramePr>
          <p:nvPr/>
        </p:nvGraphicFramePr>
        <p:xfrm>
          <a:off x="457200" y="2057400"/>
          <a:ext cx="3594100" cy="3627438"/>
        </p:xfrm>
        <a:graphic>
          <a:graphicData uri="http://schemas.openxmlformats.org/drawingml/2006/table">
            <a:tbl>
              <a:tblPr>
                <a:tableStyleId>{5C22544A-7EE6-4342-B048-85BDC9FD1C3A}</a:tableStyleId>
              </a:tblPr>
              <a:tblGrid>
                <a:gridCol w="988060"/>
                <a:gridCol w="521278"/>
                <a:gridCol w="521278"/>
                <a:gridCol w="521278"/>
                <a:gridCol w="521278"/>
                <a:gridCol w="521278"/>
              </a:tblGrid>
              <a:tr h="381000">
                <a:tc>
                  <a:txBody>
                    <a:bodyPr/>
                    <a:lstStyle/>
                    <a:p>
                      <a:pPr marL="0" marR="0" algn="l">
                        <a:spcBef>
                          <a:spcPts val="0"/>
                        </a:spcBef>
                        <a:spcAft>
                          <a:spcPts val="0"/>
                        </a:spcAft>
                        <a:tabLst>
                          <a:tab pos="228600" algn="l"/>
                          <a:tab pos="457200" algn="l"/>
                        </a:tabLst>
                      </a:pPr>
                      <a:r>
                        <a:rPr lang="en-US" sz="1400" dirty="0">
                          <a:effectLst/>
                        </a:rPr>
                        <a:t> </a:t>
                      </a:r>
                      <a:r>
                        <a:rPr lang="en-US" sz="1400" dirty="0" smtClean="0">
                          <a:effectLst/>
                        </a:rPr>
                        <a:t>Adjusted </a:t>
                      </a:r>
                      <a:br>
                        <a:rPr lang="en-US" sz="1400" dirty="0" smtClean="0">
                          <a:effectLst/>
                        </a:rPr>
                      </a:br>
                      <a:r>
                        <a:rPr lang="en-US" sz="1400" dirty="0" smtClean="0">
                          <a:effectLst/>
                        </a:rPr>
                        <a:t>Score</a:t>
                      </a:r>
                      <a:endParaRPr lang="en-US" sz="1000" b="1" dirty="0">
                        <a:effectLst/>
                        <a:latin typeface="Times New Roman"/>
                        <a:cs typeface="Times New Roman"/>
                      </a:endParaRPr>
                    </a:p>
                  </a:txBody>
                  <a:tcPr marL="68580" marR="68580" marT="0" marB="0">
                    <a:solidFill>
                      <a:schemeClr val="accent2"/>
                    </a:solidFill>
                  </a:tcPr>
                </a:tc>
                <a:tc gridSpan="5">
                  <a:txBody>
                    <a:bodyPr/>
                    <a:lstStyle/>
                    <a:p>
                      <a:pPr marL="0" marR="0" algn="l">
                        <a:spcBef>
                          <a:spcPts val="0"/>
                        </a:spcBef>
                        <a:spcAft>
                          <a:spcPts val="0"/>
                        </a:spcAft>
                        <a:tabLst>
                          <a:tab pos="228600" algn="l"/>
                          <a:tab pos="457200" algn="l"/>
                        </a:tabLst>
                      </a:pPr>
                      <a:r>
                        <a:rPr lang="en-US" sz="1400" dirty="0">
                          <a:effectLst/>
                        </a:rPr>
                        <a:t>Female Student’s Raw Score</a:t>
                      </a:r>
                      <a:endParaRPr lang="en-US" sz="1000" b="1" dirty="0">
                        <a:effectLst/>
                        <a:latin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2900">
                <a:tc>
                  <a:txBody>
                    <a:bodyPr/>
                    <a:lstStyle/>
                    <a:p>
                      <a:pPr marL="0" marR="0" algn="l">
                        <a:spcBef>
                          <a:spcPts val="0"/>
                        </a:spcBef>
                        <a:spcAft>
                          <a:spcPts val="0"/>
                        </a:spcAft>
                        <a:tabLst>
                          <a:tab pos="228600" algn="l"/>
                          <a:tab pos="457200" algn="l"/>
                        </a:tabLst>
                      </a:pPr>
                      <a:r>
                        <a:rPr lang="en-US" sz="1400" dirty="0">
                          <a:effectLst/>
                        </a:rPr>
                        <a:t>Age</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dirty="0">
                          <a:effectLst/>
                        </a:rPr>
                        <a:t>1</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a:effectLst/>
                        </a:rPr>
                        <a:t>2</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a:effectLst/>
                        </a:rPr>
                        <a:t>3</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a:effectLst/>
                        </a:rPr>
                        <a:t>4</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tc>
              </a:tr>
              <a:tr h="342900">
                <a:tc>
                  <a:txBody>
                    <a:bodyPr/>
                    <a:lstStyle/>
                    <a:p>
                      <a:pPr marL="0" marR="0" algn="l">
                        <a:spcBef>
                          <a:spcPts val="0"/>
                        </a:spcBef>
                        <a:spcAft>
                          <a:spcPts val="0"/>
                        </a:spcAft>
                        <a:tabLst>
                          <a:tab pos="228600" algn="l"/>
                          <a:tab pos="457200" algn="l"/>
                        </a:tabLst>
                      </a:pPr>
                      <a:r>
                        <a:rPr lang="en-US" sz="1400" dirty="0">
                          <a:effectLst/>
                        </a:rPr>
                        <a:t>12.5</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dirty="0">
                          <a:effectLst/>
                        </a:rPr>
                        <a:t>4</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4</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solidFill>
                      <a:schemeClr val="accent2"/>
                    </a:solidFill>
                  </a:tcPr>
                </a:tc>
              </a:tr>
              <a:tr h="342900">
                <a:tc>
                  <a:txBody>
                    <a:bodyPr/>
                    <a:lstStyle/>
                    <a:p>
                      <a:pPr marL="0" marR="0" algn="l">
                        <a:spcBef>
                          <a:spcPts val="0"/>
                        </a:spcBef>
                        <a:spcAft>
                          <a:spcPts val="0"/>
                        </a:spcAft>
                        <a:tabLst>
                          <a:tab pos="228600" algn="l"/>
                          <a:tab pos="457200" algn="l"/>
                        </a:tabLst>
                      </a:pPr>
                      <a:r>
                        <a:rPr lang="en-US" sz="1400" dirty="0">
                          <a:effectLst/>
                        </a:rPr>
                        <a:t>13</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dirty="0">
                          <a:effectLst/>
                        </a:rPr>
                        <a:t>3</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4</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4</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solidFill>
                      <a:schemeClr val="accent2"/>
                    </a:solidFill>
                  </a:tcPr>
                </a:tc>
              </a:tr>
              <a:tr h="342900">
                <a:tc>
                  <a:txBody>
                    <a:bodyPr/>
                    <a:lstStyle/>
                    <a:p>
                      <a:pPr marL="0" marR="0" algn="l">
                        <a:spcBef>
                          <a:spcPts val="0"/>
                        </a:spcBef>
                        <a:spcAft>
                          <a:spcPts val="0"/>
                        </a:spcAft>
                        <a:tabLst>
                          <a:tab pos="228600" algn="l"/>
                          <a:tab pos="457200" algn="l"/>
                        </a:tabLst>
                      </a:pPr>
                      <a:r>
                        <a:rPr lang="en-US" sz="1400" dirty="0">
                          <a:effectLst/>
                        </a:rPr>
                        <a:t>13.5</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dirty="0">
                          <a:effectLst/>
                        </a:rPr>
                        <a:t>2</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dirty="0">
                          <a:effectLst/>
                        </a:rPr>
                        <a:t>3</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dirty="0">
                          <a:effectLst/>
                        </a:rPr>
                        <a:t>4</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dirty="0">
                          <a:effectLst/>
                        </a:rPr>
                        <a:t>4</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dirty="0">
                          <a:effectLst/>
                        </a:rPr>
                        <a:t>5</a:t>
                      </a:r>
                      <a:endParaRPr lang="en-US" sz="1000" b="1" dirty="0">
                        <a:effectLst/>
                        <a:latin typeface="Times New Roman"/>
                        <a:cs typeface="Times New Roman"/>
                      </a:endParaRPr>
                    </a:p>
                  </a:txBody>
                  <a:tcPr marL="68580" marR="68580" marT="0" marB="0">
                    <a:solidFill>
                      <a:schemeClr val="accent2"/>
                    </a:solidFill>
                  </a:tcPr>
                </a:tc>
              </a:tr>
              <a:tr h="457200">
                <a:tc>
                  <a:txBody>
                    <a:bodyPr/>
                    <a:lstStyle/>
                    <a:p>
                      <a:pPr marL="0" marR="0" algn="l">
                        <a:spcBef>
                          <a:spcPts val="0"/>
                        </a:spcBef>
                        <a:spcAft>
                          <a:spcPts val="0"/>
                        </a:spcAft>
                        <a:tabLst>
                          <a:tab pos="228600" algn="l"/>
                          <a:tab pos="457200" algn="l"/>
                        </a:tabLst>
                      </a:pPr>
                      <a:r>
                        <a:rPr lang="en-US" sz="1400" dirty="0">
                          <a:effectLst/>
                        </a:rPr>
                        <a:t> </a:t>
                      </a:r>
                      <a:r>
                        <a:rPr lang="en-US" sz="1400" dirty="0" smtClean="0">
                          <a:effectLst/>
                        </a:rPr>
                        <a:t>Adjusted</a:t>
                      </a:r>
                      <a:br>
                        <a:rPr lang="en-US" sz="1400" dirty="0" smtClean="0">
                          <a:effectLst/>
                        </a:rPr>
                      </a:br>
                      <a:r>
                        <a:rPr lang="en-US" sz="1400" dirty="0" smtClean="0">
                          <a:effectLst/>
                        </a:rPr>
                        <a:t>Score</a:t>
                      </a:r>
                      <a:endParaRPr lang="en-US" sz="1000" b="1" dirty="0">
                        <a:effectLst/>
                        <a:latin typeface="Times New Roman"/>
                        <a:cs typeface="Times New Roman"/>
                      </a:endParaRPr>
                    </a:p>
                  </a:txBody>
                  <a:tcPr marL="68580" marR="68580" marT="0" marB="0">
                    <a:solidFill>
                      <a:schemeClr val="accent2"/>
                    </a:solidFill>
                  </a:tcPr>
                </a:tc>
                <a:tc gridSpan="5">
                  <a:txBody>
                    <a:bodyPr/>
                    <a:lstStyle/>
                    <a:p>
                      <a:pPr marL="0" marR="0" algn="l">
                        <a:spcBef>
                          <a:spcPts val="0"/>
                        </a:spcBef>
                        <a:spcAft>
                          <a:spcPts val="0"/>
                        </a:spcAft>
                        <a:tabLst>
                          <a:tab pos="228600" algn="l"/>
                          <a:tab pos="457200" algn="l"/>
                        </a:tabLst>
                      </a:pPr>
                      <a:r>
                        <a:rPr lang="en-US" sz="1400" dirty="0">
                          <a:effectLst/>
                        </a:rPr>
                        <a:t>Male Student’s Raw Score</a:t>
                      </a:r>
                      <a:endParaRPr lang="en-US" sz="1000" b="1" dirty="0">
                        <a:effectLst/>
                        <a:latin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2900">
                <a:tc>
                  <a:txBody>
                    <a:bodyPr/>
                    <a:lstStyle/>
                    <a:p>
                      <a:pPr marL="0" marR="0" algn="l">
                        <a:spcBef>
                          <a:spcPts val="0"/>
                        </a:spcBef>
                        <a:spcAft>
                          <a:spcPts val="0"/>
                        </a:spcAft>
                        <a:tabLst>
                          <a:tab pos="228600" algn="l"/>
                          <a:tab pos="457200" algn="l"/>
                        </a:tabLst>
                      </a:pPr>
                      <a:r>
                        <a:rPr lang="en-US" sz="1400">
                          <a:effectLst/>
                        </a:rPr>
                        <a:t>Age</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dirty="0">
                          <a:effectLst/>
                        </a:rPr>
                        <a:t>1</a:t>
                      </a:r>
                      <a:endParaRPr lang="en-US" sz="1000" b="1" dirty="0">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a:effectLst/>
                        </a:rPr>
                        <a:t>2</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a:effectLst/>
                        </a:rPr>
                        <a:t>3</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a:effectLst/>
                        </a:rPr>
                        <a:t>4</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tc>
              </a:tr>
              <a:tr h="342900">
                <a:tc>
                  <a:txBody>
                    <a:bodyPr/>
                    <a:lstStyle/>
                    <a:p>
                      <a:pPr marL="0" marR="0" algn="l">
                        <a:spcBef>
                          <a:spcPts val="0"/>
                        </a:spcBef>
                        <a:spcAft>
                          <a:spcPts val="0"/>
                        </a:spcAft>
                        <a:tabLst>
                          <a:tab pos="228600" algn="l"/>
                          <a:tab pos="457200" algn="l"/>
                        </a:tabLst>
                      </a:pPr>
                      <a:r>
                        <a:rPr lang="en-US" sz="1400">
                          <a:effectLst/>
                        </a:rPr>
                        <a:t>12.5</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dirty="0">
                          <a:effectLst/>
                        </a:rPr>
                        <a:t>4</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solidFill>
                      <a:schemeClr val="accent2"/>
                    </a:solidFill>
                  </a:tcPr>
                </a:tc>
              </a:tr>
              <a:tr h="342900">
                <a:tc>
                  <a:txBody>
                    <a:bodyPr/>
                    <a:lstStyle/>
                    <a:p>
                      <a:pPr marL="0" marR="0" algn="l">
                        <a:spcBef>
                          <a:spcPts val="0"/>
                        </a:spcBef>
                        <a:spcAft>
                          <a:spcPts val="0"/>
                        </a:spcAft>
                        <a:tabLst>
                          <a:tab pos="228600" algn="l"/>
                          <a:tab pos="457200" algn="l"/>
                        </a:tabLst>
                      </a:pPr>
                      <a:r>
                        <a:rPr lang="en-US" sz="1400">
                          <a:effectLst/>
                        </a:rPr>
                        <a:t>13</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dirty="0">
                          <a:effectLst/>
                        </a:rPr>
                        <a:t>3</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4</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a:effectLst/>
                        </a:rPr>
                        <a:t>5</a:t>
                      </a:r>
                      <a:endParaRPr lang="en-US" sz="1000" b="1">
                        <a:effectLst/>
                        <a:latin typeface="Times New Roman"/>
                        <a:cs typeface="Times New Roman"/>
                      </a:endParaRPr>
                    </a:p>
                  </a:txBody>
                  <a:tcPr marL="68580" marR="68580" marT="0" marB="0">
                    <a:solidFill>
                      <a:schemeClr val="accent2"/>
                    </a:solidFill>
                  </a:tcPr>
                </a:tc>
              </a:tr>
              <a:tr h="342900">
                <a:tc>
                  <a:txBody>
                    <a:bodyPr/>
                    <a:lstStyle/>
                    <a:p>
                      <a:pPr marL="0" marR="0" algn="l">
                        <a:spcBef>
                          <a:spcPts val="0"/>
                        </a:spcBef>
                        <a:spcAft>
                          <a:spcPts val="0"/>
                        </a:spcAft>
                        <a:tabLst>
                          <a:tab pos="228600" algn="l"/>
                          <a:tab pos="457200" algn="l"/>
                        </a:tabLst>
                      </a:pPr>
                      <a:r>
                        <a:rPr lang="en-US" sz="1400">
                          <a:effectLst/>
                        </a:rPr>
                        <a:t>13.5</a:t>
                      </a:r>
                      <a:endParaRPr lang="en-US" sz="1000" b="1">
                        <a:effectLst/>
                        <a:latin typeface="Times New Roman"/>
                        <a:cs typeface="Times New Roman"/>
                      </a:endParaRPr>
                    </a:p>
                  </a:txBody>
                  <a:tcPr marL="68580" marR="68580" marT="0" marB="0"/>
                </a:tc>
                <a:tc>
                  <a:txBody>
                    <a:bodyPr/>
                    <a:lstStyle/>
                    <a:p>
                      <a:pPr marL="0" marR="0" algn="l">
                        <a:spcBef>
                          <a:spcPts val="0"/>
                        </a:spcBef>
                        <a:spcAft>
                          <a:spcPts val="0"/>
                        </a:spcAft>
                        <a:tabLst>
                          <a:tab pos="228600" algn="l"/>
                          <a:tab pos="457200" algn="l"/>
                        </a:tabLst>
                      </a:pPr>
                      <a:r>
                        <a:rPr lang="en-US" sz="1400" dirty="0">
                          <a:effectLst/>
                        </a:rPr>
                        <a:t>2</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dirty="0">
                          <a:effectLst/>
                        </a:rPr>
                        <a:t>3</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dirty="0">
                          <a:effectLst/>
                        </a:rPr>
                        <a:t>4</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dirty="0">
                          <a:effectLst/>
                        </a:rPr>
                        <a:t>5</a:t>
                      </a:r>
                      <a:endParaRPr lang="en-US" sz="1000" b="1" dirty="0">
                        <a:effectLst/>
                        <a:latin typeface="Times New Roman"/>
                        <a:cs typeface="Times New Roman"/>
                      </a:endParaRPr>
                    </a:p>
                  </a:txBody>
                  <a:tcPr marL="68580" marR="68580" marT="0" marB="0">
                    <a:solidFill>
                      <a:schemeClr val="accent2"/>
                    </a:solidFill>
                  </a:tcPr>
                </a:tc>
                <a:tc>
                  <a:txBody>
                    <a:bodyPr/>
                    <a:lstStyle/>
                    <a:p>
                      <a:pPr marL="0" marR="0" algn="l">
                        <a:spcBef>
                          <a:spcPts val="0"/>
                        </a:spcBef>
                        <a:spcAft>
                          <a:spcPts val="0"/>
                        </a:spcAft>
                        <a:tabLst>
                          <a:tab pos="228600" algn="l"/>
                          <a:tab pos="457200" algn="l"/>
                        </a:tabLst>
                      </a:pPr>
                      <a:r>
                        <a:rPr lang="en-US" sz="1400" dirty="0">
                          <a:effectLst/>
                        </a:rPr>
                        <a:t>5</a:t>
                      </a:r>
                      <a:endParaRPr lang="en-US" sz="1000" b="1" dirty="0">
                        <a:effectLst/>
                        <a:latin typeface="Times New Roman"/>
                        <a:cs typeface="Times New Roman"/>
                      </a:endParaRPr>
                    </a:p>
                  </a:txBody>
                  <a:tcPr marL="68580" marR="68580" marT="0" marB="0">
                    <a:solidFill>
                      <a:schemeClr val="accent2"/>
                    </a:solidFill>
                  </a:tcPr>
                </a:tc>
              </a:tr>
            </a:tbl>
          </a:graphicData>
        </a:graphic>
      </p:graphicFrame>
      <p:sp>
        <p:nvSpPr>
          <p:cNvPr id="6" name="TextBox 5"/>
          <p:cNvSpPr txBox="1"/>
          <p:nvPr/>
        </p:nvSpPr>
        <p:spPr>
          <a:xfrm>
            <a:off x="533400" y="5854700"/>
            <a:ext cx="3276600" cy="922338"/>
          </a:xfrm>
          <a:prstGeom prst="rect">
            <a:avLst/>
          </a:prstGeom>
          <a:noFill/>
        </p:spPr>
        <p:txBody>
          <a:bodyPr>
            <a:spAutoFit/>
          </a:bodyPr>
          <a:lstStyle/>
          <a:p>
            <a:pPr>
              <a:defRPr/>
            </a:pPr>
            <a:r>
              <a:rPr lang="en-US" dirty="0">
                <a:solidFill>
                  <a:schemeClr val="accent2">
                    <a:lumMod val="60000"/>
                    <a:lumOff val="40000"/>
                  </a:schemeClr>
                </a:solidFill>
              </a:rPr>
              <a:t>Used INPUT function and </a:t>
            </a:r>
            <a:r>
              <a:rPr lang="en-US" dirty="0" err="1">
                <a:solidFill>
                  <a:schemeClr val="accent2">
                    <a:lumMod val="60000"/>
                    <a:lumOff val="40000"/>
                  </a:schemeClr>
                </a:solidFill>
              </a:rPr>
              <a:t>informats</a:t>
            </a:r>
            <a:r>
              <a:rPr lang="en-US" dirty="0">
                <a:solidFill>
                  <a:schemeClr val="accent2">
                    <a:lumMod val="60000"/>
                    <a:lumOff val="40000"/>
                  </a:schemeClr>
                </a:solidFill>
              </a:rPr>
              <a:t> to specify correct array index values.</a:t>
            </a:r>
            <a:endParaRPr lang="en-US" dirty="0">
              <a:solidFill>
                <a:schemeClr val="accent2">
                  <a:lumMod val="60000"/>
                  <a:lumOff val="40000"/>
                </a:schemeClr>
              </a:solidFill>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defRPr/>
            </a:pPr>
            <a:endParaRPr lang="en-US" sz="4000" b="1" dirty="0" smtClean="0">
              <a:solidFill>
                <a:srgbClr val="FFFFFF"/>
              </a:solidFill>
              <a:latin typeface="Arial Unicode MS" pitchFamily="34" charset="-128"/>
            </a:endParaRPr>
          </a:p>
          <a:p>
            <a:pPr marL="609600" indent="-609600">
              <a:buFontTx/>
              <a:buNone/>
              <a:defRPr/>
            </a:pPr>
            <a:r>
              <a:rPr lang="en-US" sz="4000" b="1" dirty="0" smtClean="0">
                <a:solidFill>
                  <a:srgbClr val="FFFFFF"/>
                </a:solidFill>
                <a:latin typeface="Arial Unicode MS" pitchFamily="34" charset="-128"/>
              </a:rPr>
              <a:t>Using Stored Array Values</a:t>
            </a:r>
          </a:p>
          <a:p>
            <a:pPr>
              <a:defRPr/>
            </a:pPr>
            <a:r>
              <a:rPr lang="en-US" b="1" dirty="0" smtClean="0">
                <a:latin typeface="Arial Unicode MS" pitchFamily="34" charset="-128"/>
              </a:rPr>
              <a:t>Arrays can be stored in a data set.  Reasons for doing so are:</a:t>
            </a:r>
          </a:p>
          <a:p>
            <a:pPr lvl="1">
              <a:defRPr/>
            </a:pPr>
            <a:r>
              <a:rPr lang="en-US" b="1" dirty="0" smtClean="0">
                <a:latin typeface="Arial Unicode MS" pitchFamily="34" charset="-128"/>
              </a:rPr>
              <a:t>There might be too many values to initialize easily in the array.</a:t>
            </a:r>
          </a:p>
          <a:p>
            <a:pPr lvl="1">
              <a:defRPr/>
            </a:pPr>
            <a:r>
              <a:rPr lang="en-US" b="1" dirty="0" smtClean="0">
                <a:latin typeface="Arial Unicode MS" pitchFamily="34" charset="-128"/>
              </a:rPr>
              <a:t>The values change  frequently.</a:t>
            </a:r>
          </a:p>
          <a:p>
            <a:pPr lvl="1">
              <a:defRPr/>
            </a:pPr>
            <a:r>
              <a:rPr lang="en-US" b="1" dirty="0" smtClean="0">
                <a:latin typeface="Arial Unicode MS" pitchFamily="34" charset="-128"/>
              </a:rPr>
              <a:t>The same values are used in many programs.</a:t>
            </a:r>
          </a:p>
          <a:p>
            <a:pPr lvl="1">
              <a:defRPr/>
            </a:pPr>
            <a:r>
              <a:rPr lang="en-US" b="1" dirty="0" smtClean="0">
                <a:latin typeface="Arial Unicode MS" pitchFamily="34" charset="-128"/>
              </a:rPr>
              <a:t>Example</a:t>
            </a:r>
            <a:endParaRPr lang="en-US" dirty="0" smtClean="0">
              <a:effectLst/>
            </a:endParaRP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685800" y="277813"/>
            <a:ext cx="8153400" cy="5486400"/>
          </a:xfrm>
        </p:spPr>
        <p:txBody>
          <a:bodyPr/>
          <a:lstStyle/>
          <a:p>
            <a:pPr marL="609600" indent="-609600">
              <a:buFontTx/>
              <a:buNone/>
              <a:defRPr/>
            </a:pPr>
            <a:endParaRPr lang="en-US" sz="4000" b="1" dirty="0" smtClean="0">
              <a:solidFill>
                <a:srgbClr val="FFFFFF"/>
              </a:solidFill>
              <a:latin typeface="Arial Unicode MS" pitchFamily="34" charset="-128"/>
            </a:endParaRPr>
          </a:p>
          <a:p>
            <a:pPr marL="609600" indent="-609600">
              <a:buFontTx/>
              <a:buNone/>
              <a:defRPr/>
            </a:pPr>
            <a:r>
              <a:rPr lang="en-US" sz="4000" b="1" dirty="0" smtClean="0">
                <a:solidFill>
                  <a:srgbClr val="FFFFFF"/>
                </a:solidFill>
                <a:latin typeface="Arial Unicode MS" pitchFamily="34" charset="-128"/>
              </a:rPr>
              <a:t>Using Stored Array Values</a:t>
            </a:r>
          </a:p>
          <a:p>
            <a:pPr>
              <a:buFont typeface="Wingdings" pitchFamily="2" charset="2"/>
              <a:buNone/>
              <a:defRPr/>
            </a:pPr>
            <a:r>
              <a:rPr lang="en-US" dirty="0" smtClean="0"/>
              <a:t>data </a:t>
            </a:r>
            <a:r>
              <a:rPr lang="en-US" dirty="0" err="1" smtClean="0"/>
              <a:t>twoadj</a:t>
            </a:r>
            <a:r>
              <a:rPr lang="en-US" dirty="0" smtClean="0"/>
              <a:t> (keep=age score </a:t>
            </a:r>
            <a:r>
              <a:rPr lang="en-US" dirty="0" err="1" smtClean="0"/>
              <a:t>finalscore</a:t>
            </a:r>
            <a:r>
              <a:rPr lang="en-US" dirty="0" smtClean="0"/>
              <a:t>); array adj{13:15,5} _temporary_; </a:t>
            </a:r>
          </a:p>
          <a:p>
            <a:pPr>
              <a:buFont typeface="Wingdings" pitchFamily="2" charset="2"/>
              <a:buNone/>
              <a:defRPr/>
            </a:pPr>
            <a:r>
              <a:rPr lang="en-US" dirty="0" smtClean="0"/>
              <a:t>if _</a:t>
            </a:r>
            <a:r>
              <a:rPr lang="en-US" dirty="0" err="1" smtClean="0"/>
              <a:t>n</a:t>
            </a:r>
            <a:r>
              <a:rPr lang="en-US" dirty="0" smtClean="0"/>
              <a:t>_=1 then do </a:t>
            </a:r>
            <a:r>
              <a:rPr lang="en-US" dirty="0" err="1" smtClean="0"/>
              <a:t>i</a:t>
            </a:r>
            <a:r>
              <a:rPr lang="en-US" dirty="0" smtClean="0"/>
              <a:t>=1 to 3; </a:t>
            </a:r>
          </a:p>
          <a:p>
            <a:pPr>
              <a:buFont typeface="Wingdings" pitchFamily="2" charset="2"/>
              <a:buNone/>
              <a:defRPr/>
            </a:pPr>
            <a:r>
              <a:rPr lang="en-US" dirty="0" smtClean="0"/>
              <a:t>set lookup</a:t>
            </a:r>
            <a:r>
              <a:rPr lang="en-US" smtClean="0"/>
              <a:t>; </a:t>
            </a:r>
            <a:endParaRPr lang="en-US" dirty="0" smtClean="0"/>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Slit">
  <a:themeElements>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5431</TotalTime>
  <Words>840</Words>
  <Application>Microsoft Macintosh PowerPoint</Application>
  <PresentationFormat>On-screen Show (4:3)</PresentationFormat>
  <Paragraphs>278</Paragraphs>
  <Slides>19</Slides>
  <Notes>0</Notes>
  <HiddenSlides>0</HiddenSlides>
  <MMClips>0</MMClips>
  <ScaleCrop>false</ScaleCrop>
  <HeadingPairs>
    <vt:vector size="6" baseType="variant">
      <vt:variant>
        <vt:lpstr>Fonts Used</vt:lpstr>
      </vt:variant>
      <vt:variant>
        <vt:i4>6</vt:i4>
      </vt:variant>
      <vt:variant>
        <vt:lpstr>Design Template</vt:lpstr>
      </vt:variant>
      <vt:variant>
        <vt:i4>16</vt:i4>
      </vt:variant>
      <vt:variant>
        <vt:lpstr>Slide Titles</vt:lpstr>
      </vt:variant>
      <vt:variant>
        <vt:i4>19</vt:i4>
      </vt:variant>
    </vt:vector>
  </HeadingPairs>
  <TitlesOfParts>
    <vt:vector size="41" baseType="lpstr">
      <vt:lpstr>Arial</vt:lpstr>
      <vt:lpstr>Tahoma</vt:lpstr>
      <vt:lpstr>Wingdings</vt:lpstr>
      <vt:lpstr>Calibri</vt:lpstr>
      <vt:lpstr>Arial Unicode MS</vt:lpstr>
      <vt:lpstr>Times New Roman</vt:lpstr>
      <vt:lpstr>Slit</vt:lpstr>
      <vt:lpstr>Slit</vt:lpstr>
      <vt:lpstr>Slit</vt:lpstr>
      <vt:lpstr>Slit</vt:lpstr>
      <vt:lpstr>Slit</vt:lpstr>
      <vt:lpstr>Slit</vt:lpstr>
      <vt:lpstr>Slit</vt:lpstr>
      <vt:lpstr>Slit</vt:lpstr>
      <vt:lpstr>Slit</vt:lpstr>
      <vt:lpstr>Slit</vt:lpstr>
      <vt:lpstr>Slit</vt:lpstr>
      <vt:lpstr>Slit</vt:lpstr>
      <vt:lpstr>Slit</vt:lpstr>
      <vt:lpstr>Slit</vt:lpstr>
      <vt:lpstr>Slit</vt:lpstr>
      <vt:lpstr>Slit</vt:lpstr>
      <vt:lpstr>Slide 1</vt:lpstr>
      <vt:lpstr>Slide 2</vt:lpstr>
      <vt:lpstr>Slide 3</vt:lpstr>
      <vt:lpstr>Slide 4</vt:lpstr>
      <vt:lpstr>Slide 5</vt:lpstr>
      <vt:lpstr>Slide 6</vt:lpstr>
      <vt:lpstr>Slide 7</vt:lpstr>
      <vt:lpstr>Slide 8</vt:lpstr>
      <vt:lpstr>Slide 9</vt:lpstr>
      <vt:lpstr>Slide 10</vt:lpstr>
      <vt:lpstr>Slide 11</vt:lpstr>
      <vt:lpstr>Using PROC TRANSPOSE</vt:lpstr>
      <vt:lpstr>Slide 13</vt:lpstr>
      <vt:lpstr>Slide 14</vt:lpstr>
      <vt:lpstr>Slide 15</vt:lpstr>
      <vt:lpstr>Slide 16</vt:lpstr>
      <vt:lpstr>Slide 17</vt:lpstr>
      <vt:lpstr>Slide 18</vt:lpstr>
      <vt:lpstr>Slide 19</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dc:title>
  <dc:creator> </dc:creator>
  <cp:lastModifiedBy>grego</cp:lastModifiedBy>
  <cp:revision>200</cp:revision>
  <cp:lastPrinted>2012-03-23T20:59:22Z</cp:lastPrinted>
  <dcterms:created xsi:type="dcterms:W3CDTF">2012-03-28T15:18:56Z</dcterms:created>
  <dcterms:modified xsi:type="dcterms:W3CDTF">2012-03-30T15:19:31Z</dcterms:modified>
</cp:coreProperties>
</file>