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300" r:id="rId2"/>
    <p:sldId id="301" r:id="rId3"/>
    <p:sldId id="313" r:id="rId4"/>
    <p:sldId id="314" r:id="rId5"/>
    <p:sldId id="302" r:id="rId6"/>
    <p:sldId id="303" r:id="rId7"/>
    <p:sldId id="312" r:id="rId8"/>
    <p:sldId id="345" r:id="rId9"/>
    <p:sldId id="361" r:id="rId10"/>
    <p:sldId id="362" r:id="rId11"/>
    <p:sldId id="363" r:id="rId12"/>
    <p:sldId id="346" r:id="rId13"/>
    <p:sldId id="347" r:id="rId14"/>
    <p:sldId id="348" r:id="rId15"/>
    <p:sldId id="349" r:id="rId16"/>
    <p:sldId id="315" r:id="rId17"/>
    <p:sldId id="316" r:id="rId18"/>
    <p:sldId id="317" r:id="rId19"/>
    <p:sldId id="318" r:id="rId20"/>
    <p:sldId id="350" r:id="rId21"/>
    <p:sldId id="351" r:id="rId22"/>
    <p:sldId id="353" r:id="rId23"/>
    <p:sldId id="354" r:id="rId24"/>
    <p:sldId id="355" r:id="rId25"/>
    <p:sldId id="356" r:id="rId26"/>
    <p:sldId id="357" r:id="rId27"/>
    <p:sldId id="358" r:id="rId28"/>
    <p:sldId id="360" r:id="rId29"/>
    <p:sldId id="359" r:id="rId30"/>
    <p:sldId id="364" r:id="rId31"/>
    <p:sldId id="365" r:id="rId32"/>
    <p:sldId id="366" r:id="rId33"/>
    <p:sldId id="367" r:id="rId34"/>
    <p:sldId id="368" r:id="rId35"/>
    <p:sldId id="370" r:id="rId36"/>
    <p:sldId id="369" r:id="rId37"/>
    <p:sldId id="371" r:id="rId38"/>
    <p:sldId id="372" r:id="rId39"/>
    <p:sldId id="373" r:id="rId40"/>
    <p:sldId id="374" r:id="rId41"/>
    <p:sldId id="375" r:id="rId42"/>
    <p:sldId id="380" r:id="rId43"/>
    <p:sldId id="382" r:id="rId44"/>
    <p:sldId id="383" r:id="rId45"/>
    <p:sldId id="384" r:id="rId46"/>
    <p:sldId id="385" r:id="rId47"/>
    <p:sldId id="376" r:id="rId48"/>
    <p:sldId id="377" r:id="rId49"/>
    <p:sldId id="378" r:id="rId5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dirty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A8C9363-BF62-4CB5-9180-82F687984B67}" type="datetime1">
              <a:rPr lang="en-US"/>
              <a:pPr/>
              <a:t>12/11/2020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dirty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F6CC44A-6719-4EA5-99A7-9697DA41CC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93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CD9253-1875-45B6-974C-46E9EA8E70A1}" type="datetime1">
              <a:rPr lang="en-US"/>
              <a:pPr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22BF75-2B63-40EB-A342-6491A74AAD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01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C575E01-B42E-433D-AE08-29E23D05359D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31936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6FE02CC-848D-4967-B063-00E7D451326D}" type="slidenum">
              <a:rPr lang="en-US" sz="1200"/>
              <a:pPr eaLnBrk="1" hangingPunct="1"/>
              <a:t>37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93554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49B52F0-E848-4D2F-92B9-A946492B91F3}" type="slidenum">
              <a:rPr lang="en-US" sz="1200"/>
              <a:pPr eaLnBrk="1" hangingPunct="1"/>
              <a:t>38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52098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B8E33B7-82D9-45E4-B3F1-BD20E9166F6F}" type="slidenum">
              <a:rPr lang="en-US" sz="1200"/>
              <a:pPr eaLnBrk="1" hangingPunct="1"/>
              <a:t>39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8289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4EB441-705D-4803-9E75-A68A4B6C17C6}" type="slidenum">
              <a:rPr lang="en-US" sz="1200"/>
              <a:pPr eaLnBrk="1" hangingPunct="1"/>
              <a:t>40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86878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5E37454-EC2A-4908-8C6F-5B00834F2AFE}" type="slidenum">
              <a:rPr lang="en-US" sz="1200"/>
              <a:pPr eaLnBrk="1" hangingPunct="1"/>
              <a:t>41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802242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64937C5-6CB4-4137-9AFD-200E4D3EA5AA}" type="slidenum">
              <a:rPr lang="en-US" sz="1200"/>
              <a:pPr eaLnBrk="1" hangingPunct="1"/>
              <a:t>42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6850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C9EFEF1-243F-428A-B389-AD30470FE727}" type="slidenum">
              <a:rPr lang="en-US" sz="1200"/>
              <a:pPr eaLnBrk="1" hangingPunct="1"/>
              <a:t>44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15913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C3CB6F3-570F-4EA7-ACF9-DA52DB00D893}" type="slidenum">
              <a:rPr lang="en-US" sz="1200"/>
              <a:pPr eaLnBrk="1" hangingPunct="1"/>
              <a:t>45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22504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D236FE1-4C08-4D1F-8AC3-53EEF67CCD6C}" type="slidenum">
              <a:rPr lang="en-US" sz="1200"/>
              <a:pPr eaLnBrk="1" hangingPunct="1"/>
              <a:t>47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552826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00C949C-07BA-4900-B3D2-1F5DF177923E}" type="slidenum">
              <a:rPr lang="en-US" sz="1200"/>
              <a:pPr eaLnBrk="1" hangingPunct="1"/>
              <a:t>48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27120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2602789-32A0-4E4C-82FA-94CC8DAFC2B7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080510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B2B80DF-9FBD-42F7-B227-CD09FC92AF3E}" type="slidenum">
              <a:rPr lang="en-US" sz="1200"/>
              <a:pPr eaLnBrk="1" hangingPunct="1"/>
              <a:t>49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94609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BD47FF-E676-4A96-BA1F-E7835D7311A0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15629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47FC9EA-0950-4EE0-9B50-FBFD15EEF6C7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11651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1E35BA7-6C60-4405-9A6A-B4BC112A7961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06492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A1EF3C1-040F-4C3B-80B3-37E7D64075F4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32881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C570A4F-6D94-4452-8978-6BAD4AFBF51A}" type="slidenum">
              <a:rPr lang="en-US" sz="1200"/>
              <a:pPr eaLnBrk="1" hangingPunct="1"/>
              <a:t>34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97466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A30A1A0-3737-4B5A-ACD4-147F590A48D9}" type="slidenum">
              <a:rPr lang="en-US" sz="1200"/>
              <a:pPr eaLnBrk="1" hangingPunct="1"/>
              <a:t>35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28556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AB5645D-7F89-4438-BBF8-274E2382AF3D}" type="slidenum">
              <a:rPr lang="en-US" sz="1200"/>
              <a:pPr eaLnBrk="1" hangingPunct="1"/>
              <a:t>36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4931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FFFFFF"/>
                </a:solidFill>
                <a:latin typeface="+mn-lt"/>
                <a:ea typeface="+mn-ea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FFFFFF"/>
                </a:solidFill>
                <a:latin typeface="+mn-lt"/>
                <a:ea typeface="+mn-ea"/>
                <a:cs typeface="Arial" charset="0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A5AE7-F47A-4E95-9CAA-F23A8A9796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16242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8E3C2-E42E-47F9-BAFC-26C9248FF9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85649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CD70D-9D19-4EF7-ABB0-9C83555D2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420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3F42C-4DEF-467C-836D-C02ADC14A9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23869"/>
      </p:ext>
    </p:extLst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F293D-9DA2-4B9E-8C3C-BF5488D882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21761"/>
      </p:ext>
    </p:extLst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C8BA9-BC5D-4520-9F61-A00FC22A78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44945"/>
      </p:ext>
    </p:extLst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D285E-2DFF-4E90-B7CE-5390C7C21D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50253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7F2E4-7317-48B3-813E-C5890E9EEE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84398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78875-A8B7-47D9-B516-720CF353A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44851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25661-6670-4E12-8AB1-AD556DA131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12089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84A63-668E-47B2-A35F-CD4C03765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70147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2A505-75D5-4CDC-83D7-101CDB9044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14900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34062-4438-4075-AF07-3E38199D81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03179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32FC3-1838-4131-B13A-329518F003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56633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2C1A9-1407-4DBB-9757-47CF9B7B3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43202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FFFFFF"/>
                </a:solidFill>
                <a:latin typeface="+mn-lt"/>
                <a:ea typeface="+mn-ea"/>
                <a:cs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FFFFFF"/>
                </a:solidFill>
                <a:latin typeface="+mn-lt"/>
                <a:ea typeface="+mn-ea"/>
                <a:cs typeface="Arial" charset="0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8054EC6F-9B02-446F-AA5E-DF13365B049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</p:sldLayoutIdLst>
  <p:transition spd="med">
    <p:fad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Performing Advanced Queries &amp; Creating and Managing Tables</a:t>
            </a:r>
          </a:p>
          <a:p>
            <a:r>
              <a:rPr lang="en-US"/>
              <a:t> in </a:t>
            </a:r>
            <a:r>
              <a:rPr lang="en-US" dirty="0"/>
              <a:t>PROC </a:t>
            </a:r>
            <a:r>
              <a:rPr lang="en-US"/>
              <a:t>SQL (</a:t>
            </a:r>
            <a:r>
              <a:rPr lang="en-US" dirty="0"/>
              <a:t>and Subqueries)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Chapters 1, 2, 5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C7BECC0-0FE2-4D7F-BC87-6721E63788D0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Eliminating Rows that Contain Duplicate Values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85BCACA-7FD8-4C0B-9E21-177573BDFACB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10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 select distinct player, atbats, hits, bb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 from bbstats;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quit; </a:t>
            </a: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Eliminating Rows that Contain Duplicate Values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2057400"/>
          <a:ext cx="8229600" cy="37084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 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FA1709B-4A94-4072-ACC6-4EC4569C3942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Operators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Between-and</a:t>
            </a: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Contains or ?</a:t>
            </a: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In</a:t>
            </a: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Is missing or is null</a:t>
            </a: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Like </a:t>
            </a: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Any</a:t>
            </a: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All</a:t>
            </a: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Exists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CDB90A8-4E1E-438B-953E-3782BFD0E70F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12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Between-and Operator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Used to extract rows based on a range of numeric or character values</a:t>
            </a: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Used in the where clause</a:t>
            </a:r>
          </a:p>
          <a:p>
            <a:pPr marL="609600" indent="-609600"/>
            <a:endParaRPr lang="en-US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D2820B9-A2D0-4A1F-BAEC-DC956794E8B7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13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Between-and Operator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Proc </a:t>
            </a:r>
            <a:r>
              <a:rPr lang="en-US" dirty="0" err="1">
                <a:ea typeface="+mn-ea"/>
              </a:rPr>
              <a:t>sql</a:t>
            </a:r>
            <a:r>
              <a:rPr lang="en-US" dirty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select player, </a:t>
            </a:r>
            <a:r>
              <a:rPr lang="en-US" dirty="0" err="1">
                <a:ea typeface="+mn-ea"/>
              </a:rPr>
              <a:t>atbats</a:t>
            </a: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from </a:t>
            </a:r>
            <a:r>
              <a:rPr lang="en-US" dirty="0" err="1">
                <a:ea typeface="+mn-ea"/>
              </a:rPr>
              <a:t>bbstats</a:t>
            </a: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where </a:t>
            </a:r>
            <a:r>
              <a:rPr lang="en-US" dirty="0" err="1">
                <a:ea typeface="+mn-ea"/>
              </a:rPr>
              <a:t>atbats</a:t>
            </a: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between 162 and 215;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2022475"/>
          <a:ext cx="4038600" cy="1482725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02613A5-A878-4410-A9EF-DC4B297703A9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not Between-and Operator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Proc </a:t>
            </a:r>
            <a:r>
              <a:rPr lang="en-US" dirty="0" err="1">
                <a:ea typeface="+mn-ea"/>
              </a:rPr>
              <a:t>sql</a:t>
            </a:r>
            <a:r>
              <a:rPr lang="en-US" dirty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select player, </a:t>
            </a:r>
            <a:r>
              <a:rPr lang="en-US" dirty="0" err="1">
                <a:ea typeface="+mn-ea"/>
              </a:rPr>
              <a:t>atbats</a:t>
            </a: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from </a:t>
            </a:r>
            <a:r>
              <a:rPr lang="en-US" dirty="0" err="1">
                <a:ea typeface="+mn-ea"/>
              </a:rPr>
              <a:t>bbstats</a:t>
            </a: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where </a:t>
            </a:r>
            <a:r>
              <a:rPr lang="en-US" dirty="0" err="1">
                <a:ea typeface="+mn-ea"/>
              </a:rPr>
              <a:t>atbats</a:t>
            </a: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</a:t>
            </a:r>
            <a:r>
              <a:rPr lang="en-US" b="1" dirty="0">
                <a:ea typeface="+mn-ea"/>
              </a:rPr>
              <a:t>not</a:t>
            </a:r>
            <a:r>
              <a:rPr lang="en-US" dirty="0">
                <a:ea typeface="+mn-ea"/>
              </a:rPr>
              <a:t> between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162 and 215;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1976438"/>
          <a:ext cx="4038600" cy="2595562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16597B8-790A-4E97-A8D5-3353C5A515A7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Contains or Question Mark (?) Operator to Select a String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Usually used to select rows based on a particular string in a character column. </a:t>
            </a: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Matching is case sensitive when making comparisons</a:t>
            </a:r>
          </a:p>
          <a:p>
            <a:pPr marL="1009650" lvl="1" indent="-609600"/>
            <a:r>
              <a:rPr lang="en-US">
                <a:latin typeface="Arial Unicode MS" panose="020B0604020202020204" pitchFamily="34" charset="-128"/>
              </a:rPr>
              <a:t>Use the UPCASE function if comparison is based on all capital letters and there is a mix of upper and lower case letters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41D75D1-CB10-4465-9570-86CF045D005D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16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Contains or Questions Mark (?) Operator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select player, atbats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from bbstats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where upcase(name) contains ‘IA’;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0" y="2209800"/>
          <a:ext cx="4038600" cy="1482725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B980984-D3AC-4DEC-8DD1-EDDED5C045DE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Operator to Select Values from a List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Use to select rows that match values in a list</a:t>
            </a: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List can include numeric or character values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0D90FE8-4A3A-40A3-AC25-07B5038C60CD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18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IN Operator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select player, atbats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from bbstats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where name in (‘Christian Walker’, ‘Jake Williams’);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0" y="2209800"/>
          <a:ext cx="4038600" cy="1112838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99FC1B1-C3BD-4C35-A4A6-582958BA64D9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Displaying All Columns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To select all columns included in a table use one of two options</a:t>
            </a:r>
          </a:p>
          <a:p>
            <a:pPr marL="1009650" lvl="1" indent="-609600"/>
            <a:r>
              <a:rPr lang="en-US">
                <a:latin typeface="Arial Unicode MS" panose="020B0604020202020204" pitchFamily="34" charset="-128"/>
              </a:rPr>
              <a:t>List all variables from the table in the select clause</a:t>
            </a:r>
          </a:p>
          <a:p>
            <a:pPr marL="1409700" lvl="2" indent="-609600"/>
            <a:r>
              <a:rPr lang="en-US">
                <a:latin typeface="Arial Unicode MS" panose="020B0604020202020204" pitchFamily="34" charset="-128"/>
              </a:rPr>
              <a:t>The order of the columns will be based on the order the columns appear in the select clause</a:t>
            </a:r>
          </a:p>
          <a:p>
            <a:pPr marL="1009650" lvl="1" indent="-609600"/>
            <a:r>
              <a:rPr lang="en-US">
                <a:latin typeface="Arial Unicode MS" panose="020B0604020202020204" pitchFamily="34" charset="-128"/>
              </a:rPr>
              <a:t>Use select * in the select clause</a:t>
            </a:r>
          </a:p>
          <a:p>
            <a:pPr marL="1409700" lvl="2" indent="-609600"/>
            <a:r>
              <a:rPr lang="en-US">
                <a:latin typeface="Arial Unicode MS" panose="020B0604020202020204" pitchFamily="34" charset="-128"/>
              </a:rPr>
              <a:t>The order of the columns will be based on the order in which they are stored in the table</a:t>
            </a: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DD06CE0-0DC5-4EE1-89B0-19ADC45F113C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Missing or Is NULL Operator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Use to select rows that contain missing values, character and numeric</a:t>
            </a: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The IS MISSING and IS NULL operators are interchangeable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8666A2D-CEBB-461D-8522-9F278F234AEB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20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Like Operator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Use to select rows that contain a specific pattern of characters</a:t>
            </a: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Special characters</a:t>
            </a:r>
          </a:p>
          <a:p>
            <a:pPr marL="1009650" lvl="1" indent="-609600"/>
            <a:r>
              <a:rPr lang="en-US">
                <a:latin typeface="Arial Unicode MS" panose="020B0604020202020204" pitchFamily="34" charset="-128"/>
              </a:rPr>
              <a:t>Use underscore (_) to represent a single character</a:t>
            </a:r>
          </a:p>
          <a:p>
            <a:pPr marL="1009650" lvl="1" indent="-609600"/>
            <a:r>
              <a:rPr lang="en-US">
                <a:latin typeface="Arial Unicode MS" panose="020B0604020202020204" pitchFamily="34" charset="-128"/>
              </a:rPr>
              <a:t>Use the percent sign (%) to represent any sequence of characters</a:t>
            </a:r>
          </a:p>
          <a:p>
            <a:pPr marL="1009650" lvl="1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4CF9B13-2CC7-4544-B0E0-3BC7E059DBD2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21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Like Operator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select player, atbats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from bbstats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where player like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‘Ja%’;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1828800"/>
          <a:ext cx="4038600" cy="1112838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7061F96-6C79-49DA-9869-9356A1B34491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22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Sounds-Like (=*) Operator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Use to select rows that contain a value that sounds like another value.     </a:t>
            </a:r>
          </a:p>
          <a:p>
            <a:pPr marL="609600" indent="-609600"/>
            <a:endParaRPr lang="en-US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>
                <a:latin typeface="Arial Unicode MS" panose="020B0604020202020204" pitchFamily="34" charset="-128"/>
              </a:rPr>
              <a:t>	</a:t>
            </a: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0850C1A-C3C1-47C7-A08F-72FFFF806441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23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Subsetting Rows by Calculated Values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Use the keyword CALCULATED in the where clause to subset the data based on a value that is calculated within the query</a:t>
            </a:r>
          </a:p>
          <a:p>
            <a:pPr marL="609600" indent="-609600"/>
            <a:endParaRPr lang="en-US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>
                <a:latin typeface="Arial Unicode MS" panose="020B0604020202020204" pitchFamily="34" charset="-128"/>
              </a:rPr>
              <a:t>	</a:t>
            </a:r>
          </a:p>
          <a:p>
            <a:pPr marL="609600" indent="-609600"/>
            <a:endParaRPr lang="en-US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F37F11D-876F-4F56-AA1F-D47BA2291FF0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24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Using a Calculated Value in the Where Clause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Proc </a:t>
            </a:r>
            <a:r>
              <a:rPr lang="en-US" dirty="0" err="1">
                <a:ea typeface="+mn-ea"/>
              </a:rPr>
              <a:t>sql</a:t>
            </a:r>
            <a:r>
              <a:rPr lang="en-US" dirty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select player,  hits/</a:t>
            </a:r>
            <a:r>
              <a:rPr lang="en-US" dirty="0" err="1">
                <a:ea typeface="+mn-ea"/>
              </a:rPr>
              <a:t>atbats</a:t>
            </a:r>
            <a:r>
              <a:rPr lang="en-US" dirty="0">
                <a:ea typeface="+mn-ea"/>
              </a:rPr>
              <a:t> as </a:t>
            </a:r>
            <a:r>
              <a:rPr lang="en-US" dirty="0" err="1">
                <a:ea typeface="+mn-ea"/>
              </a:rPr>
              <a:t>avg</a:t>
            </a: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from </a:t>
            </a:r>
            <a:r>
              <a:rPr lang="en-US" dirty="0" err="1">
                <a:ea typeface="+mn-ea"/>
              </a:rPr>
              <a:t>bbstats</a:t>
            </a: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where calculated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avg</a:t>
            </a:r>
            <a:r>
              <a:rPr lang="en-US" dirty="0">
                <a:ea typeface="+mn-ea"/>
              </a:rPr>
              <a:t> &gt; .300;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800600" y="2251075"/>
          <a:ext cx="3429000" cy="1482725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87CA993-DF54-4BC1-8433-4C6F0550B623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25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Column Labels, Column Formats</a:t>
            </a:r>
            <a:br>
              <a:rPr lang="en-US"/>
            </a:br>
            <a:r>
              <a:rPr lang="en-US"/>
              <a:t>Titles and Footnotes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Use the label= option to specify the label to display for the column</a:t>
            </a: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Use the format= option to specify the format to display data in the column</a:t>
            </a: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Title and footnote statements must be placed in one of the following locations</a:t>
            </a:r>
          </a:p>
          <a:p>
            <a:pPr marL="1009650" lvl="1" indent="-609600"/>
            <a:r>
              <a:rPr lang="en-US">
                <a:latin typeface="Arial Unicode MS" panose="020B0604020202020204" pitchFamily="34" charset="-128"/>
              </a:rPr>
              <a:t>Before the PROC SQL statement</a:t>
            </a:r>
          </a:p>
          <a:p>
            <a:pPr marL="1009650" lvl="1" indent="-609600"/>
            <a:r>
              <a:rPr lang="en-US">
                <a:latin typeface="Arial Unicode MS" panose="020B0604020202020204" pitchFamily="34" charset="-128"/>
              </a:rPr>
              <a:t>Between the PROC SQL statement and the select statement</a:t>
            </a: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3DCE602-77E9-4212-8B35-09D36B1AF241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26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Label, Format, and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title ‘Averages for 2011 USC Gamecocks’;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select player label=‘Player Name’,  hits/atbats as avg label=‘Average’ format=4.3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from bbstats;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800600" y="2387600"/>
          <a:ext cx="3429000" cy="37084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BDF9C2-0A0C-42E5-BDEC-395FD76F41D5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27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46120" name="TextBox 6"/>
          <p:cNvSpPr txBox="1">
            <a:spLocks noChangeArrowheads="1"/>
          </p:cNvSpPr>
          <p:nvPr/>
        </p:nvSpPr>
        <p:spPr bwMode="auto">
          <a:xfrm>
            <a:off x="4572000" y="1828800"/>
            <a:ext cx="388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800"/>
              <a:t>Averages for 2011 USC Gamecocks</a:t>
            </a:r>
          </a:p>
        </p:txBody>
      </p:sp>
    </p:spTree>
  </p:cSld>
  <p:clrMapOvr>
    <a:masterClrMapping/>
  </p:clrMapOvr>
  <p:transition spd="med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Adding a Character Constant to 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To define a new column that contains a character string, include a text string in quotation marks in the SELECT clause.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EB5A621-7D01-46D2-9B1F-1A2E661DF010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28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Adding a Character Constant to Output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select player,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‘average is:’,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hits/atbats as avg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from bbstats;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3962400" y="1905000"/>
          <a:ext cx="4191000" cy="3708400"/>
        </p:xfrm>
        <a:graphic>
          <a:graphicData uri="http://schemas.openxmlformats.org/drawingml/2006/table">
            <a:tbl>
              <a:tblPr/>
              <a:tblGrid>
                <a:gridCol w="206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91E5290-B0F0-45E0-A514-F36D56260EE5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29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Displaying all Fields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select player, atbats,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hits, bb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from bbstats;</a:t>
            </a:r>
          </a:p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* Both sets of code return the same result from the bbstats dataset.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select *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from bbstats;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73EF71-9EE0-49D7-ACCA-0E42F95463EE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Summarizing and Grouping Data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A summary function can be used in PROC SQL to produce a statistical summary of data in a table.</a:t>
            </a:r>
          </a:p>
          <a:p>
            <a:pPr lvl="1"/>
            <a:r>
              <a:rPr lang="en-US"/>
              <a:t>Examples of summary functions</a:t>
            </a:r>
          </a:p>
          <a:p>
            <a:pPr lvl="2"/>
            <a:r>
              <a:rPr lang="en-US"/>
              <a:t>avg – average of values</a:t>
            </a:r>
          </a:p>
          <a:p>
            <a:pPr lvl="2"/>
            <a:r>
              <a:rPr lang="en-US"/>
              <a:t>count – number of nonmissing values</a:t>
            </a:r>
          </a:p>
          <a:p>
            <a:pPr lvl="2"/>
            <a:r>
              <a:rPr lang="en-US"/>
              <a:t>min – smallest value</a:t>
            </a:r>
          </a:p>
          <a:p>
            <a:pPr lvl="2"/>
            <a:r>
              <a:rPr lang="en-US"/>
              <a:t>std – standard deviation</a:t>
            </a:r>
          </a:p>
          <a:p>
            <a:pPr lvl="2"/>
            <a:r>
              <a:rPr lang="en-US"/>
              <a:t>sum – sum of values</a:t>
            </a:r>
          </a:p>
          <a:p>
            <a:pPr lvl="2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2573E33-D0B5-4693-A3A6-41884C883AC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30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Summarizing and Grouping Data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a GROUP BY clause is not present in the query, PROC SQL will apply the function to the entire table.</a:t>
            </a:r>
          </a:p>
          <a:p>
            <a:r>
              <a:rPr lang="en-US"/>
              <a:t>If a GROUP BY clause is present in the query, PROC SQL will apply the function to each group specified in the GROUP BY clause.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BAC66C-1077-4CF8-9F12-348996FA5520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Summarizing and Grouping Data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2057400"/>
          <a:ext cx="8229600" cy="4516438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 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0AA593E-5E13-4C60-89E2-31780C8A58B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Summarizing 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Proc </a:t>
            </a:r>
            <a:r>
              <a:rPr lang="en-US" dirty="0" err="1">
                <a:ea typeface="+mn-ea"/>
              </a:rPr>
              <a:t>sql</a:t>
            </a:r>
            <a:r>
              <a:rPr lang="en-US" dirty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select sum(</a:t>
            </a:r>
            <a:r>
              <a:rPr lang="en-US" dirty="0" err="1">
                <a:ea typeface="+mn-ea"/>
              </a:rPr>
              <a:t>atbats</a:t>
            </a:r>
            <a:r>
              <a:rPr lang="en-US" dirty="0">
                <a:ea typeface="+mn-ea"/>
              </a:rPr>
              <a:t>) as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totalatbats</a:t>
            </a:r>
            <a:r>
              <a:rPr lang="en-US" dirty="0">
                <a:ea typeface="+mn-ea"/>
              </a:rPr>
              <a:t>,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sum(hits) as </a:t>
            </a:r>
            <a:r>
              <a:rPr lang="en-US" dirty="0" err="1">
                <a:ea typeface="+mn-ea"/>
              </a:rPr>
              <a:t>totalhits</a:t>
            </a: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from </a:t>
            </a:r>
            <a:r>
              <a:rPr lang="en-US" dirty="0" err="1">
                <a:ea typeface="+mn-ea"/>
              </a:rPr>
              <a:t>bbstats</a:t>
            </a:r>
            <a:r>
              <a:rPr lang="en-US" dirty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5334000" y="1981200"/>
          <a:ext cx="2819400" cy="741363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2,047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188960C-0182-4715-BCC4-7601AAFD23B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Summarizing and Grouping 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Proc </a:t>
            </a:r>
            <a:r>
              <a:rPr lang="en-US" dirty="0" err="1">
                <a:ea typeface="+mn-ea"/>
              </a:rPr>
              <a:t>sql</a:t>
            </a:r>
            <a:r>
              <a:rPr lang="en-US" dirty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select position,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sum(</a:t>
            </a:r>
            <a:r>
              <a:rPr lang="en-US" dirty="0" err="1">
                <a:ea typeface="+mn-ea"/>
              </a:rPr>
              <a:t>atbats</a:t>
            </a:r>
            <a:r>
              <a:rPr lang="en-US" dirty="0">
                <a:ea typeface="+mn-ea"/>
              </a:rPr>
              <a:t>) as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totalatbats</a:t>
            </a:r>
            <a:r>
              <a:rPr lang="en-US" dirty="0">
                <a:ea typeface="+mn-ea"/>
              </a:rPr>
              <a:t>,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sum(hits) as </a:t>
            </a:r>
            <a:r>
              <a:rPr lang="en-US" dirty="0" err="1">
                <a:ea typeface="+mn-ea"/>
              </a:rPr>
              <a:t>totalhits</a:t>
            </a: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from </a:t>
            </a:r>
            <a:r>
              <a:rPr lang="en-US" dirty="0" err="1">
                <a:ea typeface="+mn-ea"/>
              </a:rPr>
              <a:t>bbstats</a:t>
            </a: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group by position;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0" y="2057400"/>
          <a:ext cx="3838575" cy="1112838"/>
        </p:xfrm>
        <a:graphic>
          <a:graphicData uri="http://schemas.openxmlformats.org/drawingml/2006/table">
            <a:tbl>
              <a:tblPr/>
              <a:tblGrid>
                <a:gridCol w="117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1,456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591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6D755FC-89CF-4F0B-9A71-C60839AFBB8B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Counting Values Using the  Count Function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count (*) – counts the total number of rows in a group or in a table</a:t>
            </a:r>
          </a:p>
          <a:p>
            <a:r>
              <a:rPr lang="en-US"/>
              <a:t>count (column) – counts the total number of rows in a group or in a table for which there is a nonmissing value in the selected column</a:t>
            </a:r>
          </a:p>
          <a:p>
            <a:r>
              <a:rPr lang="en-US"/>
              <a:t>count (distinct column) – counts the total number of unique values in a  column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BAD532F-4E37-42FC-B333-54BDBAD92C8E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Counting Values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select count (*) as count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from bbstats;</a:t>
            </a:r>
          </a:p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>
              <a:buFont typeface="Wingdings" panose="05000000000000000000" pitchFamily="2" charset="2"/>
              <a:buNone/>
            </a:pPr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6172200" y="1828800"/>
          <a:ext cx="1447800" cy="741363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FC94F30-0037-4D49-9A0E-E4D5C56A2E7D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36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Counting Values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select count (position) as  count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from bbstats;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quit;</a:t>
            </a:r>
          </a:p>
          <a:p>
            <a:pPr>
              <a:buFont typeface="Wingdings" panose="05000000000000000000" pitchFamily="2" charset="2"/>
              <a:buNone/>
            </a:pPr>
            <a:endParaRPr lang="en-US" sz="2400"/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*  Because there is no missing data, you get the same output with this query as you would by using count (*).</a:t>
            </a:r>
          </a:p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>
              <a:buFont typeface="Wingdings" panose="05000000000000000000" pitchFamily="2" charset="2"/>
              <a:buNone/>
            </a:pPr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6172200" y="1828800"/>
          <a:ext cx="1447800" cy="741363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C964835-F602-4737-A7DC-FACBC65A919A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Counting Values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select count (distinct position) as  count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from bbstats;</a:t>
            </a:r>
          </a:p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>
              <a:buFont typeface="Wingdings" panose="05000000000000000000" pitchFamily="2" charset="2"/>
              <a:buNone/>
            </a:pPr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6172200" y="1828800"/>
          <a:ext cx="1447800" cy="741363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86A2E8-2D77-4FCD-87BE-76A96C60DBCE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Having Clause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The HAVING clause follows the GROUP BY clause</a:t>
            </a:r>
          </a:p>
          <a:p>
            <a:r>
              <a:rPr lang="en-US">
                <a:latin typeface="Arial Unicode MS" panose="020B0604020202020204" pitchFamily="34" charset="-128"/>
              </a:rPr>
              <a:t>Works with the GROUP BY clause to restrict groups that are displayed in the output, based on one or more conditions</a:t>
            </a:r>
          </a:p>
          <a:p>
            <a:r>
              <a:rPr lang="en-US">
                <a:latin typeface="Arial Unicode MS" panose="020B0604020202020204" pitchFamily="34" charset="-128"/>
              </a:rPr>
              <a:t>You do not have to include the keyword CALCULATED in a HAVING clause; you do have to include in it a WHERE clause.</a:t>
            </a:r>
          </a:p>
          <a:p>
            <a:pPr>
              <a:buFont typeface="Wingdings" panose="05000000000000000000" pitchFamily="2" charset="2"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5FB8A46-1B6C-4AC1-90C4-1929802C9CE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Displaying all Fields</a:t>
            </a:r>
            <a:br>
              <a:rPr lang="en-US"/>
            </a:br>
            <a:r>
              <a:rPr lang="en-US"/>
              <a:t>Resulting Dataset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2209800"/>
          <a:ext cx="8229600" cy="37084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 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6CA8E4A-BD69-44EF-9ECD-3085235F6824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Having Clause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>
                <a:ea typeface="+mn-ea"/>
              </a:rPr>
              <a:t>Proc </a:t>
            </a:r>
            <a:r>
              <a:rPr lang="en-US" sz="2600" dirty="0" err="1">
                <a:ea typeface="+mn-ea"/>
              </a:rPr>
              <a:t>sql</a:t>
            </a:r>
            <a:r>
              <a:rPr lang="en-US" sz="2600" dirty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>
                <a:ea typeface="+mn-ea"/>
              </a:rPr>
              <a:t> select position,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>
                <a:ea typeface="+mn-ea"/>
              </a:rPr>
              <a:t> sum(</a:t>
            </a:r>
            <a:r>
              <a:rPr lang="en-US" sz="2600" dirty="0" err="1">
                <a:ea typeface="+mn-ea"/>
              </a:rPr>
              <a:t>atbats</a:t>
            </a:r>
            <a:r>
              <a:rPr lang="en-US" sz="2600" dirty="0">
                <a:ea typeface="+mn-ea"/>
              </a:rPr>
              <a:t>) as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>
                <a:ea typeface="+mn-ea"/>
              </a:rPr>
              <a:t> </a:t>
            </a:r>
            <a:r>
              <a:rPr lang="en-US" sz="2600" dirty="0" err="1">
                <a:ea typeface="+mn-ea"/>
              </a:rPr>
              <a:t>totalatbats</a:t>
            </a:r>
            <a:r>
              <a:rPr lang="en-US" sz="2600" dirty="0">
                <a:ea typeface="+mn-ea"/>
              </a:rPr>
              <a:t>,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>
                <a:ea typeface="+mn-ea"/>
              </a:rPr>
              <a:t> sum(hits) as </a:t>
            </a:r>
            <a:r>
              <a:rPr lang="en-US" sz="2600" dirty="0" err="1">
                <a:ea typeface="+mn-ea"/>
              </a:rPr>
              <a:t>totalhits</a:t>
            </a:r>
            <a:endParaRPr lang="en-US" sz="2600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>
                <a:ea typeface="+mn-ea"/>
              </a:rPr>
              <a:t> from </a:t>
            </a:r>
            <a:r>
              <a:rPr lang="en-US" sz="2600" dirty="0" err="1">
                <a:ea typeface="+mn-ea"/>
              </a:rPr>
              <a:t>bbstats</a:t>
            </a:r>
            <a:endParaRPr lang="en-US" sz="2600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>
                <a:ea typeface="+mn-ea"/>
              </a:rPr>
              <a:t>group by position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>
                <a:ea typeface="+mn-ea"/>
              </a:rPr>
              <a:t>having </a:t>
            </a:r>
            <a:r>
              <a:rPr lang="en-US" sz="2600" dirty="0" err="1">
                <a:ea typeface="+mn-ea"/>
              </a:rPr>
              <a:t>totalhits</a:t>
            </a:r>
            <a:r>
              <a:rPr lang="en-US" sz="2600" dirty="0">
                <a:ea typeface="+mn-ea"/>
              </a:rPr>
              <a:t> &gt; 160;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953000" y="1981200"/>
          <a:ext cx="3838575" cy="741363"/>
        </p:xfrm>
        <a:graphic>
          <a:graphicData uri="http://schemas.openxmlformats.org/drawingml/2006/table">
            <a:tbl>
              <a:tblPr/>
              <a:tblGrid>
                <a:gridCol w="117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1,456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28E56A5-5DC5-4C27-B9AA-78A9FCFFFEC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40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Subqueries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A subquery is a query that is nested in, and is part of, another query.</a:t>
            </a:r>
          </a:p>
          <a:p>
            <a:r>
              <a:rPr lang="en-US"/>
              <a:t>Types of subqueries</a:t>
            </a:r>
          </a:p>
          <a:p>
            <a:pPr lvl="1"/>
            <a:r>
              <a:rPr lang="en-US"/>
              <a:t>Noncorrelated – a self-contained subquery that executes independently of the outer query</a:t>
            </a:r>
          </a:p>
          <a:p>
            <a:pPr lvl="1"/>
            <a:r>
              <a:rPr lang="en-US"/>
              <a:t>Correlated – a dependent subquery that requires one or more values to be passed to it by the outer query before the subquery can return a value to the outer query.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B22784-D311-4AAA-9E9F-D1DF29B05B37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Noncorrelated Subquery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40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 select position,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 sum(atbats) as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 totalatbats,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 sum(hits) as totalhits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 from bbstats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group by position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having totalhits 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   (select sum(hits)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   from bbstats where position=‘Outfield’);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 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953000" y="1981200"/>
          <a:ext cx="3838575" cy="741363"/>
        </p:xfrm>
        <a:graphic>
          <a:graphicData uri="http://schemas.openxmlformats.org/drawingml/2006/table">
            <a:tbl>
              <a:tblPr/>
              <a:tblGrid>
                <a:gridCol w="117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1,456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9CF3F30-17EB-4B1F-B852-EF0AAD007A99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Correlated Subquery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2362200"/>
          <a:ext cx="2286000" cy="37084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7256C1E-EC67-466B-8C5B-9E1915F896C3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/>
        </p:nvGraphicFramePr>
        <p:xfrm>
          <a:off x="4800600" y="2311400"/>
          <a:ext cx="3352800" cy="3708400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18288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Tahoma" panose="020B0604030504040204" pitchFamily="34" charset="0"/>
              </a:rPr>
              <a:t>AtBats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953000" y="1828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Playerposition</a:t>
            </a:r>
          </a:p>
        </p:txBody>
      </p:sp>
    </p:spTree>
  </p:cSld>
  <p:clrMapOvr>
    <a:masterClrMapping/>
  </p:clrMapOvr>
  <p:transition spd="med">
    <p:dissolv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Example – Correlated Subquery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dirty="0"/>
              <a:t>Proc </a:t>
            </a:r>
            <a:r>
              <a:rPr lang="en-US" dirty="0" err="1"/>
              <a:t>sql</a:t>
            </a:r>
            <a:r>
              <a:rPr lang="en-US" dirty="0"/>
              <a:t>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 select player, </a:t>
            </a:r>
            <a:r>
              <a:rPr lang="en-US" dirty="0" err="1"/>
              <a:t>atbats</a:t>
            </a:r>
            <a:endParaRPr 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 from </a:t>
            </a:r>
            <a:r>
              <a:rPr lang="en-US" dirty="0" err="1"/>
              <a:t>atbats</a:t>
            </a:r>
            <a:endParaRPr 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 where ‘Infield’=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    (select position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      from </a:t>
            </a:r>
            <a:r>
              <a:rPr lang="en-US" dirty="0" err="1"/>
              <a:t>playerposition</a:t>
            </a:r>
            <a:endParaRPr 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      where </a:t>
            </a:r>
            <a:r>
              <a:rPr lang="en-US" dirty="0" err="1"/>
              <a:t>atbats.player</a:t>
            </a:r>
            <a:r>
              <a:rPr lang="en-US" dirty="0"/>
              <a:t>=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                </a:t>
            </a:r>
            <a:r>
              <a:rPr lang="en-US"/>
              <a:t>playerposition.player</a:t>
            </a:r>
            <a:r>
              <a:rPr lang="en-US" dirty="0"/>
              <a:t>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B6CE133-72B7-4FB8-8219-A0CD9BFE4796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Example Correlated Subquery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/>
              <a:t>Step 1 – The outer query takes the first row in atbats table and finds the columns player and atbats.</a:t>
            </a:r>
          </a:p>
          <a:p>
            <a:r>
              <a:rPr lang="en-US" sz="2800"/>
              <a:t>Step 2 – Match atbats.player (passed from table in outer query) with playerposition.player to find the qualifying row in the playerposition table.</a:t>
            </a:r>
          </a:p>
          <a:p>
            <a:r>
              <a:rPr lang="en-US" sz="2800"/>
              <a:t>Step 3 – The inner query now passes the position of the selected row in playerposition back to the outer query via the = operator, where the position is matched for the selection in the outer query.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A482897-8522-4FEA-B4F9-5CB3B19D84EE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Correlated Subquery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200400" y="2362200"/>
          <a:ext cx="2286000" cy="2595563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054E3CB-84CF-4304-A774-09EB1AB6B6CD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46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Validating Query Syntax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To verify the syntax and existence of columns and tables referenced in your query without executing the query use the NOEXEC option or the VALIDATE keyword</a:t>
            </a:r>
          </a:p>
          <a:p>
            <a:r>
              <a:rPr lang="en-US"/>
              <a:t>Use the NOEXEC option in the PROC SQL statement</a:t>
            </a:r>
          </a:p>
          <a:p>
            <a:r>
              <a:rPr lang="en-US"/>
              <a:t>Use the VALIDATE keyword before a SELECT statement</a:t>
            </a:r>
          </a:p>
          <a:p>
            <a:pPr>
              <a:buFont typeface="Wingdings" panose="05000000000000000000" pitchFamily="2" charset="2"/>
              <a:buNone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C15C8F7-6EEC-43C1-BA99-D165A85D3BBB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Example – NOEXEC Option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proc </a:t>
            </a:r>
            <a:r>
              <a:rPr lang="en-US" dirty="0" err="1">
                <a:ea typeface="+mn-ea"/>
              </a:rPr>
              <a:t>sql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noexec</a:t>
            </a:r>
            <a:r>
              <a:rPr lang="en-US" dirty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 select position, </a:t>
            </a:r>
            <a:r>
              <a:rPr lang="en-US" dirty="0" err="1">
                <a:ea typeface="+mn-ea"/>
              </a:rPr>
              <a:t>atbats</a:t>
            </a:r>
            <a:r>
              <a:rPr lang="en-US" dirty="0">
                <a:ea typeface="+mn-ea"/>
              </a:rPr>
              <a:t>, hits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from </a:t>
            </a:r>
            <a:r>
              <a:rPr lang="en-US" dirty="0" err="1">
                <a:ea typeface="+mn-ea"/>
              </a:rPr>
              <a:t>bbstats</a:t>
            </a:r>
            <a:r>
              <a:rPr lang="en-US" dirty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quit;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>
                <a:ea typeface="+mn-ea"/>
              </a:rPr>
              <a:t>If the query is valid and all columns and tables exist, the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>
                <a:ea typeface="+mn-ea"/>
              </a:rPr>
              <a:t>SAS log will have the following message.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>
                <a:ea typeface="+mn-ea"/>
              </a:rPr>
              <a:t>NOTE:  Statement not executed due to NOEXEC option.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F607DE9-F253-496D-BE14-85C30A364244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Example – VALIDATE Keyword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proc </a:t>
            </a:r>
            <a:r>
              <a:rPr lang="en-US" dirty="0" err="1">
                <a:ea typeface="+mn-ea"/>
              </a:rPr>
              <a:t>sql</a:t>
            </a:r>
            <a:r>
              <a:rPr lang="en-US" dirty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 validate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 select position, </a:t>
            </a:r>
            <a:r>
              <a:rPr lang="en-US" dirty="0" err="1">
                <a:ea typeface="+mn-ea"/>
              </a:rPr>
              <a:t>atbats</a:t>
            </a:r>
            <a:r>
              <a:rPr lang="en-US" dirty="0">
                <a:ea typeface="+mn-ea"/>
              </a:rPr>
              <a:t>, hits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from </a:t>
            </a:r>
            <a:r>
              <a:rPr lang="en-US" dirty="0" err="1">
                <a:ea typeface="+mn-ea"/>
              </a:rPr>
              <a:t>bbstats</a:t>
            </a:r>
            <a:r>
              <a:rPr lang="en-US" dirty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quit;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>
                <a:ea typeface="+mn-ea"/>
              </a:rPr>
              <a:t>If the query is valid, the SAS log will have the following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>
                <a:ea typeface="+mn-ea"/>
              </a:rPr>
              <a:t>message.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>
                <a:ea typeface="+mn-ea"/>
              </a:rPr>
              <a:t>NOTE:  PROC SQL statement has valid syntax.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B91E7BA-CF86-47F4-B25C-24F57BC9EF68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OPTION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i="1">
              <a:solidFill>
                <a:srgbClr val="FFFFFF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60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Use when select * is included in the select clause to see the list of columns</a:t>
            </a:r>
          </a:p>
          <a:p>
            <a:pPr marL="1009650" lvl="1" indent="-609600"/>
            <a:r>
              <a:rPr lang="en-US">
                <a:latin typeface="Arial Unicode MS" panose="020B0604020202020204" pitchFamily="34" charset="-128"/>
              </a:rPr>
              <a:t>The list of columns will be written to the SAS log</a:t>
            </a:r>
          </a:p>
          <a:p>
            <a:pPr marL="1009650" lvl="1" indent="-609600"/>
            <a:endParaRPr lang="en-US">
              <a:latin typeface="Arial Unicode MS" panose="020B0604020202020204" pitchFamily="34" charset="-128"/>
            </a:endParaRPr>
          </a:p>
          <a:p>
            <a:pPr marL="1009650" lvl="1" indent="-609600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AF1577-FF59-4B6E-AE0D-B72AA49B051C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5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OUTOBS= Option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Use to limit the number of rows displayed</a:t>
            </a: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Similar to the obs= data set option</a:t>
            </a: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OUTOBS does not limit the number of rows that are read.  To restrict the number of rows read use the INOBS= option</a:t>
            </a:r>
          </a:p>
          <a:p>
            <a:pPr marL="1009650" lvl="1" indent="-609600"/>
            <a:endParaRPr lang="en-US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AC427A4-00E7-48FA-A7DE-2916D229C783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6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OUTOBS=Option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Proc </a:t>
            </a:r>
            <a:r>
              <a:rPr lang="en-US" dirty="0" err="1">
                <a:ea typeface="+mn-ea"/>
              </a:rPr>
              <a:t>sql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outobs</a:t>
            </a:r>
            <a:r>
              <a:rPr lang="en-US" dirty="0">
                <a:ea typeface="+mn-ea"/>
              </a:rPr>
              <a:t>=5;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select player, </a:t>
            </a:r>
            <a:r>
              <a:rPr lang="en-US" dirty="0" err="1">
                <a:ea typeface="+mn-ea"/>
              </a:rPr>
              <a:t>atbats</a:t>
            </a:r>
            <a:endParaRPr lang="en-US" dirty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 from </a:t>
            </a:r>
            <a:r>
              <a:rPr lang="en-US" dirty="0" err="1">
                <a:ea typeface="+mn-ea"/>
              </a:rPr>
              <a:t>bbstats</a:t>
            </a:r>
            <a:r>
              <a:rPr lang="en-US" dirty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2133600"/>
          <a:ext cx="4038600" cy="2225675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DE5C9D7-EAA7-4A68-8B01-ACFF5431159F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Removing Rows That Contain Duplicate Values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>
                <a:latin typeface="Arial Unicode MS" panose="020B0604020202020204" pitchFamily="34" charset="-128"/>
              </a:rPr>
              <a:t>Use the keyword DISTINCT in the select statement to eliminate rows with the same values</a:t>
            </a:r>
          </a:p>
          <a:p>
            <a:pPr marL="609600" indent="-609600"/>
            <a:endParaRPr lang="en-US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>
                <a:latin typeface="Arial Unicode MS" panose="020B0604020202020204" pitchFamily="34" charset="-128"/>
              </a:rPr>
              <a:t>	</a:t>
            </a:r>
          </a:p>
          <a:p>
            <a:pPr marL="609600" indent="-609600"/>
            <a:endParaRPr lang="en-US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/>
            <a:endParaRPr lang="en-US" sz="40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051940B-D3F0-4535-835E-B5DE8F251228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8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Eliminating Rows that Contain Duplicate Values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229600" cy="4079875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 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2D8709-8F8E-4545-BFDC-88EF335DCDED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096000"/>
            <a:ext cx="4343400" cy="3048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t>* In the table above, Scott Wingo appears twice.</a:t>
            </a: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2337</Words>
  <Application>Microsoft Office PowerPoint</Application>
  <PresentationFormat>On-screen Show (4:3)</PresentationFormat>
  <Paragraphs>859</Paragraphs>
  <Slides>49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Arial Unicode MS</vt:lpstr>
      <vt:lpstr>Calibri</vt:lpstr>
      <vt:lpstr>Tahoma</vt:lpstr>
      <vt:lpstr>Wingdings</vt:lpstr>
      <vt:lpstr>Slit</vt:lpstr>
      <vt:lpstr>Chapters 1, 2, 5 (cont.)</vt:lpstr>
      <vt:lpstr>Displaying All Columns</vt:lpstr>
      <vt:lpstr>Example – Displaying all Fields</vt:lpstr>
      <vt:lpstr>Example – Displaying all Fields Resulting Dataset</vt:lpstr>
      <vt:lpstr>FEEDBACK OPTION</vt:lpstr>
      <vt:lpstr>OUTOBS= Option</vt:lpstr>
      <vt:lpstr>Example – OUTOBS=Option</vt:lpstr>
      <vt:lpstr>Removing Rows That Contain Duplicate Values</vt:lpstr>
      <vt:lpstr>Example – Eliminating Rows that Contain Duplicate Values</vt:lpstr>
      <vt:lpstr>Example – Eliminating Rows that Contain Duplicate Values</vt:lpstr>
      <vt:lpstr>Example – Eliminating Rows that Contain Duplicate Values</vt:lpstr>
      <vt:lpstr>Conditional Operators</vt:lpstr>
      <vt:lpstr>Between-and Operator</vt:lpstr>
      <vt:lpstr>Example – Between-and Operator</vt:lpstr>
      <vt:lpstr>Example – not Between-and Operator</vt:lpstr>
      <vt:lpstr>Contains or Question Mark (?) Operator to Select a String</vt:lpstr>
      <vt:lpstr>Example – Contains or Questions Mark (?) Operator</vt:lpstr>
      <vt:lpstr>IN Operator to Select Values from a List</vt:lpstr>
      <vt:lpstr>Example – IN Operator</vt:lpstr>
      <vt:lpstr>Is Missing or Is NULL Operator</vt:lpstr>
      <vt:lpstr>Like Operator</vt:lpstr>
      <vt:lpstr>Example – Like Operator</vt:lpstr>
      <vt:lpstr>Sounds-Like (=*) Operator</vt:lpstr>
      <vt:lpstr>Subsetting Rows by Calculated Values </vt:lpstr>
      <vt:lpstr>Example – Using a Calculated Value in the Where Clause</vt:lpstr>
      <vt:lpstr>Column Labels, Column Formats Titles and Footnotes</vt:lpstr>
      <vt:lpstr>Example – Label, Format, and Title</vt:lpstr>
      <vt:lpstr> Adding a Character Constant to Output</vt:lpstr>
      <vt:lpstr>Example – Adding a Character Constant to Output</vt:lpstr>
      <vt:lpstr> Summarizing and Grouping Data</vt:lpstr>
      <vt:lpstr> Summarizing and Grouping Data</vt:lpstr>
      <vt:lpstr>Example – Summarizing and Grouping Data</vt:lpstr>
      <vt:lpstr>Example – Summarizing Data</vt:lpstr>
      <vt:lpstr>Example – Summarizing and Grouping Data</vt:lpstr>
      <vt:lpstr> Counting Values Using the  Count Function</vt:lpstr>
      <vt:lpstr>Example – Counting Values</vt:lpstr>
      <vt:lpstr>Example – Counting Values</vt:lpstr>
      <vt:lpstr>Example – Counting Values</vt:lpstr>
      <vt:lpstr> Having Clause</vt:lpstr>
      <vt:lpstr>Example – Having Clause</vt:lpstr>
      <vt:lpstr> Subqueries</vt:lpstr>
      <vt:lpstr>Example – Noncorrelated Subquery</vt:lpstr>
      <vt:lpstr>Example – Correlated Subquery</vt:lpstr>
      <vt:lpstr> Example – Correlated Subquery</vt:lpstr>
      <vt:lpstr> Example Correlated Subquery</vt:lpstr>
      <vt:lpstr>Example – Correlated Subquery</vt:lpstr>
      <vt:lpstr> Validating Query Syntax</vt:lpstr>
      <vt:lpstr> Example – NOEXEC Option</vt:lpstr>
      <vt:lpstr> Example – VALIDATE Keyword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Jennifer</dc:creator>
  <cp:lastModifiedBy>HITCHCOCK, DAVID</cp:lastModifiedBy>
  <cp:revision>236</cp:revision>
  <dcterms:created xsi:type="dcterms:W3CDTF">2012-01-17T16:11:48Z</dcterms:created>
  <dcterms:modified xsi:type="dcterms:W3CDTF">2020-12-11T15:00:21Z</dcterms:modified>
</cp:coreProperties>
</file>