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8" r:id="rId2"/>
    <p:sldId id="299" r:id="rId3"/>
    <p:sldId id="302" r:id="rId4"/>
    <p:sldId id="309" r:id="rId5"/>
    <p:sldId id="301" r:id="rId6"/>
    <p:sldId id="310" r:id="rId7"/>
    <p:sldId id="311" r:id="rId8"/>
    <p:sldId id="312" r:id="rId9"/>
    <p:sldId id="314" r:id="rId10"/>
    <p:sldId id="313" r:id="rId11"/>
    <p:sldId id="315" r:id="rId12"/>
    <p:sldId id="316" r:id="rId1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fld id="{357B2E32-8118-4E07-93CB-8D2AFC054540}" type="datetimeFigureOut">
              <a:rPr lang="en-US"/>
              <a:pPr>
                <a:defRPr/>
              </a:pPr>
              <a:t>4/11/2016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fld id="{9279425F-53CD-4B94-B253-41323D1E3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60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35B11CD-376C-4585-BB62-E10D1431E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59771E4-FA8B-4B9F-9DE4-F8435854B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20EA284-D41C-4202-A91B-8028E6A06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7578060-22B1-4CA0-A47F-2816E0608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63C903B-9D1A-44BE-88DA-1018E2581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06D5024-9DBB-498C-93BA-B0DA966D1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E6DCD92-F869-4F49-A201-4B5B6443C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BA0248F-C534-4F7E-A997-7FF1CD88F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0D158DF-0315-4993-A5C9-970975392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50B9D03-9802-4B87-B20A-9D682D202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D99E2A7-04EE-4D11-9633-DE18B79E6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90B292-3AA9-42DA-816F-4F41C440E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EB82137-29E6-4FB9-95DD-C595E020F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ADF3508-FC08-498A-A8E3-4BC337F27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7B44477-54E4-40F8-9EFE-9E181598E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08F109B9-5C82-4F15-8365-C2773A809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1752600"/>
            <a:ext cx="7010400" cy="2819400"/>
          </a:xfrm>
        </p:spPr>
        <p:txBody>
          <a:bodyPr/>
          <a:lstStyle/>
          <a:p>
            <a:pPr>
              <a:defRPr/>
            </a:pPr>
            <a:r>
              <a:rPr lang="en-US" sz="5400" b="1" dirty="0" smtClean="0">
                <a:latin typeface="Arial Unicode MS" pitchFamily="34" charset="-128"/>
              </a:rPr>
              <a:t>Chapter 21: Controlling Data Storage Space</a:t>
            </a:r>
            <a:endParaRPr lang="en-US" sz="6000" b="1" dirty="0" smtClean="0">
              <a:latin typeface="Arial Unicode MS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F61D1C-2C7F-43A9-8388-7E779D51C5A2}" type="slidenum">
              <a:rPr lang="en-US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6096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Arial Unicode MS" pitchFamily="34" charset="-128"/>
              </a:rPr>
              <a:t>STAT 541</a:t>
            </a:r>
          </a:p>
          <a:p>
            <a:pPr algn="ctr"/>
            <a:endParaRPr lang="en-US" sz="4400">
              <a:solidFill>
                <a:schemeClr val="tx2"/>
              </a:solidFill>
              <a:latin typeface="Arial Unicode MS" pitchFamily="34" charset="-128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457200" y="62484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©Spring 2012 Imelda Go, John Grego, Jennifer </a:t>
            </a:r>
            <a:r>
              <a:rPr lang="en-US" sz="1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Lasecki</a:t>
            </a: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the University of South Carolina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4C5456C-1FE2-4297-91A7-92DB61B28258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Compressing Data Files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Remember the use of POINT= when creating random samples in Chapter 13?  This </a:t>
            </a:r>
            <a:r>
              <a:rPr lang="en-US" sz="2400" i="1" dirty="0" smtClean="0">
                <a:latin typeface="Arial Unicode MS" pitchFamily="34" charset="-128"/>
              </a:rPr>
              <a:t>direct access</a:t>
            </a:r>
            <a:r>
              <a:rPr lang="en-US" sz="2400" dirty="0" smtClean="0">
                <a:latin typeface="Arial Unicode MS" pitchFamily="34" charset="-128"/>
              </a:rPr>
              <a:t> has high overhead for compressed data sets and can be disabled with POINTOBS=NO to prevent this inefficient access technique</a:t>
            </a:r>
            <a:endParaRPr lang="en-US" sz="2000" dirty="0" smtClean="0">
              <a:latin typeface="Arial Unicode MS" pitchFamily="34" charset="-128"/>
            </a:endParaRPr>
          </a:p>
          <a:p>
            <a:pPr marL="1009650" lvl="1" indent="-609600">
              <a:defRPr/>
            </a:pPr>
            <a:endParaRPr lang="en-US" sz="16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94B4E90-CC5A-4685-B7B2-FAA2326163C8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DATA step views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We introduced SQL views (partially compiled tables) in Chapter 7 as an important space-saving measure</a:t>
            </a: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Views can be created in the DATA step as well (and are distinct from SQL views):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400" dirty="0" smtClean="0">
                <a:latin typeface="Arial Unicode MS" pitchFamily="34" charset="-128"/>
              </a:rPr>
              <a:t>DATA </a:t>
            </a:r>
            <a:r>
              <a:rPr lang="en-US" sz="2400" dirty="0" err="1" smtClean="0">
                <a:latin typeface="Arial Unicode MS" pitchFamily="34" charset="-128"/>
              </a:rPr>
              <a:t>dsname</a:t>
            </a:r>
            <a:r>
              <a:rPr lang="en-US" sz="2400" dirty="0" smtClean="0">
                <a:latin typeface="Arial Unicode MS" pitchFamily="34" charset="-128"/>
              </a:rPr>
              <a:t>/VIEW=</a:t>
            </a:r>
            <a:r>
              <a:rPr lang="en-US" sz="2400" dirty="0" err="1" smtClean="0">
                <a:latin typeface="Arial Unicode MS" pitchFamily="34" charset="-128"/>
              </a:rPr>
              <a:t>dsname</a:t>
            </a:r>
            <a:r>
              <a:rPr lang="en-US" sz="2400" dirty="0" smtClean="0">
                <a:latin typeface="Arial Unicode MS" pitchFamily="34" charset="-128"/>
              </a:rPr>
              <a:t>;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400" dirty="0" smtClean="0">
                <a:latin typeface="Arial Unicode MS" pitchFamily="34" charset="-128"/>
              </a:rPr>
              <a:t>DATA VIEW=</a:t>
            </a:r>
            <a:r>
              <a:rPr lang="en-US" sz="2400" dirty="0" err="1" smtClean="0">
                <a:latin typeface="Arial Unicode MS" pitchFamily="34" charset="-128"/>
              </a:rPr>
              <a:t>dsname</a:t>
            </a:r>
            <a:r>
              <a:rPr lang="en-US" sz="2400" dirty="0" smtClean="0">
                <a:latin typeface="Arial Unicode MS" pitchFamily="34" charset="-128"/>
              </a:rPr>
              <a:t>; DESCRIBE;</a:t>
            </a:r>
          </a:p>
          <a:p>
            <a:pPr marL="609600" indent="-609600">
              <a:buFont typeface="Wingdings" pitchFamily="2" charset="2"/>
              <a:buNone/>
              <a:defRPr/>
            </a:pPr>
            <a:endParaRPr lang="en-US" sz="16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CD39EBC-5D86-4726-A156-F08A68303C62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DATA step views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Remember that views are not a panacea—they should not be called multiple times in a program since they have to read anew their source data each time the view is referenced.</a:t>
            </a: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Consider saving the view in another data set instead, then referencing that data set instead of the view</a:t>
            </a: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Views must be kept current as underlying data sets change, which creates additional overhead.</a:t>
            </a: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Don’t create views that use files whose variable names/length/labels </a:t>
            </a:r>
            <a:r>
              <a:rPr lang="en-US" sz="2400" smtClean="0">
                <a:latin typeface="Arial Unicode MS" pitchFamily="34" charset="-128"/>
              </a:rPr>
              <a:t>often change</a:t>
            </a:r>
          </a:p>
          <a:p>
            <a:pPr marL="609600" indent="-609600">
              <a:buFont typeface="Wingdings" pitchFamily="2" charset="2"/>
              <a:buNone/>
              <a:defRPr/>
            </a:pPr>
            <a:endParaRPr lang="en-US" sz="16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E4292736-D294-4540-8E1C-0523D0CC4933}" type="slidenum">
              <a:rPr lang="en-US">
                <a:solidFill>
                  <a:srgbClr val="FFFF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Outline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Reducing Data Storage Space</a:t>
            </a:r>
            <a:endParaRPr lang="en-US" sz="2400" dirty="0" smtClean="0"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Compressing Data Files</a:t>
            </a: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Using Views to Conserve Data Storage</a:t>
            </a:r>
          </a:p>
          <a:p>
            <a:pPr marL="609600" indent="-609600">
              <a:defRPr/>
            </a:pPr>
            <a:endParaRPr lang="en-US" sz="28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48174F0-720E-41D1-A6C6-BB83D86116C4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Reducing Data Storage Space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Character variables</a:t>
            </a:r>
          </a:p>
          <a:p>
            <a:pPr lvl="1">
              <a:defRPr/>
            </a:pPr>
            <a:r>
              <a:rPr lang="en-US" sz="2400" dirty="0" smtClean="0">
                <a:latin typeface="Arial Unicode MS" pitchFamily="34" charset="-128"/>
              </a:rPr>
              <a:t>Reminder: The LENGTH statement should be listed immediately after the DATA step (even before a SET command) to take effect</a:t>
            </a:r>
          </a:p>
          <a:p>
            <a:pPr lvl="1">
              <a:defRPr/>
            </a:pPr>
            <a:r>
              <a:rPr lang="en-US" sz="2400" dirty="0" smtClean="0">
                <a:latin typeface="Arial Unicode MS" pitchFamily="34" charset="-128"/>
              </a:rPr>
              <a:t>Use codes rather than lengthy character variables where possible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BC734F7-BBEA-4FA1-8E79-D3519EE3F317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Reducing Data Storage Space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Numeric variables</a:t>
            </a:r>
          </a:p>
          <a:p>
            <a:pPr lvl="1">
              <a:defRPr/>
            </a:pPr>
            <a:r>
              <a:rPr lang="en-US" sz="2400" dirty="0" smtClean="0">
                <a:latin typeface="Arial Unicode MS" pitchFamily="34" charset="-128"/>
              </a:rPr>
              <a:t>The LENGTH variable should only be used with integers, since it otherwise truncates significant digits from the numeric variable (sign, exponent, mantissa)</a:t>
            </a:r>
          </a:p>
          <a:p>
            <a:pPr lvl="1">
              <a:defRPr/>
            </a:pPr>
            <a:r>
              <a:rPr lang="en-US" sz="2400" dirty="0" smtClean="0">
                <a:latin typeface="Arial Unicode MS" pitchFamily="34" charset="-128"/>
              </a:rPr>
              <a:t>DEFAULT= assigns a default length to </a:t>
            </a:r>
            <a:r>
              <a:rPr lang="en-US" sz="2400" i="1" dirty="0" smtClean="0">
                <a:latin typeface="Arial Unicode MS" pitchFamily="34" charset="-128"/>
              </a:rPr>
              <a:t>all</a:t>
            </a:r>
            <a:r>
              <a:rPr lang="en-US" sz="2400" dirty="0" smtClean="0">
                <a:latin typeface="Arial Unicode MS" pitchFamily="34" charset="-128"/>
              </a:rPr>
              <a:t> subsequent numeric variables, and hence should be used with caution</a:t>
            </a:r>
          </a:p>
          <a:p>
            <a:pPr lvl="1">
              <a:defRPr/>
            </a:pPr>
            <a:r>
              <a:rPr lang="en-US" sz="2400" dirty="0" smtClean="0">
                <a:latin typeface="Arial Unicode MS" pitchFamily="34" charset="-128"/>
              </a:rPr>
              <a:t>PROC COMPARE can summarize rounding errors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730FA34-AA63-4E4D-9AFB-876B053DBF10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Compressing Data Files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Uncompressed Data files have several inefficiencies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Column space is constant for each record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Observation lengths are equal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Character variables are padded with blanks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Numeric variables are padded with 0s in the mantissa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New observations may cause an entire new page to be created</a:t>
            </a:r>
          </a:p>
          <a:p>
            <a:pPr marL="609600" indent="-609600">
              <a:defRPr/>
            </a:pPr>
            <a:endParaRPr lang="en-US" sz="24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5FDDBDD-22F7-4E0E-8BF0-F8B5BCC3AB99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Compressing Data Files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Compressed Data files have efficiencies that you might anticipate, as well as some that would surprise you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Observations are treated as a string of bytes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Blanks are removed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Consecutive repeated characters and numbers are compressed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Information on updated observations is not necessarily stored on the same page</a:t>
            </a: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Greater overhead is required (e.g., pointers)</a:t>
            </a:r>
          </a:p>
          <a:p>
            <a:pPr marL="609600" indent="-609600">
              <a:defRPr/>
            </a:pPr>
            <a:endParaRPr lang="en-US" sz="24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F40CCB2-AC32-4226-AA01-6DD19F8069D7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Compressing Data Files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Rules for when to compress data sets are intuitive: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Large data sets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Many long character variables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Many repeated character/numeric variables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Many missing values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Many consecutive repeated character/numeric variables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EC5FBDD-5F14-4928-A89F-9F6E5D01D140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Compressing Data Files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Two options (and accompanying </a:t>
            </a:r>
            <a:r>
              <a:rPr lang="en-US" sz="2400" dirty="0" err="1" smtClean="0">
                <a:latin typeface="Arial Unicode MS" pitchFamily="34" charset="-128"/>
              </a:rPr>
              <a:t>suboptions</a:t>
            </a:r>
            <a:r>
              <a:rPr lang="en-US" sz="2400" dirty="0" smtClean="0">
                <a:latin typeface="Arial Unicode MS" pitchFamily="34" charset="-128"/>
              </a:rPr>
              <a:t>) for compressing files</a:t>
            </a: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OPTIONS COMPRESS=NO|YES|CHAR|BINARY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System compress (affects </a:t>
            </a:r>
            <a:r>
              <a:rPr lang="en-US" sz="2000" i="1" dirty="0" smtClean="0">
                <a:latin typeface="Arial Unicode MS" pitchFamily="34" charset="-128"/>
              </a:rPr>
              <a:t>every</a:t>
            </a:r>
            <a:r>
              <a:rPr lang="en-US" sz="2000" dirty="0" smtClean="0">
                <a:latin typeface="Arial Unicode MS" pitchFamily="34" charset="-128"/>
              </a:rPr>
              <a:t> data set in your SAS session)</a:t>
            </a: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DATA </a:t>
            </a:r>
            <a:r>
              <a:rPr lang="en-US" sz="2400" dirty="0" err="1" smtClean="0">
                <a:latin typeface="Arial Unicode MS" pitchFamily="34" charset="-128"/>
              </a:rPr>
              <a:t>dsname</a:t>
            </a:r>
            <a:r>
              <a:rPr lang="en-US" sz="2400" dirty="0" smtClean="0">
                <a:latin typeface="Arial Unicode MS" pitchFamily="34" charset="-128"/>
              </a:rPr>
              <a:t> (COMPRESS=NO|YES|CHAR|BINARY)</a:t>
            </a:r>
          </a:p>
          <a:p>
            <a:pPr marL="1009650" lvl="1" indent="-609600">
              <a:defRPr/>
            </a:pPr>
            <a:r>
              <a:rPr lang="en-US" sz="1600" dirty="0" smtClean="0">
                <a:latin typeface="Arial Unicode MS" pitchFamily="34" charset="-128"/>
              </a:rPr>
              <a:t>Data set compress</a:t>
            </a:r>
          </a:p>
          <a:p>
            <a:pPr marL="1009650" lvl="1" indent="-609600">
              <a:defRPr/>
            </a:pPr>
            <a:r>
              <a:rPr lang="en-US" sz="1600" dirty="0" smtClean="0">
                <a:latin typeface="Arial Unicode MS" pitchFamily="34" charset="-128"/>
              </a:rPr>
              <a:t>YES and CHAR are good for simple character repeats</a:t>
            </a:r>
          </a:p>
          <a:p>
            <a:pPr marL="1009650" lvl="1" indent="-609600">
              <a:defRPr/>
            </a:pPr>
            <a:r>
              <a:rPr lang="en-US" sz="1600" dirty="0" smtClean="0">
                <a:latin typeface="Arial Unicode MS" pitchFamily="34" charset="-128"/>
              </a:rPr>
              <a:t>BINARY is efficient for long observations, and data with large blocks of numeric variables (e.g., testing data)</a:t>
            </a:r>
          </a:p>
          <a:p>
            <a:pPr marL="1009650" lvl="1" indent="-609600">
              <a:defRPr/>
            </a:pPr>
            <a:r>
              <a:rPr lang="en-US" sz="1600" dirty="0" smtClean="0">
                <a:latin typeface="Arial Unicode MS" pitchFamily="34" charset="-128"/>
              </a:rPr>
              <a:t>BINARY requires more CPU to uncompress</a:t>
            </a:r>
          </a:p>
          <a:p>
            <a:pPr marL="609600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SAS writes a message to LOG summarizing compression</a:t>
            </a:r>
          </a:p>
          <a:p>
            <a:pPr marL="1009650" lvl="1" indent="-609600">
              <a:defRPr/>
            </a:pPr>
            <a:endParaRPr lang="en-US" sz="16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325184C-ED1E-4A70-A539-18216B032BD6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Compressing Data Files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By default, new observations are appended to the end of a data set (implicit OUTPUT).  REUSE allows SAS to repurpose accumulated empty space in the compressed data set</a:t>
            </a: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OPTIONS REUSE=NO|YES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System reuse</a:t>
            </a: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DATA </a:t>
            </a:r>
            <a:r>
              <a:rPr lang="en-US" sz="2400" dirty="0" err="1" smtClean="0">
                <a:latin typeface="Arial Unicode MS" pitchFamily="34" charset="-128"/>
              </a:rPr>
              <a:t>dsname</a:t>
            </a:r>
            <a:r>
              <a:rPr lang="en-US" sz="2400" dirty="0" smtClean="0">
                <a:latin typeface="Arial Unicode MS" pitchFamily="34" charset="-128"/>
              </a:rPr>
              <a:t> (COMPRESS=YES REUSE=YES|NO)</a:t>
            </a:r>
          </a:p>
          <a:p>
            <a:pPr marL="1009650" lvl="1" indent="-609600">
              <a:defRPr/>
            </a:pPr>
            <a:r>
              <a:rPr lang="en-US" sz="2000" dirty="0" smtClean="0">
                <a:latin typeface="Arial Unicode MS" pitchFamily="34" charset="-128"/>
              </a:rPr>
              <a:t>Data set reuse</a:t>
            </a: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Once selected, the REUSE option cannot be changed</a:t>
            </a:r>
          </a:p>
          <a:p>
            <a:pPr marL="1009650" lvl="1" indent="-609600">
              <a:defRPr/>
            </a:pPr>
            <a:endParaRPr lang="en-US" sz="16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2906</TotalTime>
  <Words>587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 Unicode MS</vt:lpstr>
      <vt:lpstr>Arial</vt:lpstr>
      <vt:lpstr>Tahoma</vt:lpstr>
      <vt:lpstr>Wingdings</vt:lpstr>
      <vt:lpstr>Slit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 </dc:creator>
  <cp:lastModifiedBy>Hitchcock David B.</cp:lastModifiedBy>
  <cp:revision>177</cp:revision>
  <cp:lastPrinted>2012-04-11T15:11:08Z</cp:lastPrinted>
  <dcterms:created xsi:type="dcterms:W3CDTF">2012-04-11T12:48:55Z</dcterms:created>
  <dcterms:modified xsi:type="dcterms:W3CDTF">2016-04-11T17:36:37Z</dcterms:modified>
</cp:coreProperties>
</file>