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8" r:id="rId2"/>
    <p:sldId id="299" r:id="rId3"/>
    <p:sldId id="302" r:id="rId4"/>
    <p:sldId id="320" r:id="rId5"/>
    <p:sldId id="321" r:id="rId6"/>
    <p:sldId id="322" r:id="rId7"/>
    <p:sldId id="323" r:id="rId8"/>
    <p:sldId id="324" r:id="rId9"/>
    <p:sldId id="326" r:id="rId10"/>
    <p:sldId id="327" r:id="rId11"/>
    <p:sldId id="328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099B8020-E77F-4676-B24A-D928882EE4EC}" type="datetimeFigureOut">
              <a:rPr lang="en-US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6DEAB050-B772-4DA1-AEA4-158C93016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99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2ADF57D-D578-4A73-881F-2BEED93FE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2C79E11-AB58-4888-9911-D0A19C30B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31020DA-1ADB-4E2A-B2CC-CFE1A14B8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AED60CB-3163-49E0-A366-2B134BDA7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D1414E7-8202-4685-9036-A74FA7501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BF43630-A7DB-42AD-BE35-0389CF78E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B309237-4346-4DD4-9422-BA474F298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2824136-B36D-44C1-9F85-F0458BCD9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D2B266F-8424-4AF3-96A9-29BC062F8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1560F42-3E5E-44DE-BB93-140339E67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7B7993A-8C2D-4164-B677-D84250A88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0D62DA1-919B-4887-98C7-E22F37D4D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61A4015-8284-48CB-A2C3-E2063F6FB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107BEB-3119-4BD0-A9D9-A53BCCA1A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C97E0A4-E218-40FC-8628-81A08A95E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56FB80F3-10B8-4A7A-98B8-97CC7AC0D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1752600"/>
            <a:ext cx="7010400" cy="2819400"/>
          </a:xfrm>
        </p:spPr>
        <p:txBody>
          <a:bodyPr/>
          <a:lstStyle/>
          <a:p>
            <a:pPr>
              <a:defRPr/>
            </a:pPr>
            <a:r>
              <a:rPr lang="en-US" sz="5400" b="1" dirty="0" smtClean="0">
                <a:latin typeface="Arial Unicode MS" pitchFamily="34" charset="-128"/>
              </a:rPr>
              <a:t>Chapter 23: Selecting Efficient Sorting Strategies</a:t>
            </a:r>
            <a:endParaRPr lang="en-US" sz="6000" b="1" dirty="0" smtClean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0C602-14B3-4A08-9E2D-F3BADF6F0771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 Unicode MS" pitchFamily="34" charset="-128"/>
              </a:rPr>
              <a:t>STAT 541</a:t>
            </a:r>
          </a:p>
          <a:p>
            <a:pPr algn="ctr"/>
            <a:endParaRPr lang="en-US" sz="440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©Spring 2012 Imelda Go, John Grego, Jennifer </a:t>
            </a:r>
            <a:r>
              <a:rPr lang="en-US" sz="1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Lasecki</a:t>
            </a: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University of South Carolina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E06650E-6CE5-4916-B834-500513071003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3600" b="1" smtClean="0">
                <a:solidFill>
                  <a:srgbClr val="FFFFFF"/>
                </a:solidFill>
                <a:latin typeface="Arial Unicode MS" pitchFamily="34" charset="-128"/>
              </a:rPr>
              <a:t>Handling Large Data Sets</a:t>
            </a:r>
            <a:endParaRPr lang="en-US" b="1" i="1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/>
            <a:endParaRPr lang="en-US" sz="60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/>
            <a:r>
              <a:rPr lang="en-US" sz="2800" smtClean="0">
                <a:latin typeface="Arial Unicode MS" pitchFamily="34" charset="-128"/>
              </a:rPr>
              <a:t>The TAGSORT option saves only the BY variables and observation numbers in </a:t>
            </a:r>
            <a:r>
              <a:rPr lang="en-US" sz="2800" i="1" smtClean="0">
                <a:latin typeface="Arial Unicode MS" pitchFamily="34" charset="-128"/>
              </a:rPr>
              <a:t>temporary</a:t>
            </a:r>
            <a:r>
              <a:rPr lang="en-US" sz="2800" smtClean="0">
                <a:latin typeface="Arial Unicode MS" pitchFamily="34" charset="-128"/>
              </a:rPr>
              <a:t> files</a:t>
            </a:r>
          </a:p>
          <a:p>
            <a:pPr marL="609600" indent="-609600"/>
            <a:r>
              <a:rPr lang="en-US" sz="2800" smtClean="0">
                <a:latin typeface="Arial Unicode MS" pitchFamily="34" charset="-128"/>
              </a:rPr>
              <a:t>This saves on the space set aside for a SORT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D19AD28-8C3A-4351-8119-0BB754613A9B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Removing Duplicate Observations Efficiently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NODUPKEY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NODUPRECS</a:t>
            </a:r>
          </a:p>
          <a:p>
            <a:pPr marL="1009650" lvl="1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Checks the entire record, not just the BY variables</a:t>
            </a:r>
          </a:p>
          <a:p>
            <a:pPr marL="1009650" lvl="1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Can be limited to post-DROP and post-KEEP variables</a:t>
            </a:r>
          </a:p>
          <a:p>
            <a:pPr marL="609600" indent="-609600">
              <a:defRPr/>
            </a:pPr>
            <a:r>
              <a:rPr lang="en-US" dirty="0" smtClean="0">
                <a:latin typeface="Arial Unicode MS" pitchFamily="34" charset="-128"/>
              </a:rPr>
              <a:t>FIRST. and LAST.</a:t>
            </a:r>
          </a:p>
          <a:p>
            <a:pPr marL="1009650" lvl="1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I’m surprised the book included this choice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en-US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3425A3E5-3A5A-474C-AADB-CC34E0B83787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Outline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Avoiding Unnecessary Sorts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Using a Threaded Sort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Calculating and Allocating Sort Resources (not covered)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Handling Large Data Sets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Removing Duplicate Observations Efficiently</a:t>
            </a:r>
            <a:endParaRPr lang="en-US" sz="24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D467AD5-5E40-4A17-A9D8-80F64E1802A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Avoiding Unnecessary Sorts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Sorts can be avoided in some situations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BY groups with an Index</a:t>
            </a:r>
            <a:endParaRPr lang="en-US" sz="1600" dirty="0" smtClean="0">
              <a:latin typeface="Arial Unicode MS" pitchFamily="34" charset="-128"/>
            </a:endParaRPr>
          </a:p>
          <a:p>
            <a:pPr marL="1009650" lvl="1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If a data set includes an index, you can use a BY statement on the indexed variable without having used PROC SORT</a:t>
            </a:r>
          </a:p>
          <a:p>
            <a:pPr marL="1009650" lvl="1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The BY statement can be used in a DATA step or PROC step</a:t>
            </a:r>
          </a:p>
          <a:p>
            <a:pPr marL="1009650" lvl="1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Processing a data set with an index may be less efficient than PROC SORT</a:t>
            </a:r>
          </a:p>
          <a:p>
            <a:pPr marL="1009650" lvl="1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Does not index if DESCENDING or NOTSORTED are used or data is pre-sorted</a:t>
            </a:r>
          </a:p>
          <a:p>
            <a:pPr marL="1009650" lvl="1" indent="-609600">
              <a:buFontTx/>
              <a:buNone/>
              <a:defRPr/>
            </a:pPr>
            <a:endParaRPr lang="en-US" sz="24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A47EE48-E77C-4D25-85AE-5975C8BB9690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3600" b="1" smtClean="0">
                <a:solidFill>
                  <a:srgbClr val="FFFFFF"/>
                </a:solidFill>
                <a:latin typeface="Arial Unicode MS" pitchFamily="34" charset="-128"/>
              </a:rPr>
              <a:t>Avoiding Unnecessary Sorts</a:t>
            </a:r>
            <a:endParaRPr lang="en-US" b="1" i="1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/>
            <a:endParaRPr lang="en-US" sz="60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/>
            <a:r>
              <a:rPr lang="en-US" sz="2800" smtClean="0">
                <a:latin typeface="Arial Unicode MS" pitchFamily="34" charset="-128"/>
              </a:rPr>
              <a:t>The NOTSORTED option groups the data on the BY variable, but doesn’t order groups</a:t>
            </a:r>
            <a:endParaRPr lang="en-US" sz="2400" smtClean="0">
              <a:latin typeface="Arial Unicode MS" pitchFamily="34" charset="-128"/>
            </a:endParaRPr>
          </a:p>
          <a:p>
            <a:pPr marL="1009650" lvl="1" indent="-609600"/>
            <a:r>
              <a:rPr lang="en-US" sz="2000" smtClean="0">
                <a:latin typeface="Arial Unicode MS" pitchFamily="34" charset="-128"/>
              </a:rPr>
              <a:t>Useful when sorting on nominal groupings</a:t>
            </a:r>
          </a:p>
          <a:p>
            <a:pPr marL="1009650" lvl="1" indent="-609600"/>
            <a:r>
              <a:rPr lang="en-US" sz="2000" smtClean="0">
                <a:latin typeface="Arial Unicode MS" pitchFamily="34" charset="-128"/>
              </a:rPr>
              <a:t>Results are interesting when data is not pre-grouped</a:t>
            </a:r>
          </a:p>
          <a:p>
            <a:pPr marL="1009650" lvl="1" indent="-609600">
              <a:buFontTx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proc freq data=stat541.fall2008;</a:t>
            </a:r>
          </a:p>
          <a:p>
            <a:pPr marL="1009650" lvl="1" indent="-609600">
              <a:buFontTx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by gender notsorted;</a:t>
            </a:r>
          </a:p>
          <a:p>
            <a:pPr marL="1009650" lvl="1" indent="-609600">
              <a:buFontTx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table major;</a:t>
            </a:r>
          </a:p>
          <a:p>
            <a:pPr marL="1009650" lvl="1" indent="-609600">
              <a:buFontTx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run;</a:t>
            </a:r>
          </a:p>
          <a:p>
            <a:pPr marL="1009650" lvl="1" indent="-609600">
              <a:buFontTx/>
              <a:buNone/>
            </a:pPr>
            <a:endParaRPr lang="en-US" sz="240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DCCD3CA-1FAE-4E6D-AC91-4A2F31C9EB07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3600" b="1" smtClean="0">
                <a:solidFill>
                  <a:srgbClr val="FFFFFF"/>
                </a:solidFill>
                <a:latin typeface="Arial Unicode MS" pitchFamily="34" charset="-128"/>
              </a:rPr>
              <a:t>Avoiding Unnecessary Sorts</a:t>
            </a:r>
            <a:endParaRPr lang="en-US" b="1" i="1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/>
            <a:endParaRPr lang="en-US" sz="60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/>
            <a:r>
              <a:rPr lang="en-US" sz="2800" smtClean="0">
                <a:latin typeface="Arial Unicode MS" pitchFamily="34" charset="-128"/>
              </a:rPr>
              <a:t>You can actually group on formatted values rather than the variable itself</a:t>
            </a:r>
          </a:p>
          <a:p>
            <a:pPr marL="609600" indent="-609600"/>
            <a:r>
              <a:rPr lang="en-US" sz="2800" smtClean="0">
                <a:latin typeface="Arial Unicode MS" pitchFamily="34" charset="-128"/>
              </a:rPr>
              <a:t>GROUPFORMAT option can only be used in the DATA step</a:t>
            </a:r>
          </a:p>
          <a:p>
            <a:pPr marL="609600" indent="-609600"/>
            <a:r>
              <a:rPr lang="en-US" sz="2800" smtClean="0">
                <a:latin typeface="Arial Unicode MS" pitchFamily="34" charset="-128"/>
              </a:rPr>
              <a:t>GROUPFORMAT allows you to create groups without creating a new variable</a:t>
            </a:r>
          </a:p>
          <a:p>
            <a:pPr marL="609600" indent="-609600"/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CLASS statement is an under-used resource, especially in PROC MEANS and PROC UNIVARIATE</a:t>
            </a:r>
          </a:p>
          <a:p>
            <a:pPr marL="609600" indent="-609600"/>
            <a:endParaRPr lang="en-US" sz="240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7C0CCE4-9860-422C-BE4F-51A1ABA034D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Avoiding Unnecessary Sorts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PROC CONTENTS can be used to see whether data is already sorted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  <a:cs typeface="Arial Unicode MS"/>
              </a:rPr>
              <a:t>The SORTED BY option can then be used to include the sort information as a data set attribute</a:t>
            </a:r>
            <a:endParaRPr lang="en-US" sz="2800" dirty="0" smtClean="0">
              <a:latin typeface="Arial Unicode MS"/>
              <a:cs typeface="Arial Unicode MS"/>
            </a:endParaRPr>
          </a:p>
          <a:p>
            <a:pPr marL="609600" indent="-609600">
              <a:defRPr/>
            </a:pPr>
            <a:endParaRPr lang="en-US" sz="24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CEA471A-EE32-4513-9580-A917B3BD89A6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Using a Threaded Sort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Threaded sorts can distribute sorting across multiple CPUs</a:t>
            </a:r>
          </a:p>
          <a:p>
            <a:pPr marL="609600" indent="-609600" algn="ctr">
              <a:buFont typeface="Wingdings" pitchFamily="2" charset="2"/>
              <a:buNone/>
              <a:defRPr/>
            </a:pPr>
            <a:r>
              <a:rPr lang="en-US" sz="2800" dirty="0" smtClean="0">
                <a:latin typeface="Arial Unicode MS" pitchFamily="34" charset="-128"/>
              </a:rPr>
              <a:t>PROC SORT </a:t>
            </a:r>
            <a:r>
              <a:rPr lang="en-US" sz="2800" dirty="0" err="1" smtClean="0">
                <a:latin typeface="Arial Unicode MS" pitchFamily="34" charset="-128"/>
              </a:rPr>
              <a:t>dsname</a:t>
            </a:r>
            <a:r>
              <a:rPr lang="en-US" sz="2800" dirty="0" smtClean="0">
                <a:latin typeface="Arial Unicode MS" pitchFamily="34" charset="-128"/>
              </a:rPr>
              <a:t> THREADS|NOTHREADS;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You can modify or query the number </a:t>
            </a:r>
            <a:r>
              <a:rPr lang="en-US" sz="2800" smtClean="0">
                <a:latin typeface="Arial Unicode MS" pitchFamily="34" charset="-128"/>
              </a:rPr>
              <a:t>of </a:t>
            </a:r>
            <a:r>
              <a:rPr lang="en-US" sz="2800" smtClean="0">
                <a:latin typeface="Arial Unicode MS" pitchFamily="34" charset="-128"/>
              </a:rPr>
              <a:t>CPUs </a:t>
            </a:r>
            <a:r>
              <a:rPr lang="en-US" sz="2800" dirty="0" smtClean="0">
                <a:latin typeface="Arial Unicode MS" pitchFamily="34" charset="-128"/>
              </a:rPr>
              <a:t>with CPUCOUNT</a:t>
            </a:r>
            <a:endParaRPr lang="en-US" sz="24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0C63015-935C-42CA-A4DF-0DC70A3E0762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Handling Large Data Sets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If a data set is too large to sort (insufficient space for the multiple copies of the data set needed for a sort), the data set can be split into smaller data sets then reassembled, typically with a SET statement/BY </a:t>
            </a:r>
            <a:r>
              <a:rPr lang="en-US" sz="2800" smtClean="0">
                <a:latin typeface="Arial Unicode MS" pitchFamily="34" charset="-128"/>
              </a:rPr>
              <a:t>statement combination.</a:t>
            </a:r>
            <a:endParaRPr lang="en-US" sz="2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ED651B0-1E28-4A06-8462-0438879EF3FF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Handling Large Data Sets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Many methods are available</a:t>
            </a:r>
          </a:p>
          <a:p>
            <a:pPr marL="1409700" lvl="2" indent="-609600">
              <a:defRPr/>
            </a:pPr>
            <a:r>
              <a:rPr lang="en-US" dirty="0" smtClean="0">
                <a:latin typeface="Arial Unicode MS" pitchFamily="34" charset="-128"/>
              </a:rPr>
              <a:t>FIRSTOBS= OBS= in DATA step</a:t>
            </a:r>
          </a:p>
          <a:p>
            <a:pPr marL="1409700" lvl="2" indent="-609600">
              <a:defRPr/>
            </a:pPr>
            <a:r>
              <a:rPr lang="en-US" dirty="0" smtClean="0">
                <a:latin typeface="Arial Unicode MS" pitchFamily="34" charset="-128"/>
              </a:rPr>
              <a:t>IF/OUTPUT in DATA step</a:t>
            </a:r>
          </a:p>
          <a:p>
            <a:pPr marL="1409700" lvl="2" indent="-609600">
              <a:defRPr/>
            </a:pPr>
            <a:r>
              <a:rPr lang="en-US" dirty="0" smtClean="0">
                <a:latin typeface="Arial Unicode MS" pitchFamily="34" charset="-128"/>
              </a:rPr>
              <a:t>WHERE in PROC SORT step</a:t>
            </a:r>
          </a:p>
          <a:p>
            <a:pPr marL="1409700" lvl="2" indent="-609600">
              <a:defRPr/>
            </a:pPr>
            <a:r>
              <a:rPr lang="en-US" dirty="0" smtClean="0">
                <a:latin typeface="Arial Unicode MS" pitchFamily="34" charset="-128"/>
              </a:rPr>
              <a:t>WHERE in DATA step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A DATA step is better than PROC APPEND for reassembling a large data set</a:t>
            </a:r>
            <a:endParaRPr lang="en-US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4304</TotalTime>
  <Words>453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Arial</vt:lpstr>
      <vt:lpstr>Courier New</vt:lpstr>
      <vt:lpstr>Tahoma</vt:lpstr>
      <vt:lpstr>Wingdings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 </dc:creator>
  <cp:lastModifiedBy>Grego John</cp:lastModifiedBy>
  <cp:revision>200</cp:revision>
  <cp:lastPrinted>2012-04-13T14:33:36Z</cp:lastPrinted>
  <dcterms:created xsi:type="dcterms:W3CDTF">2012-04-18T19:00:42Z</dcterms:created>
  <dcterms:modified xsi:type="dcterms:W3CDTF">2014-04-28T13:29:12Z</dcterms:modified>
</cp:coreProperties>
</file>