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8" r:id="rId2"/>
    <p:sldId id="299" r:id="rId3"/>
    <p:sldId id="302" r:id="rId4"/>
    <p:sldId id="320" r:id="rId5"/>
    <p:sldId id="321" r:id="rId6"/>
    <p:sldId id="322" r:id="rId7"/>
    <p:sldId id="323" r:id="rId8"/>
    <p:sldId id="324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2A46908F-522D-4A63-9DFF-C6C322E2ABBE}" type="datetimeFigureOut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E3BFF733-D4BA-42A0-A807-0DD02AACE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93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6602EDE-C876-40E0-91F4-7CE12B6A3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2AB75F4-19E9-4748-B45A-5180445AA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1D1B4D7-840B-4FE4-B912-DACE54C90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2E620CB-9011-40BD-8535-AAC0B9CE3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4C0CC51-A0B1-426A-AA90-8282D0A23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14D56B4-596B-4816-A12A-39055E8FE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40BCA09-372D-475F-8C3F-0576DF0F5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AF40C61-19EB-4A42-A3E1-20E5A741D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FDE43D9-C897-47B5-80D4-90941FC87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484D976-2CFF-4DFA-A9D5-FB07D8655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F40C61E-A14D-4FA8-86EE-0E2503E5B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B5FDE2E-93DA-4DDA-B883-AA1F44AD6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8135189-F5AB-42E8-81FA-F3FF76C66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86D60E9-DC22-46C9-AA54-1A02A6745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FA62D18-B9FA-494A-9F63-ADE893309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47D5EC1D-3EAA-464C-9178-CFEF1FF3B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1752600"/>
            <a:ext cx="7010400" cy="2819400"/>
          </a:xfrm>
        </p:spPr>
        <p:txBody>
          <a:bodyPr/>
          <a:lstStyle/>
          <a:p>
            <a:pPr>
              <a:defRPr/>
            </a:pPr>
            <a:r>
              <a:rPr lang="en-US" sz="5400" b="1" dirty="0" smtClean="0">
                <a:latin typeface="Arial Unicode MS" pitchFamily="34" charset="-128"/>
              </a:rPr>
              <a:t>Chapter 24: Querying Data Efficiently</a:t>
            </a:r>
            <a:endParaRPr lang="en-US" sz="6000" b="1" dirty="0" smtClean="0">
              <a:latin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CC01B-916D-408F-9B0E-6ACEDE9721EC}" type="slidenum">
              <a:rPr lang="en-US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 Unicode MS" pitchFamily="34" charset="-128"/>
              </a:rPr>
              <a:t>STAT 541</a:t>
            </a:r>
          </a:p>
          <a:p>
            <a:pPr algn="ctr"/>
            <a:endParaRPr lang="en-US" sz="440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57200" y="6248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©Spring 2012 Imelda Go, John Grego, Jennifer </a:t>
            </a:r>
            <a:r>
              <a:rPr lang="en-US" sz="1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Lasecki</a:t>
            </a: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the University of South Carolina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69B66D7E-996B-4E5C-8250-BFE290015351}" type="slidenum">
              <a:rPr lang="en-US">
                <a:solidFill>
                  <a:srgbClr val="FFFF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Outline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Using an index for efficient WHERE processing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Identifying available indexes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Identifying conditions that can be optimized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Estimating the number of observations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Comparing probable resource usage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Deciding whether to create an index</a:t>
            </a:r>
          </a:p>
          <a:p>
            <a:pPr marL="609600" indent="-609600">
              <a:buClr>
                <a:srgbClr val="FF0000"/>
              </a:buClr>
              <a:defRPr/>
            </a:pPr>
            <a:r>
              <a:rPr lang="en-US" sz="2400" dirty="0" smtClean="0">
                <a:latin typeface="Arial Unicode MS" pitchFamily="34" charset="-128"/>
              </a:rPr>
              <a:t>Comparing procedures that produce detail reports</a:t>
            </a:r>
          </a:p>
          <a:p>
            <a:pPr marL="609600" indent="-609600">
              <a:buClr>
                <a:srgbClr val="FF0000"/>
              </a:buClr>
              <a:defRPr/>
            </a:pPr>
            <a:r>
              <a:rPr lang="en-US" sz="2400" dirty="0" smtClean="0">
                <a:latin typeface="Arial Unicode MS" pitchFamily="34" charset="-128"/>
              </a:rPr>
              <a:t>Comparing tools for summarizing data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CEC5FC-7379-495B-9271-BCEC32E0E9E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Using an Index for Efficient WHERE Processing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A WHERE statement can use sequential access or direct access (e.g., with an index) to search observations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An index is effective when the WHERE group is small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There is overhead associated with indexes</a:t>
            </a:r>
          </a:p>
          <a:p>
            <a:pPr marL="1009650" lvl="1" indent="-609600">
              <a:buNone/>
              <a:defRPr/>
            </a:pPr>
            <a:endParaRPr lang="en-US" sz="24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CEC5FC-7379-495B-9271-BCEC32E0E9E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Identifying Available Indexes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SAS will use an index for a variable in a WHERE statement only if</a:t>
            </a:r>
          </a:p>
          <a:p>
            <a:pPr marL="1009650" lvl="1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The variable is the </a:t>
            </a:r>
            <a:r>
              <a:rPr lang="en-US" sz="2400" i="1" dirty="0" smtClean="0">
                <a:latin typeface="Arial Unicode MS" pitchFamily="34" charset="-128"/>
              </a:rPr>
              <a:t>key</a:t>
            </a:r>
            <a:r>
              <a:rPr lang="en-US" sz="2400" dirty="0" smtClean="0">
                <a:latin typeface="Arial Unicode MS" pitchFamily="34" charset="-128"/>
              </a:rPr>
              <a:t> variable in a simple index</a:t>
            </a:r>
          </a:p>
          <a:p>
            <a:pPr marL="1009650" lvl="1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The </a:t>
            </a:r>
            <a:r>
              <a:rPr lang="en-US" sz="2400" dirty="0" err="1" smtClean="0">
                <a:latin typeface="Arial Unicode MS" pitchFamily="34" charset="-128"/>
              </a:rPr>
              <a:t>variable(s</a:t>
            </a:r>
            <a:r>
              <a:rPr lang="en-US" sz="2400" dirty="0" smtClean="0">
                <a:latin typeface="Arial Unicode MS" pitchFamily="34" charset="-128"/>
              </a:rPr>
              <a:t>) </a:t>
            </a:r>
            <a:r>
              <a:rPr lang="en-US" sz="2400" dirty="0" err="1" smtClean="0">
                <a:latin typeface="Arial Unicode MS" pitchFamily="34" charset="-128"/>
              </a:rPr>
              <a:t>is(are</a:t>
            </a:r>
            <a:r>
              <a:rPr lang="en-US" sz="2400" dirty="0" smtClean="0">
                <a:latin typeface="Arial Unicode MS" pitchFamily="34" charset="-128"/>
              </a:rPr>
              <a:t>) the </a:t>
            </a:r>
            <a:r>
              <a:rPr lang="en-US" sz="2400" i="1" dirty="0" smtClean="0">
                <a:latin typeface="Arial Unicode MS" pitchFamily="34" charset="-128"/>
              </a:rPr>
              <a:t>first</a:t>
            </a:r>
            <a:r>
              <a:rPr lang="en-US" sz="2400" dirty="0" smtClean="0">
                <a:latin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</a:rPr>
              <a:t>variable(s</a:t>
            </a:r>
            <a:r>
              <a:rPr lang="en-US" sz="2400" dirty="0" smtClean="0">
                <a:latin typeface="Arial Unicode MS" pitchFamily="34" charset="-128"/>
              </a:rPr>
              <a:t>) in a composite index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SAS will use the same index for WHERE and BY statements when they are both present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Consecutive ordering in a composite index is important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CEC5FC-7379-495B-9271-BCEC32E0E9E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Identifying Conditions that can be Optimized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WHERE conditions will not be tested for optimization with an index if they contain:</a:t>
            </a:r>
          </a:p>
          <a:p>
            <a:pPr marL="1009650" lvl="1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functions other than TRIM or SUBSTR</a:t>
            </a:r>
          </a:p>
          <a:p>
            <a:pPr marL="1009650" lvl="1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SUBSTR, under certain conditions</a:t>
            </a:r>
          </a:p>
          <a:p>
            <a:pPr marL="1009650" lvl="1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=* (sounds like)</a:t>
            </a:r>
          </a:p>
          <a:p>
            <a:pPr marL="1009650" lvl="1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arithmetic operators</a:t>
            </a:r>
          </a:p>
          <a:p>
            <a:pPr marL="1009650" lvl="1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variable-to-variable comparisons</a:t>
            </a:r>
          </a:p>
          <a:p>
            <a:pPr marL="609600" indent="-609600">
              <a:defRPr/>
            </a:pPr>
            <a:r>
              <a:rPr lang="en-US" dirty="0" smtClean="0">
                <a:latin typeface="Arial Unicode MS" pitchFamily="34" charset="-128"/>
              </a:rPr>
              <a:t>Compound WHERE conditions have additional constraints</a:t>
            </a:r>
          </a:p>
          <a:p>
            <a:pPr marL="1009650" lvl="1" indent="-609600">
              <a:defRPr/>
            </a:pPr>
            <a:endParaRPr lang="en-US" sz="24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CEC5FC-7379-495B-9271-BCEC32E0E9E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Estimating the Number of Observations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SAS estimates the subset </a:t>
            </a:r>
            <a:r>
              <a:rPr lang="en-US" sz="2800" dirty="0" smtClean="0">
                <a:latin typeface="Arial Unicode MS" pitchFamily="34" charset="-128"/>
              </a:rPr>
              <a:t>size specified </a:t>
            </a:r>
            <a:r>
              <a:rPr lang="en-US" sz="2800" dirty="0" smtClean="0">
                <a:latin typeface="Arial Unicode MS" pitchFamily="34" charset="-128"/>
              </a:rPr>
              <a:t>by the WHERE condition in deciding to use an index</a:t>
            </a:r>
          </a:p>
          <a:p>
            <a:pPr marL="609600" indent="-609600">
              <a:defRPr/>
            </a:pPr>
            <a:endParaRPr lang="en-US" sz="2800" dirty="0" smtClean="0"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2800" dirty="0" smtClean="0"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2800" dirty="0" smtClean="0"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2800" dirty="0" smtClean="0"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SAS actually stores </a:t>
            </a:r>
            <a:r>
              <a:rPr lang="en-US" sz="2800" dirty="0" err="1" smtClean="0">
                <a:latin typeface="Arial Unicode MS" pitchFamily="34" charset="-128"/>
              </a:rPr>
              <a:t>quantiles</a:t>
            </a:r>
            <a:r>
              <a:rPr lang="en-US" sz="2800" dirty="0" smtClean="0">
                <a:latin typeface="Arial Unicode MS" pitchFamily="34" charset="-128"/>
              </a:rPr>
              <a:t> with indexes to help estimate subset size</a:t>
            </a:r>
          </a:p>
          <a:p>
            <a:pPr marL="609600" indent="-609600">
              <a:buNone/>
              <a:defRPr/>
            </a:pPr>
            <a:endParaRPr lang="en-US" sz="2400" dirty="0" smtClean="0">
              <a:latin typeface="Arial Unicode MS" pitchFamily="34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765105"/>
              </p:ext>
            </p:extLst>
          </p:nvPr>
        </p:nvGraphicFramePr>
        <p:xfrm>
          <a:off x="1524000" y="3429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r>
                        <a:rPr lang="en-US" baseline="0" dirty="0" smtClean="0"/>
                        <a:t> of Data 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SAS 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0-3%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</a:t>
                      </a:r>
                      <a:r>
                        <a:rPr lang="en-US" baseline="0" dirty="0" smtClean="0"/>
                        <a:t> Access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3-33%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Probably Direct Access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33%-100%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Probably Sequential</a:t>
                      </a:r>
                      <a:r>
                        <a:rPr lang="en-US" baseline="0" dirty="0" smtClean="0"/>
                        <a:t> Access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CEC5FC-7379-495B-9271-BCEC32E0E9E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Comparing Probable Resource Usage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Direct access will always be more costly in retrieving data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SAS compares the number of predicted I/O swaps for direct access </a:t>
            </a:r>
            <a:r>
              <a:rPr lang="en-US" sz="2800" dirty="0" err="1" smtClean="0">
                <a:latin typeface="Arial Unicode MS" pitchFamily="34" charset="-128"/>
              </a:rPr>
              <a:t>vs</a:t>
            </a:r>
            <a:r>
              <a:rPr lang="en-US" sz="2800" dirty="0" smtClean="0">
                <a:latin typeface="Arial Unicode MS" pitchFamily="34" charset="-128"/>
              </a:rPr>
              <a:t> the number of I/O swaps for sequential access to decide whether to use an index</a:t>
            </a:r>
          </a:p>
          <a:p>
            <a:pPr marL="609600" indent="-609600">
              <a:defRPr/>
            </a:pPr>
            <a:r>
              <a:rPr lang="en-US" sz="2800" dirty="0" smtClean="0">
                <a:latin typeface="Arial Unicode MS" pitchFamily="34" charset="-128"/>
              </a:rPr>
              <a:t>Other factors can affect I/O swaps (e.g., order of the data, whether data is compressed)</a:t>
            </a:r>
          </a:p>
          <a:p>
            <a:pPr marL="609600" indent="-609600">
              <a:defRPr/>
            </a:pPr>
            <a:endParaRPr lang="en-US" sz="24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CEC5FC-7379-495B-9271-BCEC32E0E9E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Deciding Whether to Create an Index</a:t>
            </a:r>
            <a:endParaRPr lang="en-US" b="1" i="1" dirty="0" smtClean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Do not create an index when the file is small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Indexes do require overhead—do not create them needlessly</a:t>
            </a:r>
          </a:p>
          <a:p>
            <a:pPr marL="609600" indent="-609600">
              <a:defRPr/>
            </a:pPr>
            <a:r>
              <a:rPr lang="en-US" sz="2400" dirty="0" smtClean="0">
                <a:latin typeface="Arial Unicode MS" pitchFamily="34" charset="-128"/>
              </a:rPr>
              <a:t>Sort the data by the index variables before using the index</a:t>
            </a:r>
          </a:p>
          <a:p>
            <a:pPr marL="609600" indent="-609600">
              <a:buNone/>
              <a:defRPr/>
            </a:pPr>
            <a:endParaRPr lang="en-US" sz="2400" dirty="0" smtClean="0">
              <a:latin typeface="Arial Unicode MS" pitchFamily="34" charset="-128"/>
            </a:endParaRPr>
          </a:p>
          <a:p>
            <a:pPr marL="1009650" lvl="1" indent="-609600">
              <a:defRPr/>
            </a:pPr>
            <a:endParaRPr lang="en-US" sz="20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4600</TotalTime>
  <Words>379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Tahoma</vt:lpstr>
      <vt:lpstr>Wingdings</vt:lpstr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 </dc:creator>
  <cp:lastModifiedBy>Grego John</cp:lastModifiedBy>
  <cp:revision>205</cp:revision>
  <cp:lastPrinted>2012-04-19T12:49:19Z</cp:lastPrinted>
  <dcterms:created xsi:type="dcterms:W3CDTF">2012-04-19T14:29:42Z</dcterms:created>
  <dcterms:modified xsi:type="dcterms:W3CDTF">2014-04-25T13:24:55Z</dcterms:modified>
</cp:coreProperties>
</file>