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58" r:id="rId2"/>
    <p:sldId id="299" r:id="rId3"/>
    <p:sldId id="302" r:id="rId4"/>
    <p:sldId id="320" r:id="rId5"/>
    <p:sldId id="321" r:id="rId6"/>
    <p:sldId id="322" r:id="rId7"/>
    <p:sldId id="323" r:id="rId8"/>
    <p:sldId id="324" r:id="rId9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 defTabSz="923186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 algn="r" defTabSz="923186">
              <a:defRPr sz="1200"/>
            </a:lvl1pPr>
          </a:lstStyle>
          <a:p>
            <a:pPr>
              <a:defRPr/>
            </a:pPr>
            <a:fld id="{2A46908F-522D-4A63-9DFF-C6C322E2ABBE}" type="datetimeFigureOut">
              <a:rPr lang="en-US"/>
              <a:pPr>
                <a:defRPr/>
              </a:pPr>
              <a:t>4/26/2018</a:t>
            </a:fld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 defTabSz="923186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 algn="r" defTabSz="923186">
              <a:defRPr sz="1200"/>
            </a:lvl1pPr>
          </a:lstStyle>
          <a:p>
            <a:pPr>
              <a:defRPr/>
            </a:pPr>
            <a:fld id="{E3BFF733-D4BA-42A0-A807-0DD02AACE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7934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srgbClr val="FFFFFF"/>
                </a:solidFill>
                <a:latin typeface="+mn-lt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srgbClr val="FFFFFF"/>
                </a:solidFill>
                <a:latin typeface="+mn-lt"/>
              </a:endParaRPr>
            </a:p>
          </p:txBody>
        </p:sp>
      </p:grpSp>
      <p:sp>
        <p:nvSpPr>
          <p:cNvPr id="512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G. Baker, STAT 509, University of South Carolina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6602EDE-C876-40E0-91F4-7CE12B6A30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G. Baker, STAT 509, University of South Carolina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2AB75F4-19E9-4748-B45A-5180445AAE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G. Baker, STAT 509, University of South Carolina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1D1B4D7-840B-4FE4-B912-DACE54C900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G. Baker, STAT 509, University of South Carolina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2E620CB-9011-40BD-8535-AAC0B9CE3A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243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G. Baker, STAT 509, University of South Carolina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4C0CC51-A0B1-426A-AA90-8282D0A23A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243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243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G. Baker, STAT 509, University of South Carolina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14D56B4-596B-4816-A12A-39055E8FE8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243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G. Baker, STAT 509, University of South Carolina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40BCA09-372D-475F-8C3F-0576DF0F5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G. Baker, STAT 509, University of South Carolina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AF40C61-19EB-4A42-A3E1-20E5A741D4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G. Baker, STAT 509, University of South Carolina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FDE43D9-C897-47B5-80D4-90941FC87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G. Baker, STAT 509, University of South Carolina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484D976-2CFF-4DFA-A9D5-FB07D86556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G. Baker, STAT 509, University of South Carolina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F40C61E-A14D-4FA8-86EE-0E2503E5B2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G. Baker, STAT 509, University of South Carolina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B5FDE2E-93DA-4DDA-B883-AA1F44AD6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G. Baker, STAT 509, University of South Carolina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8135189-F5AB-42E8-81FA-F3FF76C66E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G. Baker, STAT 509, University of South Carolina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86D60E9-DC22-46C9-AA54-1A02A67459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G. Baker, STAT 509, University of South Carolina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FA62D18-B9FA-494A-9F63-ADE8933095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>
            <a:lum bright="-42000" contrast="-22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srgbClr val="FFFFFF"/>
                </a:solidFill>
                <a:latin typeface="+mn-lt"/>
              </a:endParaRPr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srgbClr val="FFFFFF"/>
                </a:solidFill>
                <a:latin typeface="+mn-lt"/>
              </a:endParaRPr>
            </a:p>
          </p:txBody>
        </p:sp>
      </p:grp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G. Baker, STAT 509, University of South Carolina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563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fld id="{47D5EC1D-3EAA-464C-9178-CFEF1FF3BC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</p:sldLayoutIdLst>
  <p:transition spd="med">
    <p:fade/>
  </p:transition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1752600"/>
            <a:ext cx="7010400" cy="2819400"/>
          </a:xfrm>
        </p:spPr>
        <p:txBody>
          <a:bodyPr/>
          <a:lstStyle/>
          <a:p>
            <a:pPr>
              <a:defRPr/>
            </a:pPr>
            <a:r>
              <a:rPr lang="en-US" sz="5400" b="1" dirty="0" smtClean="0">
                <a:latin typeface="Arial Unicode MS" pitchFamily="34" charset="-128"/>
              </a:rPr>
              <a:t>Chapter </a:t>
            </a:r>
            <a:r>
              <a:rPr lang="en-US" sz="5400" b="1" dirty="0" smtClean="0">
                <a:latin typeface="Arial Unicode MS" pitchFamily="34" charset="-128"/>
              </a:rPr>
              <a:t>24 (4</a:t>
            </a:r>
            <a:r>
              <a:rPr lang="en-US" sz="5400" b="1" baseline="30000" dirty="0" smtClean="0">
                <a:latin typeface="Arial Unicode MS" pitchFamily="34" charset="-128"/>
              </a:rPr>
              <a:t>th</a:t>
            </a:r>
            <a:r>
              <a:rPr lang="en-US" sz="5400" b="1" dirty="0" smtClean="0">
                <a:latin typeface="Arial Unicode MS" pitchFamily="34" charset="-128"/>
              </a:rPr>
              <a:t> ed.): </a:t>
            </a:r>
            <a:r>
              <a:rPr lang="en-US" sz="5400" b="1" dirty="0" smtClean="0">
                <a:latin typeface="Arial Unicode MS" pitchFamily="34" charset="-128"/>
              </a:rPr>
              <a:t>Creating Functions</a:t>
            </a:r>
            <a:endParaRPr lang="en-US" sz="6000" b="1" dirty="0" smtClean="0">
              <a:latin typeface="Arial Unicode MS" pitchFamily="34" charset="-12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9CC01B-916D-408F-9B0E-6ACEDE9721EC}" type="slidenum">
              <a:rPr lang="en-US">
                <a:solidFill>
                  <a:schemeClr val="tx1"/>
                </a:solidFill>
              </a:rPr>
              <a:pPr>
                <a:defRPr/>
              </a:pPr>
              <a:t>1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18435" name="Rectangle 5"/>
          <p:cNvSpPr>
            <a:spLocks noChangeArrowheads="1"/>
          </p:cNvSpPr>
          <p:nvPr/>
        </p:nvSpPr>
        <p:spPr bwMode="auto">
          <a:xfrm>
            <a:off x="609600" y="838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solidFill>
                  <a:schemeClr val="tx2"/>
                </a:solidFill>
                <a:latin typeface="Arial Unicode MS" pitchFamily="34" charset="-128"/>
              </a:rPr>
              <a:t>STAT 541</a:t>
            </a:r>
          </a:p>
          <a:p>
            <a:pPr algn="ctr"/>
            <a:endParaRPr lang="en-US" sz="4400">
              <a:solidFill>
                <a:schemeClr val="tx2"/>
              </a:solidFill>
              <a:latin typeface="Arial Unicode MS" pitchFamily="34" charset="-128"/>
            </a:endParaRPr>
          </a:p>
        </p:txBody>
      </p:sp>
      <p:sp>
        <p:nvSpPr>
          <p:cNvPr id="7" name="Footer Placeholder 3"/>
          <p:cNvSpPr txBox="1">
            <a:spLocks/>
          </p:cNvSpPr>
          <p:nvPr/>
        </p:nvSpPr>
        <p:spPr bwMode="auto">
          <a:xfrm>
            <a:off x="457200" y="6248400"/>
            <a:ext cx="762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©Spring 2012 Imelda Go, John Grego, Jennifer </a:t>
            </a:r>
            <a:r>
              <a:rPr lang="en-US" sz="12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Lasecki</a:t>
            </a:r>
            <a:r>
              <a:rPr lang="en-US" sz="1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and the University of South Carolina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5638800" cy="457200"/>
          </a:xfrm>
        </p:spPr>
        <p:txBody>
          <a:bodyPr/>
          <a:lstStyle/>
          <a:p>
            <a:pPr>
              <a:defRPr/>
            </a:pPr>
            <a:fld id="{69B66D7E-996B-4E5C-8250-BFE290015351}" type="slidenum">
              <a:rPr lang="en-US">
                <a:solidFill>
                  <a:srgbClr val="FFFF00"/>
                </a:solidFill>
              </a:rPr>
              <a:pPr>
                <a:defRPr/>
              </a:pPr>
              <a:t>2</a:t>
            </a:fld>
            <a:endParaRPr lang="en-US">
              <a:solidFill>
                <a:srgbClr val="FFFF00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2000"/>
            <a:ext cx="8153400" cy="5486400"/>
          </a:xfrm>
        </p:spPr>
        <p:txBody>
          <a:bodyPr/>
          <a:lstStyle/>
          <a:p>
            <a:pPr marL="609600" indent="-609600" algn="ctr">
              <a:buFontTx/>
              <a:buNone/>
              <a:defRPr/>
            </a:pPr>
            <a:r>
              <a:rPr lang="en-US" sz="3600" b="1" dirty="0" smtClean="0">
                <a:solidFill>
                  <a:srgbClr val="FFFFFF"/>
                </a:solidFill>
                <a:latin typeface="Arial Unicode MS" pitchFamily="34" charset="-128"/>
              </a:rPr>
              <a:t>Outline</a:t>
            </a:r>
            <a:endParaRPr lang="en-US" b="1" i="1" dirty="0" smtClean="0">
              <a:solidFill>
                <a:srgbClr val="FFFFFF"/>
              </a:solidFill>
              <a:latin typeface="Arial Unicode MS" pitchFamily="34" charset="-128"/>
            </a:endParaRPr>
          </a:p>
          <a:p>
            <a:pPr marL="609600" indent="-609600">
              <a:defRPr/>
            </a:pPr>
            <a:endParaRPr lang="en-US" sz="600" dirty="0" smtClean="0">
              <a:solidFill>
                <a:schemeClr val="hlink"/>
              </a:solidFill>
              <a:latin typeface="Arial Unicode MS" pitchFamily="34" charset="-128"/>
            </a:endParaRPr>
          </a:p>
          <a:p>
            <a:pPr marL="609600" indent="-609600">
              <a:defRPr/>
            </a:pPr>
            <a:r>
              <a:rPr lang="en-US" sz="2400" dirty="0" smtClean="0">
                <a:latin typeface="Arial Unicode MS" pitchFamily="34" charset="-128"/>
              </a:rPr>
              <a:t>About PROC FCMP</a:t>
            </a:r>
            <a:endParaRPr lang="en-US" sz="2400" dirty="0" smtClean="0">
              <a:latin typeface="Arial Unicode MS" pitchFamily="34" charset="-128"/>
            </a:endParaRPr>
          </a:p>
          <a:p>
            <a:pPr marL="609600" indent="-609600">
              <a:defRPr/>
            </a:pPr>
            <a:r>
              <a:rPr lang="en-US" sz="2400" dirty="0" smtClean="0">
                <a:latin typeface="Arial Unicode MS" pitchFamily="34" charset="-128"/>
              </a:rPr>
              <a:t>Creating a Function</a:t>
            </a:r>
            <a:endParaRPr lang="en-US" sz="2400" dirty="0" smtClean="0">
              <a:latin typeface="Arial Unicode MS" pitchFamily="34" charset="-128"/>
            </a:endParaRPr>
          </a:p>
          <a:p>
            <a:pPr marL="609600" indent="-609600">
              <a:defRPr/>
            </a:pPr>
            <a:r>
              <a:rPr lang="en-US" sz="2400" dirty="0" smtClean="0">
                <a:latin typeface="Arial Unicode MS" pitchFamily="34" charset="-128"/>
              </a:rPr>
              <a:t>Creating a Subroutine</a:t>
            </a:r>
            <a:endParaRPr lang="en-US" sz="2400" dirty="0" smtClean="0">
              <a:latin typeface="Arial Unicode MS" pitchFamily="34" charset="-128"/>
            </a:endParaRPr>
          </a:p>
          <a:p>
            <a:pPr marL="0" indent="0">
              <a:buNone/>
              <a:defRPr/>
            </a:pPr>
            <a:endParaRPr lang="en-US" sz="2400" dirty="0" smtClean="0">
              <a:latin typeface="Arial Unicode MS" pitchFamily="34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 txBox="1">
            <a:spLocks noGrp="1"/>
          </p:cNvSpPr>
          <p:nvPr/>
        </p:nvSpPr>
        <p:spPr bwMode="auto">
          <a:xfrm>
            <a:off x="3124200" y="6248400"/>
            <a:ext cx="5638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50CEC5FC-7379-495B-9271-BCEC32E0E9E4}" type="slidenum"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en-US" sz="12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762000"/>
            <a:ext cx="8153400" cy="5486400"/>
          </a:xfrm>
        </p:spPr>
        <p:txBody>
          <a:bodyPr/>
          <a:lstStyle/>
          <a:p>
            <a:pPr marL="609600" indent="-609600" algn="ctr">
              <a:buFontTx/>
              <a:buNone/>
              <a:defRPr/>
            </a:pPr>
            <a:r>
              <a:rPr lang="en-US" sz="3600" b="1" dirty="0" smtClean="0">
                <a:solidFill>
                  <a:srgbClr val="FFFFFF"/>
                </a:solidFill>
                <a:latin typeface="Arial Unicode MS" pitchFamily="34" charset="-128"/>
              </a:rPr>
              <a:t>PROC FCMP Syntax</a:t>
            </a:r>
            <a:endParaRPr lang="en-US" b="1" i="1" dirty="0" smtClean="0">
              <a:solidFill>
                <a:srgbClr val="FFFFFF"/>
              </a:solidFill>
              <a:latin typeface="Arial Unicode MS" pitchFamily="34" charset="-128"/>
            </a:endParaRPr>
          </a:p>
          <a:p>
            <a:pPr marL="609600" indent="-609600">
              <a:defRPr/>
            </a:pPr>
            <a:endParaRPr lang="en-US" sz="600" dirty="0" smtClean="0">
              <a:solidFill>
                <a:schemeClr val="hlink"/>
              </a:solidFill>
              <a:latin typeface="Arial Unicode MS" pitchFamily="34" charset="-128"/>
            </a:endParaRPr>
          </a:p>
          <a:p>
            <a:pPr marL="609600" indent="-609600">
              <a:defRPr/>
            </a:pPr>
            <a:r>
              <a:rPr lang="en-US" sz="2400" dirty="0" smtClean="0">
                <a:latin typeface="Arial Unicode MS" pitchFamily="34" charset="-128"/>
              </a:rPr>
              <a:t>PROC FCMP</a:t>
            </a:r>
            <a:r>
              <a:rPr lang="en-US" sz="2400" dirty="0" smtClean="0">
                <a:latin typeface="Arial Unicode MS" pitchFamily="34" charset="-128"/>
              </a:rPr>
              <a:t> </a:t>
            </a:r>
            <a:r>
              <a:rPr lang="en-US" sz="2400" dirty="0" smtClean="0">
                <a:latin typeface="Arial Unicode MS" pitchFamily="34" charset="-128"/>
              </a:rPr>
              <a:t>statement </a:t>
            </a:r>
            <a:r>
              <a:rPr lang="en-US" sz="2400" dirty="0" smtClean="0">
                <a:latin typeface="Arial Unicode MS" pitchFamily="34" charset="-128"/>
              </a:rPr>
              <a:t>must come first.  The OUTLIB= option (which specifies a 3-level name of an output package where the compiled functions are stored) is REQUIRED.</a:t>
            </a:r>
            <a:endParaRPr lang="en-US" sz="2400" dirty="0" smtClean="0">
              <a:latin typeface="Arial Unicode MS" pitchFamily="34" charset="-128"/>
            </a:endParaRPr>
          </a:p>
          <a:p>
            <a:pPr marL="609600" indent="-609600">
              <a:defRPr/>
            </a:pPr>
            <a:r>
              <a:rPr lang="en-US" sz="2400" dirty="0" smtClean="0">
                <a:latin typeface="Arial Unicode MS" pitchFamily="34" charset="-128"/>
              </a:rPr>
              <a:t>The FUNCTION statement gives the name of the function (with one or more optional arguments) and indicates the type of value (character or numeric) that is returned by the function.</a:t>
            </a:r>
            <a:endParaRPr lang="en-US" sz="2400" dirty="0" smtClean="0">
              <a:latin typeface="Arial Unicode MS" pitchFamily="34" charset="-128"/>
            </a:endParaRPr>
          </a:p>
          <a:p>
            <a:pPr marL="609600" indent="-609600">
              <a:defRPr/>
            </a:pPr>
            <a:r>
              <a:rPr lang="en-US" sz="2400" dirty="0" smtClean="0">
                <a:latin typeface="Arial Unicode MS" pitchFamily="34" charset="-128"/>
              </a:rPr>
              <a:t>The RETURN statement specifies the value that is returned by the function.</a:t>
            </a:r>
          </a:p>
          <a:p>
            <a:pPr marL="609600" indent="-609600">
              <a:defRPr/>
            </a:pPr>
            <a:r>
              <a:rPr lang="en-US" sz="2400" dirty="0" smtClean="0">
                <a:latin typeface="Arial Unicode MS" pitchFamily="34" charset="-128"/>
              </a:rPr>
              <a:t>The ENDSUB statement ends the function definition.</a:t>
            </a:r>
            <a:endParaRPr lang="en-US" sz="2400" dirty="0" smtClean="0">
              <a:latin typeface="Arial Unicode MS" pitchFamily="34" charset="-128"/>
            </a:endParaRPr>
          </a:p>
          <a:p>
            <a:pPr marL="1009650" lvl="1" indent="-609600">
              <a:buNone/>
              <a:defRPr/>
            </a:pPr>
            <a:endParaRPr lang="en-US" sz="2400" dirty="0" smtClean="0">
              <a:latin typeface="Arial Unicode MS" pitchFamily="34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 txBox="1">
            <a:spLocks noGrp="1"/>
          </p:cNvSpPr>
          <p:nvPr/>
        </p:nvSpPr>
        <p:spPr bwMode="auto">
          <a:xfrm>
            <a:off x="3124200" y="6248400"/>
            <a:ext cx="5638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50CEC5FC-7379-495B-9271-BCEC32E0E9E4}" type="slidenum"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en-US" sz="12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762000"/>
            <a:ext cx="8153400" cy="5486400"/>
          </a:xfrm>
        </p:spPr>
        <p:txBody>
          <a:bodyPr/>
          <a:lstStyle/>
          <a:p>
            <a:pPr marL="609600" indent="-609600" algn="ctr">
              <a:buFontTx/>
              <a:buNone/>
              <a:defRPr/>
            </a:pPr>
            <a:r>
              <a:rPr lang="en-US" sz="3600" b="1" dirty="0" smtClean="0">
                <a:solidFill>
                  <a:srgbClr val="FFFFFF"/>
                </a:solidFill>
                <a:latin typeface="Arial Unicode MS" pitchFamily="34" charset="-128"/>
              </a:rPr>
              <a:t>Using the Function</a:t>
            </a:r>
            <a:endParaRPr lang="en-US" b="1" i="1" dirty="0" smtClean="0">
              <a:solidFill>
                <a:srgbClr val="FFFFFF"/>
              </a:solidFill>
              <a:latin typeface="Arial Unicode MS" pitchFamily="34" charset="-128"/>
            </a:endParaRPr>
          </a:p>
          <a:p>
            <a:pPr marL="609600" indent="-609600">
              <a:defRPr/>
            </a:pPr>
            <a:endParaRPr lang="en-US" sz="600" dirty="0" smtClean="0">
              <a:solidFill>
                <a:schemeClr val="hlink"/>
              </a:solidFill>
              <a:latin typeface="Arial Unicode MS" pitchFamily="34" charset="-128"/>
            </a:endParaRPr>
          </a:p>
          <a:p>
            <a:pPr marL="609600" indent="-609600">
              <a:defRPr/>
            </a:pPr>
            <a:r>
              <a:rPr lang="en-US" sz="2800" dirty="0" smtClean="0">
                <a:latin typeface="Arial Unicode MS" pitchFamily="34" charset="-128"/>
              </a:rPr>
              <a:t>To use the function in a DATA step or in a PROC step, you must first specify the CMPLIB= system option.</a:t>
            </a:r>
            <a:endParaRPr lang="en-US" sz="2400" dirty="0" smtClean="0">
              <a:latin typeface="Arial Unicode MS" pitchFamily="34" charset="-128"/>
            </a:endParaRPr>
          </a:p>
          <a:p>
            <a:pPr marL="609600" indent="-609600">
              <a:defRPr/>
            </a:pPr>
            <a:r>
              <a:rPr lang="en-US" sz="2800" dirty="0" smtClean="0">
                <a:latin typeface="Arial Unicode MS" pitchFamily="34" charset="-128"/>
              </a:rPr>
              <a:t>Here you specify the 2-level name of the data set where the functions are stored.</a:t>
            </a:r>
            <a:endParaRPr lang="en-US" sz="2800" dirty="0" smtClean="0">
              <a:latin typeface="Arial Unicode MS" pitchFamily="34" charset="-128"/>
            </a:endParaRPr>
          </a:p>
          <a:p>
            <a:pPr marL="609600" indent="-609600">
              <a:defRPr/>
            </a:pPr>
            <a:r>
              <a:rPr lang="en-US" sz="2800" dirty="0" smtClean="0">
                <a:latin typeface="Arial Unicode MS" pitchFamily="34" charset="-128"/>
              </a:rPr>
              <a:t>Then the function can be used in a DATA step or in certain supported PROC steps.</a:t>
            </a:r>
            <a:endParaRPr lang="en-US" sz="2800" dirty="0" smtClean="0">
              <a:latin typeface="Arial Unicode MS" pitchFamily="34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 txBox="1">
            <a:spLocks noGrp="1"/>
          </p:cNvSpPr>
          <p:nvPr/>
        </p:nvSpPr>
        <p:spPr bwMode="auto">
          <a:xfrm>
            <a:off x="3124200" y="6248400"/>
            <a:ext cx="5638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50CEC5FC-7379-495B-9271-BCEC32E0E9E4}" type="slidenum"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en-US" sz="12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762000"/>
            <a:ext cx="8153400" cy="5486400"/>
          </a:xfrm>
        </p:spPr>
        <p:txBody>
          <a:bodyPr/>
          <a:lstStyle/>
          <a:p>
            <a:pPr marL="609600" indent="-609600" algn="ctr">
              <a:buFontTx/>
              <a:buNone/>
              <a:defRPr/>
            </a:pPr>
            <a:r>
              <a:rPr lang="en-US" sz="3600" b="1" dirty="0" smtClean="0">
                <a:solidFill>
                  <a:srgbClr val="FFFFFF"/>
                </a:solidFill>
                <a:latin typeface="Arial Unicode MS" pitchFamily="34" charset="-128"/>
              </a:rPr>
              <a:t>Creating a Subroutine with PROC FCMP</a:t>
            </a:r>
            <a:endParaRPr lang="en-US" b="1" i="1" dirty="0" smtClean="0">
              <a:solidFill>
                <a:srgbClr val="FFFFFF"/>
              </a:solidFill>
              <a:latin typeface="Arial Unicode MS" pitchFamily="34" charset="-128"/>
            </a:endParaRPr>
          </a:p>
          <a:p>
            <a:pPr marL="609600" indent="-609600">
              <a:defRPr/>
            </a:pPr>
            <a:endParaRPr lang="en-US" sz="600" dirty="0" smtClean="0">
              <a:solidFill>
                <a:schemeClr val="hlink"/>
              </a:solidFill>
              <a:latin typeface="Arial Unicode MS" pitchFamily="34" charset="-128"/>
            </a:endParaRPr>
          </a:p>
          <a:p>
            <a:pPr marL="609600" indent="-609600">
              <a:defRPr/>
            </a:pPr>
            <a:r>
              <a:rPr lang="en-US" sz="2800" dirty="0" smtClean="0">
                <a:latin typeface="Arial Unicode MS" pitchFamily="34" charset="-128"/>
              </a:rPr>
              <a:t>The SUBROUTINE statement in PROC FCMP </a:t>
            </a:r>
            <a:r>
              <a:rPr lang="en-US" sz="2800" dirty="0" smtClean="0">
                <a:latin typeface="Arial Unicode MS" pitchFamily="34" charset="-128"/>
              </a:rPr>
              <a:t>names a block of code with parameters that can be used later.</a:t>
            </a:r>
          </a:p>
          <a:p>
            <a:pPr marL="609600" indent="-609600">
              <a:defRPr/>
            </a:pPr>
            <a:r>
              <a:rPr lang="en-US" sz="2800" dirty="0" smtClean="0">
                <a:latin typeface="Arial Unicode MS" pitchFamily="34" charset="-128"/>
              </a:rPr>
              <a:t>The subroutine is similar in purpose to a macro.</a:t>
            </a:r>
          </a:p>
          <a:p>
            <a:pPr marL="609600" indent="-609600">
              <a:defRPr/>
            </a:pPr>
            <a:r>
              <a:rPr lang="en-US" sz="2800" dirty="0" smtClean="0">
                <a:latin typeface="Arial Unicode MS" pitchFamily="34" charset="-128"/>
              </a:rPr>
              <a:t>The OUTARGS statements lists the output parameters that get updated when the subroutine runs.</a:t>
            </a:r>
            <a:endParaRPr lang="en-US" sz="2400" dirty="0" smtClean="0">
              <a:latin typeface="Arial Unicode MS" pitchFamily="34" charset="-128"/>
            </a:endParaRPr>
          </a:p>
          <a:p>
            <a:pPr marL="609600" indent="-609600">
              <a:defRPr/>
            </a:pPr>
            <a:endParaRPr lang="en-US" dirty="0" smtClean="0">
              <a:latin typeface="Arial Unicode MS" pitchFamily="34" charset="-128"/>
            </a:endParaRPr>
          </a:p>
          <a:p>
            <a:pPr marL="1009650" lvl="1" indent="-609600">
              <a:defRPr/>
            </a:pPr>
            <a:endParaRPr lang="en-US" sz="2400" dirty="0" smtClean="0">
              <a:latin typeface="Arial Unicode MS" pitchFamily="34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 txBox="1">
            <a:spLocks noGrp="1"/>
          </p:cNvSpPr>
          <p:nvPr/>
        </p:nvSpPr>
        <p:spPr bwMode="auto">
          <a:xfrm>
            <a:off x="3124200" y="6248400"/>
            <a:ext cx="5638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50CEC5FC-7379-495B-9271-BCEC32E0E9E4}" type="slidenum"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en-US" sz="12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762000"/>
            <a:ext cx="8153400" cy="5486400"/>
          </a:xfrm>
        </p:spPr>
        <p:txBody>
          <a:bodyPr/>
          <a:lstStyle/>
          <a:p>
            <a:pPr marL="609600" indent="-609600" algn="ctr">
              <a:buFontTx/>
              <a:buNone/>
              <a:defRPr/>
            </a:pPr>
            <a:r>
              <a:rPr lang="en-US" sz="3600" b="1" dirty="0" smtClean="0">
                <a:solidFill>
                  <a:srgbClr val="FFFFFF"/>
                </a:solidFill>
                <a:latin typeface="Arial Unicode MS" pitchFamily="34" charset="-128"/>
              </a:rPr>
              <a:t>Differences between Functions and Subroutines</a:t>
            </a:r>
            <a:endParaRPr lang="en-US" b="1" i="1" dirty="0" smtClean="0">
              <a:solidFill>
                <a:srgbClr val="FFFFFF"/>
              </a:solidFill>
              <a:latin typeface="Arial Unicode MS" pitchFamily="34" charset="-128"/>
            </a:endParaRPr>
          </a:p>
          <a:p>
            <a:pPr marL="609600" indent="-609600">
              <a:defRPr/>
            </a:pPr>
            <a:endParaRPr lang="en-US" sz="600" dirty="0" smtClean="0">
              <a:solidFill>
                <a:schemeClr val="hlink"/>
              </a:solidFill>
              <a:latin typeface="Arial Unicode MS" pitchFamily="34" charset="-128"/>
            </a:endParaRPr>
          </a:p>
          <a:p>
            <a:pPr marL="609600" indent="-609600">
              <a:defRPr/>
            </a:pPr>
            <a:r>
              <a:rPr lang="en-US" sz="2800" dirty="0" smtClean="0">
                <a:latin typeface="Arial Unicode MS" pitchFamily="34" charset="-128"/>
              </a:rPr>
              <a:t>A function is an expression and returns a value, whereas a subroutine is a statement and modifies arguments.</a:t>
            </a:r>
          </a:p>
          <a:p>
            <a:pPr marL="609600" indent="-609600">
              <a:defRPr/>
            </a:pPr>
            <a:r>
              <a:rPr lang="en-US" sz="2800" dirty="0" smtClean="0">
                <a:latin typeface="Arial Unicode MS" pitchFamily="34" charset="-128"/>
              </a:rPr>
              <a:t>A function can be part of a SAS statement, whereas a subroutine is always used with a CALL statement.</a:t>
            </a:r>
            <a:endParaRPr lang="en-US" sz="2800" dirty="0" smtClean="0">
              <a:latin typeface="Arial Unicode MS" pitchFamily="34" charset="-128"/>
            </a:endParaRPr>
          </a:p>
          <a:p>
            <a:pPr marL="609600" indent="-609600">
              <a:defRPr/>
            </a:pPr>
            <a:endParaRPr lang="en-US" sz="2800" dirty="0" smtClean="0">
              <a:latin typeface="Arial Unicode MS" pitchFamily="34" charset="-128"/>
            </a:endParaRPr>
          </a:p>
          <a:p>
            <a:pPr marL="609600" indent="-609600">
              <a:defRPr/>
            </a:pPr>
            <a:endParaRPr lang="en-US" sz="2800" dirty="0" smtClean="0">
              <a:latin typeface="Arial Unicode MS" pitchFamily="34" charset="-128"/>
            </a:endParaRPr>
          </a:p>
          <a:p>
            <a:pPr marL="609600" indent="-609600">
              <a:defRPr/>
            </a:pPr>
            <a:endParaRPr lang="en-US" sz="2800" dirty="0" smtClean="0">
              <a:latin typeface="Arial Unicode MS" pitchFamily="34" charset="-128"/>
            </a:endParaRPr>
          </a:p>
          <a:p>
            <a:pPr marL="609600" indent="-609600">
              <a:defRPr/>
            </a:pPr>
            <a:endParaRPr lang="en-US" sz="2800" dirty="0" smtClean="0">
              <a:latin typeface="Arial Unicode MS" pitchFamily="34" charset="-128"/>
            </a:endParaRPr>
          </a:p>
          <a:p>
            <a:pPr marL="0" indent="0">
              <a:buNone/>
              <a:defRPr/>
            </a:pPr>
            <a:endParaRPr lang="en-US" sz="2800" dirty="0" smtClean="0">
              <a:latin typeface="Arial Unicode MS" pitchFamily="34" charset="-128"/>
            </a:endParaRPr>
          </a:p>
          <a:p>
            <a:pPr marL="609600" indent="-609600">
              <a:buNone/>
              <a:defRPr/>
            </a:pPr>
            <a:endParaRPr lang="en-US" sz="2400" dirty="0" smtClean="0">
              <a:latin typeface="Arial Unicode MS" pitchFamily="34" charset="-128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263250"/>
              </p:ext>
            </p:extLst>
          </p:nvPr>
        </p:nvGraphicFramePr>
        <p:xfrm>
          <a:off x="1600200" y="4953000"/>
          <a:ext cx="60960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411480">
                <a:tc>
                  <a:txBody>
                    <a:bodyPr/>
                    <a:lstStyle/>
                    <a:p>
                      <a:r>
                        <a:rPr lang="en-US" dirty="0" smtClean="0"/>
                        <a:t>Function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Subroutine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Is an Expression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</a:t>
                      </a:r>
                      <a:r>
                        <a:rPr lang="en-US" baseline="0" dirty="0" smtClean="0"/>
                        <a:t> a Statement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Returns</a:t>
                      </a:r>
                      <a:r>
                        <a:rPr lang="en-US" baseline="0" dirty="0" smtClean="0"/>
                        <a:t> a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Modifies</a:t>
                      </a:r>
                      <a:r>
                        <a:rPr lang="en-US" baseline="0" dirty="0" smtClean="0"/>
                        <a:t> arguments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Used</a:t>
                      </a:r>
                      <a:r>
                        <a:rPr lang="en-US" baseline="0" dirty="0" smtClean="0"/>
                        <a:t> in a statement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Used with CALL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 txBox="1">
            <a:spLocks noGrp="1"/>
          </p:cNvSpPr>
          <p:nvPr/>
        </p:nvSpPr>
        <p:spPr bwMode="auto">
          <a:xfrm>
            <a:off x="3124200" y="6248400"/>
            <a:ext cx="5638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50CEC5FC-7379-495B-9271-BCEC32E0E9E4}" type="slidenum"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en-US" sz="12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762000"/>
            <a:ext cx="8153400" cy="5486400"/>
          </a:xfrm>
        </p:spPr>
        <p:txBody>
          <a:bodyPr/>
          <a:lstStyle/>
          <a:p>
            <a:pPr marL="609600" indent="-609600" algn="ctr">
              <a:buFontTx/>
              <a:buNone/>
              <a:defRPr/>
            </a:pPr>
            <a:r>
              <a:rPr lang="en-US" sz="3600" b="1" dirty="0" smtClean="0">
                <a:solidFill>
                  <a:srgbClr val="FFFFFF"/>
                </a:solidFill>
                <a:latin typeface="Arial Unicode MS" pitchFamily="34" charset="-128"/>
              </a:rPr>
              <a:t>Using Functions and Subroutines Created with PROC FCMP</a:t>
            </a:r>
            <a:endParaRPr lang="en-US" b="1" i="1" dirty="0" smtClean="0">
              <a:solidFill>
                <a:srgbClr val="FFFFFF"/>
              </a:solidFill>
              <a:latin typeface="Arial Unicode MS" pitchFamily="34" charset="-128"/>
            </a:endParaRPr>
          </a:p>
          <a:p>
            <a:pPr marL="609600" indent="-609600">
              <a:defRPr/>
            </a:pPr>
            <a:endParaRPr lang="en-US" sz="600" dirty="0" smtClean="0">
              <a:solidFill>
                <a:schemeClr val="hlink"/>
              </a:solidFill>
              <a:latin typeface="Arial Unicode MS" pitchFamily="34" charset="-128"/>
            </a:endParaRPr>
          </a:p>
          <a:p>
            <a:pPr marL="609600" indent="-609600">
              <a:defRPr/>
            </a:pPr>
            <a:r>
              <a:rPr lang="en-US" sz="2800" dirty="0" smtClean="0">
                <a:latin typeface="Arial Unicode MS" pitchFamily="34" charset="-128"/>
              </a:rPr>
              <a:t>Most SAS programming language features can be used similarly in PROC FCMP</a:t>
            </a:r>
            <a:endParaRPr lang="en-US" sz="2800" dirty="0" smtClean="0">
              <a:latin typeface="Arial Unicode MS" pitchFamily="34" charset="-128"/>
            </a:endParaRPr>
          </a:p>
          <a:p>
            <a:pPr marL="609600" indent="-609600">
              <a:defRPr/>
            </a:pPr>
            <a:r>
              <a:rPr lang="en-US" sz="2800" dirty="0" smtClean="0">
                <a:latin typeface="Arial Unicode MS" pitchFamily="34" charset="-128"/>
              </a:rPr>
              <a:t>In the DATA step, you can call function and subroutines you’ve created just as you can call any built-in SAS functions and subroutines</a:t>
            </a:r>
            <a:endParaRPr lang="en-US" sz="2800" dirty="0" smtClean="0">
              <a:latin typeface="Arial Unicode MS" pitchFamily="34" charset="-128"/>
            </a:endParaRPr>
          </a:p>
          <a:p>
            <a:pPr marL="609600" indent="-609600">
              <a:defRPr/>
            </a:pPr>
            <a:r>
              <a:rPr lang="en-US" sz="2800" dirty="0">
                <a:latin typeface="Arial Unicode MS" pitchFamily="34" charset="-128"/>
              </a:rPr>
              <a:t>C</a:t>
            </a:r>
            <a:r>
              <a:rPr lang="en-US" sz="2800" dirty="0" smtClean="0">
                <a:latin typeface="Arial Unicode MS" pitchFamily="34" charset="-128"/>
              </a:rPr>
              <a:t>reated functions and subroutines can be used in some procedures, such as PROC GENMOD, PROC MODEL, PROC MCMC, PROC NLIN, PROC NLMIXED, and others.</a:t>
            </a:r>
            <a:endParaRPr lang="en-US" sz="2800" dirty="0" smtClean="0">
              <a:latin typeface="Arial Unicode MS" pitchFamily="34" charset="-128"/>
            </a:endParaRPr>
          </a:p>
          <a:p>
            <a:pPr marL="609600" indent="-609600">
              <a:defRPr/>
            </a:pPr>
            <a:endParaRPr lang="en-US" sz="2400" dirty="0" smtClean="0">
              <a:latin typeface="Arial Unicode MS" pitchFamily="34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 txBox="1">
            <a:spLocks noGrp="1"/>
          </p:cNvSpPr>
          <p:nvPr/>
        </p:nvSpPr>
        <p:spPr bwMode="auto">
          <a:xfrm>
            <a:off x="3124200" y="6248400"/>
            <a:ext cx="5638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50CEC5FC-7379-495B-9271-BCEC32E0E9E4}" type="slidenum"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en-US" sz="12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762000"/>
            <a:ext cx="8153400" cy="5486400"/>
          </a:xfrm>
        </p:spPr>
        <p:txBody>
          <a:bodyPr/>
          <a:lstStyle/>
          <a:p>
            <a:pPr marL="609600" indent="-609600" algn="ctr">
              <a:buFontTx/>
              <a:buNone/>
              <a:defRPr/>
            </a:pPr>
            <a:r>
              <a:rPr lang="en-US" sz="3600" b="1" dirty="0" smtClean="0">
                <a:solidFill>
                  <a:srgbClr val="FFFFFF"/>
                </a:solidFill>
                <a:latin typeface="Arial Unicode MS" pitchFamily="34" charset="-128"/>
              </a:rPr>
              <a:t>Examples of Functions and Subroutines</a:t>
            </a:r>
            <a:endParaRPr lang="en-US" b="1" i="1" dirty="0" smtClean="0">
              <a:solidFill>
                <a:srgbClr val="FFFFFF"/>
              </a:solidFill>
              <a:latin typeface="Arial Unicode MS" pitchFamily="34" charset="-128"/>
            </a:endParaRPr>
          </a:p>
          <a:p>
            <a:pPr marL="609600" indent="-609600">
              <a:defRPr/>
            </a:pPr>
            <a:endParaRPr lang="en-US" sz="600" dirty="0" smtClean="0">
              <a:solidFill>
                <a:schemeClr val="hlink"/>
              </a:solidFill>
              <a:latin typeface="Arial Unicode MS" pitchFamily="34" charset="-128"/>
            </a:endParaRPr>
          </a:p>
          <a:p>
            <a:pPr marL="609600" indent="-609600">
              <a:defRPr/>
            </a:pPr>
            <a:r>
              <a:rPr lang="en-US" sz="2400" dirty="0" smtClean="0">
                <a:latin typeface="Arial Unicode MS" pitchFamily="34" charset="-128"/>
              </a:rPr>
              <a:t>The “</a:t>
            </a:r>
            <a:r>
              <a:rPr lang="en-US" sz="2400" dirty="0" err="1" smtClean="0">
                <a:latin typeface="Arial Unicode MS" pitchFamily="34" charset="-128"/>
              </a:rPr>
              <a:t>ReverseName</a:t>
            </a:r>
            <a:r>
              <a:rPr lang="en-US" sz="2400" dirty="0" smtClean="0">
                <a:latin typeface="Arial Unicode MS" pitchFamily="34" charset="-128"/>
              </a:rPr>
              <a:t>” function works on character variables</a:t>
            </a:r>
            <a:r>
              <a:rPr lang="en-US" sz="2400" dirty="0" smtClean="0">
                <a:latin typeface="Arial Unicode MS" pitchFamily="34" charset="-128"/>
              </a:rPr>
              <a:t>.</a:t>
            </a:r>
          </a:p>
          <a:p>
            <a:pPr marL="609600" indent="-609600">
              <a:defRPr/>
            </a:pPr>
            <a:r>
              <a:rPr lang="en-US" sz="2400" dirty="0" smtClean="0">
                <a:latin typeface="Arial Unicode MS" pitchFamily="34" charset="-128"/>
              </a:rPr>
              <a:t>See example of simple inverse subroutine.</a:t>
            </a:r>
            <a:endParaRPr lang="en-US" sz="2400" dirty="0" smtClean="0">
              <a:latin typeface="Arial Unicode MS" pitchFamily="34" charset="-128"/>
            </a:endParaRPr>
          </a:p>
          <a:p>
            <a:pPr marL="609600" indent="-609600">
              <a:defRPr/>
            </a:pPr>
            <a:r>
              <a:rPr lang="en-US" sz="2400" dirty="0" smtClean="0">
                <a:latin typeface="Arial Unicode MS" pitchFamily="34" charset="-128"/>
              </a:rPr>
              <a:t>The “Win Percentage” subroutine can be used on several variables.</a:t>
            </a:r>
            <a:endParaRPr lang="en-US" sz="2400" dirty="0" smtClean="0">
              <a:latin typeface="Arial Unicode MS" pitchFamily="34" charset="-128"/>
            </a:endParaRPr>
          </a:p>
          <a:p>
            <a:pPr marL="609600" indent="-609600">
              <a:defRPr/>
            </a:pPr>
            <a:r>
              <a:rPr lang="en-US" sz="2400" dirty="0" smtClean="0">
                <a:latin typeface="Arial Unicode MS" pitchFamily="34" charset="-128"/>
              </a:rPr>
              <a:t>The “Years Until Turning 65” subroutine works with date variables.</a:t>
            </a:r>
            <a:endParaRPr lang="en-US" sz="2400" dirty="0" smtClean="0">
              <a:latin typeface="Arial Unicode MS" pitchFamily="34" charset="-128"/>
            </a:endParaRPr>
          </a:p>
          <a:p>
            <a:pPr marL="609600" indent="-609600">
              <a:buNone/>
              <a:defRPr/>
            </a:pPr>
            <a:endParaRPr lang="en-US" sz="2400" dirty="0" smtClean="0">
              <a:latin typeface="Arial Unicode MS" pitchFamily="34" charset="-128"/>
            </a:endParaRPr>
          </a:p>
          <a:p>
            <a:pPr marL="1009650" lvl="1" indent="-609600">
              <a:defRPr/>
            </a:pPr>
            <a:endParaRPr lang="en-US" sz="2000" dirty="0" smtClean="0">
              <a:latin typeface="Arial Unicode MS" pitchFamily="34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t">
  <a:themeElements>
    <a:clrScheme name="Slit 6">
      <a:dk1>
        <a:srgbClr val="0000AC"/>
      </a:dk1>
      <a:lt1>
        <a:srgbClr val="FFFFFF"/>
      </a:lt1>
      <a:dk2>
        <a:srgbClr val="000086"/>
      </a:dk2>
      <a:lt2>
        <a:srgbClr val="CCFFFF"/>
      </a:lt2>
      <a:accent1>
        <a:srgbClr val="0099FF"/>
      </a:accent1>
      <a:accent2>
        <a:srgbClr val="00B000"/>
      </a:accent2>
      <a:accent3>
        <a:srgbClr val="AAAAC3"/>
      </a:accent3>
      <a:accent4>
        <a:srgbClr val="DADADA"/>
      </a:accent4>
      <a:accent5>
        <a:srgbClr val="AACAFF"/>
      </a:accent5>
      <a:accent6>
        <a:srgbClr val="009F00"/>
      </a:accent6>
      <a:hlink>
        <a:srgbClr val="FFE701"/>
      </a:hlink>
      <a:folHlink>
        <a:srgbClr val="FF9900"/>
      </a:folHlink>
    </a:clrScheme>
    <a:fontScheme name="Sli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4678</TotalTime>
  <Words>434</Words>
  <Application>Microsoft Office PowerPoint</Application>
  <PresentationFormat>On-screen Show (4:3)</PresentationFormat>
  <Paragraphs>59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 Unicode MS</vt:lpstr>
      <vt:lpstr>Arial</vt:lpstr>
      <vt:lpstr>Tahoma</vt:lpstr>
      <vt:lpstr>Wingdings</vt:lpstr>
      <vt:lpstr>Slit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Today</dc:title>
  <dc:creator>Hitchcock David B.</dc:creator>
  <cp:lastModifiedBy>Hitchcock David B.</cp:lastModifiedBy>
  <cp:revision>214</cp:revision>
  <cp:lastPrinted>2012-04-19T12:49:19Z</cp:lastPrinted>
  <dcterms:created xsi:type="dcterms:W3CDTF">2012-04-19T14:29:42Z</dcterms:created>
  <dcterms:modified xsi:type="dcterms:W3CDTF">2018-04-26T15:42:14Z</dcterms:modified>
</cp:coreProperties>
</file>