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75" r:id="rId2"/>
    <p:sldId id="316" r:id="rId3"/>
    <p:sldId id="318" r:id="rId4"/>
    <p:sldId id="317" r:id="rId5"/>
    <p:sldId id="351" r:id="rId6"/>
    <p:sldId id="352" r:id="rId7"/>
    <p:sldId id="353" r:id="rId8"/>
    <p:sldId id="354" r:id="rId9"/>
    <p:sldId id="355" r:id="rId10"/>
    <p:sldId id="356" r:id="rId11"/>
    <p:sldId id="379" r:id="rId12"/>
    <p:sldId id="357" r:id="rId13"/>
    <p:sldId id="358" r:id="rId14"/>
    <p:sldId id="360" r:id="rId15"/>
    <p:sldId id="359" r:id="rId16"/>
    <p:sldId id="361" r:id="rId17"/>
    <p:sldId id="362" r:id="rId18"/>
    <p:sldId id="363" r:id="rId19"/>
    <p:sldId id="364" r:id="rId20"/>
    <p:sldId id="366" r:id="rId21"/>
    <p:sldId id="365" r:id="rId22"/>
    <p:sldId id="368" r:id="rId23"/>
    <p:sldId id="367" r:id="rId24"/>
    <p:sldId id="369" r:id="rId25"/>
    <p:sldId id="370" r:id="rId26"/>
    <p:sldId id="371" r:id="rId27"/>
    <p:sldId id="372" r:id="rId28"/>
    <p:sldId id="373" r:id="rId29"/>
    <p:sldId id="374" r:id="rId30"/>
    <p:sldId id="376" r:id="rId31"/>
    <p:sldId id="375" r:id="rId32"/>
    <p:sldId id="377" r:id="rId33"/>
    <p:sldId id="378" r:id="rId34"/>
    <p:sldId id="380" r:id="rId35"/>
    <p:sldId id="381" r:id="rId3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66027AE3-90FB-400C-9CF0-663D64FF9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61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0F2F7320-2DBE-4BAB-A485-8EC959B47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74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CBA8-1A81-46F3-A4A0-31050583279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bg-BG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422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BCA64-8DF8-4B60-9940-D68C04519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7818-73CD-483A-83DF-17940085E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D54C-8EC0-4087-A9B4-15BBA7D94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7A47-BC14-45E1-AD88-1AC53BE3C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3585-E65E-460D-9854-B08970986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FDB4-CBDB-42F1-B720-60A6050B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6C0E-9AE7-4FAB-83DA-6FB263D4E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CFC7-9FC6-4284-811F-C69D79D13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B96CD-BA9C-46D3-92BE-A759862ED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0814-D879-4486-8847-B07E4520B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8E3C-2775-41C0-B8C5-AB828A036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4746-2332-4C37-B8F2-9BDED4273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947D0-3C31-4B08-93CE-68E84599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60450-F2B3-4AE1-8B71-3D4FB58EB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6622F-5D03-45A3-BBE4-5A1166F03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851DFEC3-DD24-4604-B76D-CEC7E6F14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whiteg@biol.sc.edu" TargetMode="External"/><Relationship Id="rId2" Type="http://schemas.openxmlformats.org/officeDocument/2006/relationships/hyperlink" Target="mailto:BridgesJ@dnr.sc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zhaow@email.sc.edu" TargetMode="External"/><Relationship Id="rId4" Type="http://schemas.openxmlformats.org/officeDocument/2006/relationships/hyperlink" Target="mailto:kingm3@email.sc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Chapter 2: Creating and Managing Tables using PROC SQL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F8834-A1ED-4ECC-9D6F-3900A708B0F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172200"/>
            <a:ext cx="6781800" cy="457200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solidFill>
                  <a:srgbClr val="FFFF00"/>
                </a:solidFill>
              </a:rPr>
              <a:t>© Spring 2012 Imelda Go, John Grego, Jennifer </a:t>
            </a:r>
            <a:r>
              <a:rPr lang="en-US" dirty="0" err="1">
                <a:solidFill>
                  <a:srgbClr val="FFFF00"/>
                </a:solidFill>
              </a:rPr>
              <a:t>Lasecki</a:t>
            </a:r>
            <a:r>
              <a:rPr lang="en-US" dirty="0">
                <a:solidFill>
                  <a:srgbClr val="FFFF00"/>
                </a:solidFill>
              </a:rPr>
              <a:t> and the University of South Carolina 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Creating a Table from a query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been using the Create Table statement periodically throughout the class to save results from queries as SAS data sets</a:t>
            </a:r>
          </a:p>
          <a:p>
            <a:pPr>
              <a:buNone/>
              <a:defRPr/>
            </a:pPr>
            <a:r>
              <a:rPr lang="en-US" sz="2400" b="1" dirty="0" err="1">
                <a:latin typeface="Courier New"/>
                <a:cs typeface="Courier New"/>
              </a:rPr>
              <a:t>proc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>
                <a:latin typeface="Courier New"/>
                <a:cs typeface="Courier New"/>
              </a:rPr>
              <a:t>sql</a:t>
            </a:r>
            <a:r>
              <a:rPr lang="en-US" sz="2400" b="1" dirty="0">
                <a:latin typeface="Courier New"/>
                <a:cs typeface="Courier New"/>
              </a:rPr>
              <a:t>; </a:t>
            </a:r>
          </a:p>
          <a:p>
            <a:pPr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create table sims2011 as select * from admin.lab2011 where consultant=</a:t>
            </a:r>
            <a:r>
              <a:rPr lang="en-US" sz="2400" b="1" dirty="0">
                <a:latin typeface="Courier" pitchFamily="49" charset="0"/>
                <a:cs typeface="Courier New"/>
              </a:rPr>
              <a:t>‘</a:t>
            </a:r>
            <a:r>
              <a:rPr lang="en-US" sz="2400" b="1" dirty="0">
                <a:latin typeface="Courier New"/>
                <a:cs typeface="Courier New"/>
              </a:rPr>
              <a:t>Wilma Sims’;</a:t>
            </a:r>
          </a:p>
          <a:p>
            <a:pPr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Quit;</a:t>
            </a:r>
          </a:p>
          <a:p>
            <a:pPr>
              <a:buNone/>
              <a:defRPr/>
            </a:pP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63478-4AE5-4B54-86A7-F6B89DCC3B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Copying a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Convenient for moving a table from a permanent location into WORK, or vice versa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proc </a:t>
            </a:r>
            <a:r>
              <a:rPr lang="en-US" b="1" dirty="0" err="1">
                <a:latin typeface="Courier New"/>
                <a:cs typeface="Courier New"/>
              </a:rPr>
              <a:t>sql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create table work.lab2011 as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select * from admin.lab2011;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63478-4AE5-4B54-86A7-F6B89DCC3B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310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Inserting Rows into a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Using SET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Using VALUES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Using a query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Some of these methods will seem terribly cumbersome, but can be useful to add a handful of new observations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C9A9-28FC-4738-822E-B12CB5D854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Inserting Rows into a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Using SET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proc </a:t>
            </a:r>
            <a:r>
              <a:rPr lang="en-US" sz="2400" dirty="0" err="1"/>
              <a:t>sql</a:t>
            </a:r>
            <a:r>
              <a:rPr lang="en-US" sz="2400" dirty="0"/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set client=‘Jane </a:t>
            </a:r>
            <a:r>
              <a:rPr lang="en-US" sz="2400" dirty="0" err="1"/>
              <a:t>Lipschitz</a:t>
            </a:r>
            <a:r>
              <a:rPr lang="en-US" sz="2400" dirty="0"/>
              <a:t>’, email=‘</a:t>
            </a:r>
            <a:r>
              <a:rPr lang="en-US" sz="2400" dirty="0" err="1"/>
              <a:t>lipschitzj@dnr.sc.gov</a:t>
            </a:r>
            <a:r>
              <a:rPr lang="en-US" sz="2400" dirty="0"/>
              <a:t>, degree=‘External’, USC=‘N’, Dept=‘SCDNR’, date=‘25Jan2012’d, Gratis=‘Y’, Consultant=‘John Grego’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set client=‘Gerry Bainbridge’, email=‘</a:t>
            </a:r>
            <a:r>
              <a:rPr lang="en-US" sz="2400" dirty="0" err="1"/>
              <a:t>bainbrid@email.sc.edu</a:t>
            </a:r>
            <a:r>
              <a:rPr lang="en-US" sz="2400" dirty="0"/>
              <a:t>, degree=‘Faculty’, USC=‘Y’, Dept=‘School of Music’, date=‘31Jan2012’d, Gratis=‘Y’, Consultant=‘John Grego’;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select * from lab2012; quit;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/>
          </a:p>
          <a:p>
            <a:pPr>
              <a:buFont typeface="Wingdings" pitchFamily="2" charset="2"/>
              <a:buNone/>
              <a:defRPr/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045DF-BA92-4897-936A-6260DB5256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Inserting Rows into a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Using VALUES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/>
              <a:t>An entire set of columns can be entered in order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/>
              <a:t>A subset can be entered in a pre-specified order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D5DD0-F7D4-4585-98B8-0C6E078978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Inserting Rows into a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Using VALUES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proc </a:t>
            </a:r>
            <a:r>
              <a:rPr lang="en-US" sz="2400" dirty="0" err="1"/>
              <a:t>sql</a:t>
            </a:r>
            <a:r>
              <a:rPr lang="en-US" sz="2400" dirty="0"/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err="1"/>
              <a:t>values(‘Scott</a:t>
            </a:r>
            <a:r>
              <a:rPr lang="en-US" sz="2400" dirty="0"/>
              <a:t> Tyler’, ’tylers@jonesctr.org’, ’External’, ’N’, ’JERC’, ’17Jan2012’d, ‘N’, ’John Grego’);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select * from work.lab2012; quit;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EAA5E-8CCA-473F-96FB-560BE6EB16C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Inserting Rows into a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Using VALUES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proc </a:t>
            </a:r>
            <a:r>
              <a:rPr lang="en-US" sz="2400" dirty="0" err="1"/>
              <a:t>sql</a:t>
            </a:r>
            <a:r>
              <a:rPr lang="en-US" sz="2400" dirty="0"/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(Client, Consultant, Degree, USC, Date, Dept, Gratis)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err="1"/>
              <a:t>values(‘Erin</a:t>
            </a:r>
            <a:r>
              <a:rPr lang="en-US" sz="2400" dirty="0"/>
              <a:t> Merrick’, ’Wilma Sims’, ’Masters’, ’Y’,  ’07Jan2012’d,  ’Environment’, ‘N’);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select * from work.lab2012; quit;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99E5D-40DF-4BBE-B186-824DB1595E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Inserting Rows into a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Using a query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</a:rPr>
              <a:t>proc sql;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</a:rPr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</a:rPr>
              <a:t>select * from admin.lab2011 where month(date)=12;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</a:rPr>
              <a:t>select * from work.lab2012; quit;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31B65-3E25-4F40-9D4A-FD45477AA4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Restrict data values that can be assigned to columns</a:t>
            </a:r>
          </a:p>
          <a:p>
            <a:pPr>
              <a:buSzPct val="60000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General Integrity Constraints</a:t>
            </a:r>
          </a:p>
          <a:p>
            <a:pPr lvl="1">
              <a:buSzPct val="60000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CHECK</a:t>
            </a:r>
          </a:p>
          <a:p>
            <a:pPr lvl="1">
              <a:buSzPct val="60000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NOT NULL</a:t>
            </a:r>
          </a:p>
          <a:p>
            <a:pPr lvl="1">
              <a:buSzPct val="60000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UNIQUE</a:t>
            </a:r>
          </a:p>
          <a:p>
            <a:pPr lvl="1">
              <a:buSzPct val="60000"/>
            </a:pPr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PRIMARY KEY (NOT NULL and UNIQUE)</a:t>
            </a: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(Client char(12) primary key, Email char(19), Degree char(8), USC char(1) check(USC in (‘N’ ’Y’ ’y’ ’n’), Dept char(20), Date num format=mmddyy10. check(date between ’01Jan2012’d and ’31Dec2012’d), Gratis char(1), Consultant char(10) check(Consultant in (‘John Grego’,’Wilma Sims’));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378EE62-047D-441E-B5EC-6EACF1E0C4F3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19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Creating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Inserting Rows into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Integrity Constraints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Updating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Altering Columns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82D07-32E3-4510-AC2F-DE814D1293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  <a:cs typeface="Courier New" pitchFamily="49" charset="0"/>
              </a:rPr>
              <a:t>Constraints can be viewed with the DESCRIBE TABLE CONSTRAINTS statement:</a:t>
            </a:r>
          </a:p>
          <a:p>
            <a:pPr>
              <a:defRPr/>
            </a:pPr>
            <a:endParaRPr lang="en-US" sz="2400">
              <a:latin typeface="Arial Unicode MS" pitchFamily="34" charset="-128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describe table constraints work.lab2012;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E1C7235-6807-42F5-A31A-BE483C7CDF71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20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proc </a:t>
            </a:r>
            <a:r>
              <a:rPr lang="en-US" sz="20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sql</a:t>
            </a: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insert into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values(‘Erin</a:t>
            </a: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</a:t>
            </a:r>
            <a:r>
              <a:rPr lang="en-US" sz="20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Merrick’,’merrickj@email.sc.edu</a:t>
            </a: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 ,’Masters’, ’Y’,  ‘Environment’,’07Jan2011’d,’Y’,’Wilma </a:t>
            </a:r>
            <a:r>
              <a:rPr lang="en-US" sz="20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Sim</a:t>
            </a: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values(‘Scott</a:t>
            </a: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Tyler’, ’</a:t>
            </a:r>
            <a:r>
              <a:rPr lang="en-US" sz="20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tylers@jonesctr.org</a:t>
            </a: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’, ’External’, ’No’, ’JERC’, ’17Jan2012’d, ‘N’, ’John Grego’)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values(‘Erin</a:t>
            </a: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Merrick’, ‘</a:t>
            </a:r>
            <a:r>
              <a:rPr lang="en-US" sz="2000" b="1" dirty="0" err="1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Masters’,’Y</a:t>
            </a: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’,  ‘Environment’, ’01Feb2012’d, ‘N’, ’Wilma Sims’) 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3138A4-526D-4222-8049-EAB17151F062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21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</a:rPr>
              <a:t>A separate CONSTRAINT statement can also be used to handle integrity constraints</a:t>
            </a:r>
          </a:p>
          <a:p>
            <a:pPr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</a:rPr>
              <a:t>Names are assigned to the constraints</a:t>
            </a:r>
          </a:p>
          <a:p>
            <a:pPr>
              <a:buFont typeface="Wingdings" pitchFamily="2" charset="2"/>
              <a:buNone/>
              <a:defRPr/>
            </a:pPr>
            <a:endParaRPr lang="en-US" sz="2400"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(Client char(12) primary key, Email char(19), Degree char(8), USC char(1) Dept char(20), Date num format=mmddyy10., Gratis char(1), Consultant char(10), constraint Check_USC check(USC in (‘N’ ’Y’ ’y’ ’n’))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D14D191-738F-4078-BC69-517A997D09CA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22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Integrity Constraints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</a:rPr>
              <a:t>By default, SAS will not accept any additional rows once it finds an error</a:t>
            </a:r>
          </a:p>
          <a:p>
            <a:pPr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</a:rPr>
              <a:t>Options for UNDO_POLICY</a:t>
            </a:r>
          </a:p>
          <a:p>
            <a:pPr lvl="1">
              <a:defRPr/>
            </a:pPr>
            <a:r>
              <a:rPr lang="en-US" sz="2000">
                <a:latin typeface="Arial Unicode MS" pitchFamily="34" charset="-128"/>
                <a:ea typeface="ＭＳ Ｐゴシック" pitchFamily="34" charset="-128"/>
              </a:rPr>
              <a:t>REQUIRED (the record is not added)</a:t>
            </a:r>
          </a:p>
          <a:p>
            <a:pPr lvl="1">
              <a:defRPr/>
            </a:pPr>
            <a:r>
              <a:rPr lang="en-US" sz="2000">
                <a:latin typeface="Arial Unicode MS" pitchFamily="34" charset="-128"/>
                <a:ea typeface="ＭＳ Ｐゴシック" pitchFamily="34" charset="-128"/>
              </a:rPr>
              <a:t>NONE (the record is skipped)</a:t>
            </a:r>
          </a:p>
          <a:p>
            <a:pPr lvl="1">
              <a:defRPr/>
            </a:pPr>
            <a:r>
              <a:rPr lang="en-US" sz="2000">
                <a:latin typeface="Arial Unicode MS" pitchFamily="34" charset="-128"/>
                <a:ea typeface="ＭＳ Ｐゴシック" pitchFamily="34" charset="-128"/>
              </a:rPr>
              <a:t>OPTIONAL (hybrid that inserts records when possible)</a:t>
            </a:r>
          </a:p>
          <a:p>
            <a:pPr>
              <a:defRPr/>
            </a:pPr>
            <a:r>
              <a:rPr lang="en-US" sz="2400">
                <a:latin typeface="Arial Unicode MS" pitchFamily="34" charset="-128"/>
                <a:ea typeface="ＭＳ Ｐゴシック" pitchFamily="34" charset="-128"/>
              </a:rPr>
              <a:t>Table constraints can be viewed using DESCRIBE</a:t>
            </a:r>
          </a:p>
          <a:p>
            <a:pPr lvl="1">
              <a:defRPr/>
            </a:pPr>
            <a:endParaRPr lang="en-US" sz="200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9191482-0159-42D2-B0C6-2CBC195DCC5D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23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Updating Existing Rows</a:t>
            </a:r>
          </a:p>
          <a:p>
            <a:pPr lvl="1">
              <a:buClr>
                <a:schemeClr val="hlink"/>
              </a:buCl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With a common expression</a:t>
            </a:r>
          </a:p>
          <a:p>
            <a:pPr lvl="1">
              <a:buClr>
                <a:schemeClr val="hlink"/>
              </a:buCl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With a conditional expression (similar to IFELSE construction)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D6876C6-8A96-43BA-B443-BBDE7CB7B086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24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Use the SET expression to modify values</a:t>
            </a:r>
          </a:p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The WHERE clause can make the change conditional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546C5EA-845E-4A43-BF1A-09D10E94A4E7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25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Updating Tables-Example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 create table lab2012pay like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admin.lab2011pay;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sz="2400" b="1" dirty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proc </a:t>
            </a:r>
            <a:r>
              <a:rPr lang="en-US" sz="2400" b="1" dirty="0" err="1">
                <a:latin typeface="Courier New"/>
                <a:cs typeface="Courier New"/>
              </a:rPr>
              <a:t>sql</a:t>
            </a:r>
            <a:r>
              <a:rPr lang="en-US" sz="2400" b="1" dirty="0">
                <a:latin typeface="Courier New"/>
                <a:cs typeface="Courier New"/>
              </a:rPr>
              <a:t>; </a:t>
            </a:r>
          </a:p>
          <a:p>
            <a:pPr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update lab2012pay set rate=rate*1.05; quit; </a:t>
            </a:r>
          </a:p>
          <a:p>
            <a:pPr>
              <a:buNone/>
              <a:defRPr/>
            </a:pPr>
            <a:endParaRPr lang="en-US" sz="2400" b="1" dirty="0">
              <a:latin typeface="Courier New"/>
              <a:cs typeface="Courier New"/>
            </a:endParaRPr>
          </a:p>
          <a:p>
            <a:pPr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proc </a:t>
            </a:r>
            <a:r>
              <a:rPr lang="en-US" sz="2400" b="1" dirty="0" err="1">
                <a:latin typeface="Courier New"/>
                <a:cs typeface="Courier New"/>
              </a:rPr>
              <a:t>sql</a:t>
            </a:r>
            <a:r>
              <a:rPr lang="en-US" sz="2400" b="1" dirty="0">
                <a:latin typeface="Courier New"/>
                <a:cs typeface="Courier New"/>
              </a:rPr>
              <a:t>; update lab2012pay set rate=rate*1.0013 where consultant='Director'; quit;</a:t>
            </a:r>
            <a:endParaRPr lang="en-US" b="1" dirty="0">
              <a:effectLst/>
              <a:latin typeface="Courier New"/>
              <a:ea typeface="ＭＳ Ｐゴシック" pitchFamily="34" charset="-128"/>
              <a:cs typeface="Courier New"/>
            </a:endParaRPr>
          </a:p>
        </p:txBody>
      </p:sp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Use the SET expression with a CASE clause for conditional changes to a variable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The use of CASE will be very familiar to those who have used IFELSE in either R or Excel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CASE can be used elsewhere in a PROC SQL clause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C5FA50D-6A62-48C8-996F-7B34C552FA62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27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Updating Tables-Example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update 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set rate=rate*case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consultant=‘Director’ then 1.05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consultant=‘Manager’ then 1.0375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else 1.045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end;</a:t>
            </a:r>
            <a:endParaRPr lang="en-US" dirty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The update can be modified for greater efficiency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update 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set rate=rate*case consultant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‘Director’ then 1.05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when ‘Manager’ then 1.0375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else 1.045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end;</a:t>
            </a:r>
            <a:endParaRPr lang="en-US" dirty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4E958DC-A930-4F45-83F5-DEEEE4F227A0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29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Creating an Empty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By Defining Columns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By Copying Column Definitions from another table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23EA9-EC98-425C-A335-02FB2D02F6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DELETE FROM can be used to eliminate rows: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sql;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delete from 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where date lt ’01Jan2012’d;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quit;</a:t>
            </a:r>
            <a:endParaRPr lang="en-US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8481F77-E75D-4B3C-9F91-509F6CB11ECE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30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ALTER TABLE can be used to update columns and </a:t>
            </a:r>
            <a:r>
              <a:rPr lang="en-US">
                <a:latin typeface="Arial Unicode MS" pitchFamily="34" charset="-128"/>
                <a:ea typeface="ＭＳ Ｐゴシック" pitchFamily="34" charset="-128"/>
              </a:rPr>
              <a:t>column attributes</a:t>
            </a:r>
            <a:endParaRPr lang="en-US" dirty="0">
              <a:latin typeface="Arial Unicode MS" pitchFamily="34" charset="-128"/>
              <a:ea typeface="ＭＳ Ｐゴシック" pitchFamily="34" charset="-128"/>
            </a:endParaRPr>
          </a:p>
          <a:p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Options can be entered separately or simultaneously</a:t>
            </a:r>
          </a:p>
          <a:p>
            <a:pPr lvl="1"/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ADD</a:t>
            </a:r>
          </a:p>
          <a:p>
            <a:pPr lvl="1"/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MODIFY</a:t>
            </a:r>
          </a:p>
          <a:p>
            <a:pPr lvl="1"/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DROP</a:t>
            </a:r>
          </a:p>
          <a:p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MODIFY cannot change a column’s name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EA09AA1-0223-4CAA-89F1-B2F9C5EEC470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31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effectLst/>
                <a:latin typeface="Arial Unicode MS" pitchFamily="34" charset="-128"/>
                <a:ea typeface="ＭＳ Ｐゴシック" pitchFamily="34" charset="-128"/>
              </a:rPr>
              <a:t>Updating Tables-Example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proc </a:t>
            </a:r>
            <a:r>
              <a:rPr lang="en-US" sz="2400" b="1" dirty="0" err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sql</a:t>
            </a: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alter table lab2012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 College char(20) label=</a:t>
            </a:r>
            <a:r>
              <a:rPr lang="en-US" sz="2400" b="1" dirty="0">
                <a:latin typeface="+mn-lt"/>
                <a:ea typeface="ＭＳ Ｐゴシック" pitchFamily="34" charset="-128"/>
                <a:cs typeface="Courier New" pitchFamily="49" charset="0"/>
              </a:rPr>
              <a:t>‘</a:t>
            </a: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College or School’, time format=hour4.1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modify date format=weekdate31.</a:t>
            </a:r>
          </a:p>
          <a:p>
            <a:pPr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quit</a:t>
            </a:r>
            <a:r>
              <a:rPr lang="en-US" sz="2400" b="1" dirty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  <a:endParaRPr lang="en-US" dirty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 Unicode MS" pitchFamily="34" charset="-128"/>
                <a:ea typeface="ＭＳ Ｐゴシック" pitchFamily="34" charset="-128"/>
              </a:rPr>
              <a:t>Updating Tables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>
                <a:latin typeface="Arial Unicode MS" pitchFamily="34" charset="-128"/>
                <a:ea typeface="ＭＳ Ｐゴシック" pitchFamily="34" charset="-128"/>
              </a:rPr>
              <a:t>DROP TABLE can be used to delete a table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/>
                <a:ea typeface="ＭＳ Ｐゴシック" pitchFamily="34" charset="-128"/>
                <a:cs typeface="Courier New"/>
              </a:rPr>
              <a:t>proc </a:t>
            </a:r>
            <a:r>
              <a:rPr lang="en-US" sz="2400" b="1" dirty="0" err="1">
                <a:latin typeface="Courier New"/>
                <a:ea typeface="ＭＳ Ｐゴシック" pitchFamily="34" charset="-128"/>
                <a:cs typeface="Courier New"/>
              </a:rPr>
              <a:t>sql</a:t>
            </a:r>
            <a:r>
              <a:rPr lang="en-US" sz="2400" b="1" dirty="0">
                <a:latin typeface="Courier New"/>
                <a:ea typeface="ＭＳ Ｐゴシック" pitchFamily="34" charset="-128"/>
                <a:cs typeface="Courier New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/>
                <a:ea typeface="ＭＳ Ｐゴシック" pitchFamily="34" charset="-128"/>
                <a:cs typeface="Courier New"/>
              </a:rPr>
              <a:t>drop table admin.lab2011;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Courier New"/>
                <a:ea typeface="ＭＳ Ｐゴシック" pitchFamily="34" charset="-128"/>
                <a:cs typeface="Courier New"/>
              </a:rPr>
              <a:t>quit;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11A0D0A-60AA-4F36-B520-5BE9A96EF90E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33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1E94ED-7E3F-4BE9-8DBE-F79AD0F6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Spring 2012 Imelda Go, John </a:t>
            </a:r>
            <a:r>
              <a:rPr lang="en-US" dirty="0" err="1"/>
              <a:t>Grego</a:t>
            </a:r>
            <a:r>
              <a:rPr lang="en-US" dirty="0"/>
              <a:t>, Jennifer </a:t>
            </a:r>
            <a:r>
              <a:rPr lang="en-US" dirty="0" err="1"/>
              <a:t>Lasecki</a:t>
            </a:r>
            <a:r>
              <a:rPr lang="en-US" dirty="0"/>
              <a:t> and the University of South Carolina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6F780E-5DD6-4E59-81EE-2C781EF5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947D0-3C31-4B08-93CE-68E84599A33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23B9CA-952A-406C-ADFC-F2FE94B4F2EC}"/>
              </a:ext>
            </a:extLst>
          </p:cNvPr>
          <p:cNvSpPr>
            <a:spLocks noGrp="1"/>
          </p:cNvSpPr>
          <p:nvPr/>
        </p:nvSpPr>
        <p:spPr bwMode="auto">
          <a:xfrm>
            <a:off x="4191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/>
              <a:t>Dictionaries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419B08-874D-448B-81C5-2E90CCEA53D1}"/>
              </a:ext>
            </a:extLst>
          </p:cNvPr>
          <p:cNvSpPr>
            <a:spLocks noGrp="1"/>
          </p:cNvSpPr>
          <p:nvPr/>
        </p:nvSpPr>
        <p:spPr bwMode="auto">
          <a:xfrm>
            <a:off x="4953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/>
              <a:t>DICTIONARY.TABLES contains meta data about tables and views</a:t>
            </a:r>
          </a:p>
          <a:p>
            <a:pPr>
              <a:buFont typeface="Wingdings" charset="2"/>
              <a:buChar char="§"/>
            </a:pPr>
            <a:r>
              <a:rPr lang="en-US" dirty="0"/>
              <a:t>DICTIONARY.COLUMNS contains meta data about columns in tables</a:t>
            </a:r>
          </a:p>
          <a:p>
            <a:pPr>
              <a:buFont typeface="Wingdings" charset="2"/>
              <a:buChar char="§"/>
            </a:pPr>
            <a:r>
              <a:rPr lang="en-US" dirty="0"/>
              <a:t>Can be compared to PROC CONTENTS</a:t>
            </a:r>
          </a:p>
          <a:p>
            <a:pPr>
              <a:buFont typeface="Wingdings" charset="2"/>
              <a:buChar char="§"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0FB97BB-EA2D-4802-86E6-69E6AC7AE16B}"/>
              </a:ext>
            </a:extLst>
          </p:cNvPr>
          <p:cNvSpPr>
            <a:spLocks noGrp="1"/>
          </p:cNvSpPr>
          <p:nvPr/>
        </p:nvSpPr>
        <p:spPr bwMode="auto">
          <a:xfrm>
            <a:off x="3086100" y="61722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Imelda Go, John </a:t>
            </a:r>
            <a:r>
              <a:rPr lang="en-US" dirty="0" err="1"/>
              <a:t>Grego</a:t>
            </a:r>
            <a:r>
              <a:rPr lang="en-US" dirty="0"/>
              <a:t>, Jennifer </a:t>
            </a:r>
            <a:r>
              <a:rPr lang="en-US" dirty="0" err="1"/>
              <a:t>Lasecki</a:t>
            </a:r>
            <a:r>
              <a:rPr lang="en-US" dirty="0"/>
              <a:t>, 2011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B77C96D-32D6-47CB-A0F2-408ABA9FE897}"/>
              </a:ext>
            </a:extLst>
          </p:cNvPr>
          <p:cNvSpPr>
            <a:spLocks noGrp="1"/>
          </p:cNvSpPr>
          <p:nvPr/>
        </p:nvSpPr>
        <p:spPr bwMode="auto">
          <a:xfrm>
            <a:off x="6515100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55887"/>
      </p:ext>
    </p:extLst>
  </p:cSld>
  <p:clrMapOvr>
    <a:masterClrMapping/>
  </p:clrMapOvr>
  <p:transition spd="med"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E68C1B-FA5D-4704-A991-8B60C23D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6D9211-6E60-4399-99AE-73DCE17E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947D0-3C31-4B08-93CE-68E84599A33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2F93998-BA1B-4F2A-AB83-3878C2063AB5}"/>
              </a:ext>
            </a:extLst>
          </p:cNvPr>
          <p:cNvSpPr>
            <a:spLocks noGrp="1"/>
          </p:cNvSpPr>
          <p:nvPr/>
        </p:nvSpPr>
        <p:spPr bwMode="auto">
          <a:xfrm>
            <a:off x="4191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/>
              <a:t>Dictionaries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652F26-32CB-49BD-A573-4BD2CE5F2EF8}"/>
              </a:ext>
            </a:extLst>
          </p:cNvPr>
          <p:cNvSpPr>
            <a:spLocks noGrp="1"/>
          </p:cNvSpPr>
          <p:nvPr/>
        </p:nvSpPr>
        <p:spPr bwMode="auto">
          <a:xfrm>
            <a:off x="4953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/>
              <a:t>To find what variables are available, use DESCRIBE TABLE</a:t>
            </a:r>
          </a:p>
          <a:p>
            <a:pPr>
              <a:buFont typeface="Wingdings" charset="2"/>
              <a:buChar char="§"/>
            </a:pPr>
            <a:r>
              <a:rPr lang="en-US" dirty="0"/>
              <a:t>A specific query</a:t>
            </a:r>
          </a:p>
          <a:p>
            <a:pPr>
              <a:buNone/>
            </a:pPr>
            <a:r>
              <a:rPr lang="en-US" b="1" dirty="0">
                <a:latin typeface="Courier New"/>
                <a:cs typeface="Courier New"/>
              </a:rPr>
              <a:t>proc </a:t>
            </a:r>
            <a:r>
              <a:rPr lang="en-US" b="1" dirty="0" err="1">
                <a:latin typeface="Courier New"/>
                <a:cs typeface="Courier New"/>
              </a:rPr>
              <a:t>sql</a:t>
            </a:r>
            <a:r>
              <a:rPr lang="en-US" b="1" dirty="0">
                <a:latin typeface="Courier New"/>
                <a:cs typeface="Courier New"/>
              </a:rPr>
              <a:t>; select </a:t>
            </a:r>
            <a:r>
              <a:rPr lang="en-US" b="1" dirty="0" err="1">
                <a:latin typeface="Courier New"/>
                <a:cs typeface="Courier New"/>
              </a:rPr>
              <a:t>memname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memtype</a:t>
            </a:r>
            <a:r>
              <a:rPr lang="en-US" b="1" dirty="0">
                <a:latin typeface="Courier New"/>
                <a:cs typeface="Courier New"/>
              </a:rPr>
              <a:t>, nobs, </a:t>
            </a:r>
            <a:r>
              <a:rPr lang="en-US" b="1" dirty="0" err="1">
                <a:latin typeface="Courier New"/>
                <a:cs typeface="Courier New"/>
              </a:rPr>
              <a:t>nvar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num_character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num_numeric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filesize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crdate</a:t>
            </a:r>
            <a:r>
              <a:rPr lang="en-US" b="1">
                <a:latin typeface="Courier New"/>
                <a:cs typeface="Courier New"/>
              </a:rPr>
              <a:t> from </a:t>
            </a:r>
            <a:r>
              <a:rPr lang="en-US" b="1" dirty="0" err="1">
                <a:latin typeface="Courier New"/>
                <a:cs typeface="Courier New"/>
              </a:rPr>
              <a:t>dictionary.tables</a:t>
            </a:r>
            <a:r>
              <a:rPr lang="en-US" b="1" dirty="0">
                <a:latin typeface="Courier New"/>
                <a:cs typeface="Courier New"/>
              </a:rPr>
              <a:t> where </a:t>
            </a:r>
            <a:r>
              <a:rPr lang="en-US" b="1" dirty="0" err="1">
                <a:latin typeface="Courier New"/>
                <a:cs typeface="Courier New"/>
              </a:rPr>
              <a:t>libname</a:t>
            </a:r>
            <a:r>
              <a:rPr lang="en-US" b="1" dirty="0">
                <a:latin typeface="Courier New"/>
                <a:cs typeface="Courier New"/>
              </a:rPr>
              <a:t>='WORK'; quit;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9DBFE54-3E88-47DB-8F71-0942E1B8252F}"/>
              </a:ext>
            </a:extLst>
          </p:cNvPr>
          <p:cNvSpPr>
            <a:spLocks noGrp="1"/>
          </p:cNvSpPr>
          <p:nvPr/>
        </p:nvSpPr>
        <p:spPr bwMode="auto">
          <a:xfrm>
            <a:off x="3086100" y="61722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Imelda Go, John Grego, Jennifer Lasecki, 2011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28053237-7F8E-46C7-A390-E0061470D1C0}"/>
              </a:ext>
            </a:extLst>
          </p:cNvPr>
          <p:cNvSpPr>
            <a:spLocks noGrp="1"/>
          </p:cNvSpPr>
          <p:nvPr/>
        </p:nvSpPr>
        <p:spPr bwMode="auto">
          <a:xfrm>
            <a:off x="6515100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21405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 Lab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8FD78-0083-46B2-BE53-A1079017509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Client Name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Client Email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Client Degree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USC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Client Department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Date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Gratis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Consultant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Creating an Empty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By Defining Columns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proc </a:t>
            </a:r>
            <a:r>
              <a:rPr lang="en-US" sz="2400" b="1" dirty="0" err="1">
                <a:latin typeface="Courier New"/>
                <a:cs typeface="Courier New"/>
              </a:rPr>
              <a:t>sql</a:t>
            </a:r>
            <a:r>
              <a:rPr lang="en-US" sz="2400" b="1" dirty="0">
                <a:latin typeface="Courier New"/>
                <a:cs typeface="Courier New"/>
              </a:rPr>
              <a:t>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(Client char(12), Email char(19), Degree </a:t>
            </a:r>
            <a:r>
              <a:rPr lang="en-US" sz="2400" b="1">
                <a:latin typeface="Courier New"/>
                <a:cs typeface="Courier New"/>
              </a:rPr>
              <a:t>char(8)</a:t>
            </a:r>
            <a:r>
              <a:rPr lang="en-US" sz="2400" b="1" dirty="0">
                <a:latin typeface="Courier New"/>
                <a:cs typeface="Courier New"/>
              </a:rPr>
              <a:t>, USC char(1), Dept char(20), Date num format=mmddyy10. label=‘Date of First Contact’, Gratis char(1), Consultant char(10));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0E97A-C56C-413B-98A4-0102E6A0EC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Creating an Empty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By Defining Columns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/>
              <a:t>SQL supports other data types, but PROC SQL simply converts them to either character or numeric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/>
              <a:t>Width of CHAR column can be varied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dirty="0"/>
              <a:t>FORMAT and LABEL is supported</a:t>
            </a:r>
          </a:p>
          <a:p>
            <a:pPr lvl="1">
              <a:buClrTx/>
              <a:buFont typeface="Lucida Grande"/>
              <a:buChar char="-"/>
              <a:defRPr/>
            </a:pPr>
            <a:r>
              <a:rPr lang="en-US" b="1" dirty="0">
                <a:latin typeface="Courier New"/>
                <a:cs typeface="Courier New"/>
              </a:rPr>
              <a:t>proc </a:t>
            </a:r>
            <a:r>
              <a:rPr lang="en-US" b="1" dirty="0" err="1">
                <a:latin typeface="Courier New"/>
                <a:cs typeface="Courier New"/>
              </a:rPr>
              <a:t>sql</a:t>
            </a:r>
            <a:r>
              <a:rPr lang="en-US" b="1" dirty="0">
                <a:latin typeface="Courier New"/>
                <a:cs typeface="Courier New"/>
              </a:rPr>
              <a:t>; describe table work.lab2011; quit; </a:t>
            </a:r>
            <a:r>
              <a:rPr lang="en-US" dirty="0"/>
              <a:t>will print the table definition to the LOG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A596F-60AA-4363-ABF4-7C1638B66B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Creating an Empty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By copying the format of another table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cs typeface="Arial Unicode MS"/>
              </a:rPr>
              <a:t>For the Stat Lab, it would make more sense to copy columns, column labels and formats directly from a 2011 table.</a:t>
            </a:r>
          </a:p>
          <a:p>
            <a:pPr>
              <a:buFont typeface="Wingdings" charset="2"/>
              <a:buChar char="§"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3343-2C61-4817-A1BE-A927850F26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 Lab 2011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Gratis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Consultant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Joe Bridges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2"/>
                        </a:rPr>
                        <a:t>BridgesJ@dnr.sc.gov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SCDNR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12/03/2011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John Grego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Gina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whiteg@biol.sc.edu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12/05/2011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Wilma Sims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Matthew 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4"/>
                        </a:rPr>
                        <a:t>kingm3@email.sc.edu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Doctoral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Library</a:t>
                      </a:r>
                      <a:r>
                        <a:rPr lang="en-US" sz="1600" baseline="0" dirty="0"/>
                        <a:t>&amp; Info. Sci.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12/15/2011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John Grego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Wenkuan</a:t>
                      </a:r>
                      <a:r>
                        <a:rPr lang="en-US" sz="1600" dirty="0"/>
                        <a:t> Zhao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5"/>
                        </a:rPr>
                        <a:t>zhaow@email.sc.edu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Medical</a:t>
                      </a:r>
                      <a:r>
                        <a:rPr lang="en-US" sz="1600" baseline="0" dirty="0"/>
                        <a:t> School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12/16/2011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Wilma Sims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D23DA-9DF7-4127-A611-BC3DDFD761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Creating an Empty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By copying the format of another table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proc </a:t>
            </a:r>
            <a:r>
              <a:rPr lang="en-US" sz="2400" b="1" dirty="0" err="1">
                <a:latin typeface="Courier New"/>
                <a:cs typeface="Courier New"/>
              </a:rPr>
              <a:t>sql</a:t>
            </a:r>
            <a:r>
              <a:rPr lang="en-US" sz="2400" b="1" dirty="0">
                <a:latin typeface="Courier New"/>
                <a:cs typeface="Courier New"/>
              </a:rPr>
              <a:t>; create table work.lab2012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like admin.lab2011;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quit;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proc </a:t>
            </a:r>
            <a:r>
              <a:rPr lang="en-US" sz="2400" b="1" dirty="0" err="1">
                <a:latin typeface="Courier New"/>
                <a:cs typeface="Courier New"/>
              </a:rPr>
              <a:t>sql</a:t>
            </a:r>
            <a:r>
              <a:rPr lang="en-US" sz="2400" b="1" dirty="0">
                <a:latin typeface="Courier New"/>
                <a:cs typeface="Courier New"/>
              </a:rPr>
              <a:t>; describe table work.lab2012;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quit;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b="1" dirty="0">
                <a:cs typeface="Arial Unicode MS"/>
              </a:rPr>
              <a:t>Columns can be specified with DROP or KEEP</a:t>
            </a:r>
          </a:p>
          <a:p>
            <a:pPr>
              <a:buFont typeface="Wingdings" pitchFamily="2" charset="2"/>
              <a:buNone/>
              <a:defRPr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3E3EB-307E-445A-B1DC-D13C02DC03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27241</TotalTime>
  <Words>1601</Words>
  <Application>Microsoft Office PowerPoint</Application>
  <PresentationFormat>On-screen Show (4:3)</PresentationFormat>
  <Paragraphs>277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 Black</vt:lpstr>
      <vt:lpstr>Arial Unicode MS</vt:lpstr>
      <vt:lpstr>Courier</vt:lpstr>
      <vt:lpstr>Courier New</vt:lpstr>
      <vt:lpstr>Lucida Grande</vt:lpstr>
      <vt:lpstr>Tahoma</vt:lpstr>
      <vt:lpstr>Times New Roman</vt:lpstr>
      <vt:lpstr>Wingdings</vt:lpstr>
      <vt:lpstr>Theme1</vt:lpstr>
      <vt:lpstr>Chapter 2: Creating and Managing Tables using PROC SQL</vt:lpstr>
      <vt:lpstr>Outline</vt:lpstr>
      <vt:lpstr>Creating an Empty Table</vt:lpstr>
      <vt:lpstr>Stat Lab 2012</vt:lpstr>
      <vt:lpstr>Creating an Empty Table</vt:lpstr>
      <vt:lpstr>Creating an Empty Table</vt:lpstr>
      <vt:lpstr>Creating an Empty Table</vt:lpstr>
      <vt:lpstr>Stat Lab 2011</vt:lpstr>
      <vt:lpstr>Creating an Empty Table</vt:lpstr>
      <vt:lpstr>Creating a Table from a query</vt:lpstr>
      <vt:lpstr>Copying a Table</vt:lpstr>
      <vt:lpstr>Inserting Rows into a Table</vt:lpstr>
      <vt:lpstr>Inserting Rows into a Table</vt:lpstr>
      <vt:lpstr>Inserting Rows into a Table</vt:lpstr>
      <vt:lpstr>Inserting Rows into a Table</vt:lpstr>
      <vt:lpstr>Inserting Rows into a Table</vt:lpstr>
      <vt:lpstr>Inserting Rows into a Table</vt:lpstr>
      <vt:lpstr>Integrity Constraints</vt:lpstr>
      <vt:lpstr>Integrity Constraints</vt:lpstr>
      <vt:lpstr>Integrity Constraints</vt:lpstr>
      <vt:lpstr>Integrity Constraints</vt:lpstr>
      <vt:lpstr>Integrity Constraints</vt:lpstr>
      <vt:lpstr>Integrity Constraints</vt:lpstr>
      <vt:lpstr>Updating Tables</vt:lpstr>
      <vt:lpstr>Updating Tables</vt:lpstr>
      <vt:lpstr>Updating Tables-Example</vt:lpstr>
      <vt:lpstr>Updating Tables</vt:lpstr>
      <vt:lpstr>Updating Tables-Example</vt:lpstr>
      <vt:lpstr>Updating Tables</vt:lpstr>
      <vt:lpstr>Updating Tables</vt:lpstr>
      <vt:lpstr>Updating Tables</vt:lpstr>
      <vt:lpstr>Updating Tables-Example</vt:lpstr>
      <vt:lpstr>Updating Tables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HITCHCOCK, DAVID</cp:lastModifiedBy>
  <cp:revision>243</cp:revision>
  <cp:lastPrinted>2012-01-25T16:32:46Z</cp:lastPrinted>
  <dcterms:created xsi:type="dcterms:W3CDTF">2012-01-31T15:39:51Z</dcterms:created>
  <dcterms:modified xsi:type="dcterms:W3CDTF">2020-12-11T15:41:30Z</dcterms:modified>
</cp:coreProperties>
</file>