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75" r:id="rId2"/>
    <p:sldId id="316" r:id="rId3"/>
    <p:sldId id="289" r:id="rId4"/>
    <p:sldId id="292" r:id="rId5"/>
    <p:sldId id="291" r:id="rId6"/>
    <p:sldId id="313" r:id="rId7"/>
    <p:sldId id="331" r:id="rId8"/>
    <p:sldId id="293" r:id="rId9"/>
    <p:sldId id="332" r:id="rId10"/>
    <p:sldId id="309" r:id="rId11"/>
    <p:sldId id="333" r:id="rId12"/>
    <p:sldId id="334" r:id="rId13"/>
    <p:sldId id="339" r:id="rId14"/>
    <p:sldId id="310" r:id="rId15"/>
    <p:sldId id="311" r:id="rId16"/>
    <p:sldId id="308" r:id="rId17"/>
    <p:sldId id="314" r:id="rId18"/>
    <p:sldId id="315" r:id="rId19"/>
    <p:sldId id="317" r:id="rId20"/>
    <p:sldId id="318" r:id="rId21"/>
    <p:sldId id="319" r:id="rId22"/>
    <p:sldId id="321" r:id="rId23"/>
    <p:sldId id="322" r:id="rId24"/>
    <p:sldId id="323" r:id="rId25"/>
    <p:sldId id="324" r:id="rId26"/>
    <p:sldId id="325" r:id="rId27"/>
    <p:sldId id="330" r:id="rId28"/>
    <p:sldId id="338" r:id="rId29"/>
    <p:sldId id="327" r:id="rId30"/>
    <p:sldId id="326" r:id="rId31"/>
    <p:sldId id="328" r:id="rId32"/>
    <p:sldId id="337" r:id="rId33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99FF"/>
    <a:srgbClr val="3399FF"/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31" autoAdjust="0"/>
  </p:normalViewPr>
  <p:slideViewPr>
    <p:cSldViewPr>
      <p:cViewPr varScale="1">
        <p:scale>
          <a:sx n="101" d="100"/>
          <a:sy n="101" d="100"/>
        </p:scale>
        <p:origin x="2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fld id="{F870C007-58A3-4E93-8B56-DC0E92131A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02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fld id="{62EA8B5A-DC54-44DF-94CA-23EEF638C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67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10ED86-BE64-46D3-A62A-63BBF639468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bg-BG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1157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654</a:t>
            </a:r>
          </a:p>
          <a:p>
            <a:r>
              <a:rPr lang="en-US">
                <a:ea typeface="ＭＳ Ｐゴシック" pitchFamily="34" charset="-128"/>
              </a:rPr>
              <a:t>   .--  9 </a:t>
            </a:r>
          </a:p>
          <a:p>
            <a:endParaRPr lang="bg-BG">
              <a:ea typeface="ＭＳ Ｐゴシック" pitchFamily="34" charset="-128"/>
            </a:endParaRPr>
          </a:p>
          <a:p>
            <a:r>
              <a:rPr lang="en-US">
                <a:ea typeface="ＭＳ Ｐゴシック" pitchFamily="34" charset="-128"/>
              </a:rPr>
              <a:t> .4\</a:t>
            </a:r>
          </a:p>
          <a:p>
            <a:r>
              <a:rPr lang="en-US">
                <a:ea typeface="ＭＳ Ｐゴシック" pitchFamily="34" charset="-128"/>
              </a:rPr>
              <a:t>]=-p0j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766D08-A1C4-4DCB-A20A-17FD888426E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6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EEDB4-4204-4542-B255-14C69F991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83DDA-639D-4663-AAFB-E89418BCD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F765-AECB-4F4A-A946-FDDA4C9B6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E3D93-BAA3-4EB8-A63C-C275D149F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F69D-BE7D-431A-90B6-B442A4863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5807E-1D97-47D6-B655-ABE099DB9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13864-AF3C-41EF-B460-D4F364D80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BD4D8-F398-4414-8204-8B6C66759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CFEC4-EB02-49FE-AAE8-A76F9864C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EF2A3-C528-4BEE-93DA-50CFE3A62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959E-4B71-4E80-A343-0F56795BC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FCB9-813D-47D7-83EF-F0BAEA0D8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2E61-3F4D-46D9-B403-D988C36D5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1BF0C-1559-428B-97A9-2B7F9495F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7DA5D-348C-47CC-9304-9712A451B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fld id="{9AFC4D19-F966-488C-B18A-AC0D6711F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Chapter 3: Combining Tables Horizontally using PROC SQL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C8211-C927-47BF-8A6D-E103AD3061D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©Spring 2012 Imelda Go, John Grego, Jennifer </a:t>
            </a:r>
            <a:r>
              <a:rPr lang="en-US" sz="1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Lasecki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 and the University of South Carolina 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Additional Inner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  <a:ea typeface="ＭＳ Ｐゴシック" pitchFamily="34" charset="-128"/>
              </a:rPr>
              <a:t>Examples with following features:</a:t>
            </a:r>
          </a:p>
          <a:p>
            <a:pPr lvl="1">
              <a:buClr>
                <a:schemeClr val="hlink"/>
              </a:buClr>
            </a:pPr>
            <a:r>
              <a:rPr lang="en-US">
                <a:solidFill>
                  <a:schemeClr val="hlink"/>
                </a:solidFill>
                <a:latin typeface="Arial Unicode MS" pitchFamily="34" charset="-128"/>
                <a:ea typeface="ＭＳ Ｐゴシック" pitchFamily="34" charset="-128"/>
              </a:rPr>
              <a:t>FORMAT statement</a:t>
            </a:r>
          </a:p>
          <a:p>
            <a:pPr lvl="1">
              <a:buClr>
                <a:schemeClr val="hlink"/>
              </a:buClr>
            </a:pPr>
            <a:r>
              <a:rPr lang="en-US">
                <a:solidFill>
                  <a:schemeClr val="hlink"/>
                </a:solidFill>
                <a:latin typeface="Arial Unicode MS" pitchFamily="34" charset="-128"/>
                <a:ea typeface="ＭＳ Ｐゴシック" pitchFamily="34" charset="-128"/>
              </a:rPr>
              <a:t>CALCULATE statement</a:t>
            </a:r>
          </a:p>
          <a:p>
            <a:pPr lvl="1">
              <a:buClr>
                <a:schemeClr val="hlink"/>
              </a:buClr>
            </a:pPr>
            <a:r>
              <a:rPr lang="en-US">
                <a:solidFill>
                  <a:schemeClr val="hlink"/>
                </a:solidFill>
                <a:latin typeface="Arial Unicode MS" pitchFamily="34" charset="-128"/>
                <a:ea typeface="ＭＳ Ｐゴシック" pitchFamily="34" charset="-128"/>
              </a:rPr>
              <a:t>GROUP statement</a:t>
            </a:r>
          </a:p>
          <a:p>
            <a:endParaRPr lang="en-US">
              <a:solidFill>
                <a:schemeClr val="hlink"/>
              </a:solidFill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CC6BF-FAD0-4CB6-9A4E-9B8202228C5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dirty="0">
                <a:effectLst/>
                <a:latin typeface="Arial Unicode MS" pitchFamily="34" charset="-128"/>
                <a:ea typeface="ＭＳ Ｐゴシック" pitchFamily="34" charset="-128"/>
              </a:rPr>
              <a:t>Inner Join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proc 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sql</a:t>
            </a: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create table both as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select 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a.patient</a:t>
            </a: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, 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a.date</a:t>
            </a: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format date7. as date, 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a.pulse</a:t>
            </a: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, 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     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b.med</a:t>
            </a: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, 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b.doses</a:t>
            </a: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, 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b.amt</a:t>
            </a: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format=4.1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from 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hospitnew</a:t>
            </a: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a inner join dosing 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b</a:t>
            </a:r>
            <a:endParaRPr lang="en-US" sz="2400" b="1" dirty="0">
              <a:effectLst>
                <a:outerShdw blurRad="50800" dist="38100" dir="2700000" algn="br">
                  <a:srgbClr val="000000">
                    <a:alpha val="43000"/>
                  </a:srgbClr>
                </a:outerShdw>
              </a:effectLst>
              <a:latin typeface="Courier New"/>
              <a:ea typeface="ＭＳ Ｐゴシック" pitchFamily="34" charset="-128"/>
              <a:cs typeface="Courier New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on (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a.patient</a:t>
            </a: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=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b.patient</a:t>
            </a: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) and (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a.date</a:t>
            </a: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=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b.date</a:t>
            </a: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order by </a:t>
            </a:r>
            <a:r>
              <a:rPr lang="en-US" sz="24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patient,date</a:t>
            </a:r>
            <a:r>
              <a:rPr lang="en-US" sz="24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;</a:t>
            </a: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dirty="0">
                <a:effectLst/>
                <a:latin typeface="Arial Unicode MS" pitchFamily="34" charset="-128"/>
                <a:ea typeface="ＭＳ Ｐゴシック" pitchFamily="34" charset="-128"/>
              </a:rPr>
              <a:t>Inner Join with Group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05800" cy="52578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b="1"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proc sql; create table both as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b="1"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select a.date format date7. as date, avg(a.pulse) label="Average Daily Pulse" as avgPulse, count(b.patient) label="No. of Patients", sum(b.doses) label="Total Daily Doses" as NumDose, sum(b.amt) format=4.1 label="Total Amount (mg)" as Totamt from hospitnew a inner join dosing b on (a.patient=b.patient) and (a.date=b.date)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b="1"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group by a.date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b="1"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order by a.date;</a:t>
            </a:r>
            <a:endParaRPr lang="en-US" sz="2400" b="1" dirty="0">
              <a:effectLst>
                <a:outerShdw blurRad="50800" dist="38100" dir="5400000">
                  <a:srgbClr val="000000">
                    <a:alpha val="43000"/>
                  </a:srgbClr>
                </a:outerShdw>
              </a:effectLst>
              <a:latin typeface="Courier New"/>
              <a:ea typeface="ＭＳ Ｐゴシック" pitchFamily="34" charset="-128"/>
              <a:cs typeface="Courier New"/>
            </a:endParaRP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59BC-2DA2-4FE5-BECB-46AC176A2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Joins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3E975-A754-4E84-9630-25C553C51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r>
              <a:rPr lang="en-US" dirty="0"/>
              <a:t>In a natural join, PROC SQL automatically selects columns from each table on which to match the rows.</a:t>
            </a:r>
          </a:p>
          <a:p>
            <a:r>
              <a:rPr lang="en-US" dirty="0"/>
              <a:t>It will select the column(s) with matching names, without you having to specify such columns (there is an implied ON clause).</a:t>
            </a:r>
          </a:p>
          <a:p>
            <a:r>
              <a:rPr lang="en-US" dirty="0"/>
              <a:t>If no columns have matching names, the result is a Cartesian product.</a:t>
            </a:r>
          </a:p>
          <a:p>
            <a:r>
              <a:rPr lang="en-US" dirty="0"/>
              <a:t>Coding </a:t>
            </a:r>
            <a:r>
              <a:rPr lang="en-US"/>
              <a:t>is streamlined</a:t>
            </a:r>
            <a:r>
              <a:rPr lang="en-US" dirty="0"/>
              <a:t>, but be careful in doing a natural join.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2860B-0E84-4115-B0D9-82FABEA8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BD4D8-F398-4414-8204-8B6C66759AE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76842"/>
      </p:ext>
    </p:extLst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Left and Right Outer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Left and right outer joins select common cases based on a WHERE statement (i.e., inner join cases), as well as all cases in the first (or second) data set without matches in the second (or first) data 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819A0-D3F0-4968-A523-8D3403398FE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Left and Right Joins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E88A7-34E3-4C9D-91CB-3C9C0D3A5E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33795" name="Picture 4" descr="Outer Jo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752600"/>
            <a:ext cx="47307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Left Outer Join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/>
              <a:t>proc </a:t>
            </a:r>
            <a:r>
              <a:rPr lang="en-US" dirty="0" err="1"/>
              <a:t>sql</a:t>
            </a:r>
            <a:r>
              <a:rPr lang="en-US" dirty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select a.name, quiz, test from a 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left join </a:t>
            </a:r>
            <a:r>
              <a:rPr lang="en-US" dirty="0" err="1"/>
              <a:t>b</a:t>
            </a:r>
            <a:endParaRPr lang="en-US" dirty="0"/>
          </a:p>
          <a:p>
            <a:pPr>
              <a:buFont typeface="Wingdings" charset="2"/>
              <a:buNone/>
              <a:defRPr/>
            </a:pPr>
            <a:r>
              <a:rPr lang="en-US" dirty="0"/>
              <a:t>on </a:t>
            </a:r>
            <a:r>
              <a:rPr lang="en-US" dirty="0" err="1"/>
              <a:t>a.name</a:t>
            </a:r>
            <a:r>
              <a:rPr lang="en-US" dirty="0"/>
              <a:t>=</a:t>
            </a:r>
            <a:r>
              <a:rPr lang="en-US" dirty="0" err="1"/>
              <a:t>b.name</a:t>
            </a:r>
            <a:r>
              <a:rPr lang="en-US" dirty="0"/>
              <a:t>;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FEBCB-BA11-4945-82E9-56DDDC616ED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Right Outer Join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/>
              <a:t>proc </a:t>
            </a:r>
            <a:r>
              <a:rPr lang="en-US" dirty="0" err="1"/>
              <a:t>sql</a:t>
            </a:r>
            <a:r>
              <a:rPr lang="en-US" dirty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select b.name, quiz, test from a 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right join </a:t>
            </a:r>
            <a:r>
              <a:rPr lang="en-US" dirty="0" err="1"/>
              <a:t>b</a:t>
            </a:r>
            <a:endParaRPr lang="en-US" dirty="0"/>
          </a:p>
          <a:p>
            <a:pPr>
              <a:buFont typeface="Wingdings" charset="2"/>
              <a:buNone/>
              <a:defRPr/>
            </a:pPr>
            <a:r>
              <a:rPr lang="en-US" dirty="0"/>
              <a:t>on </a:t>
            </a:r>
            <a:r>
              <a:rPr lang="en-US" dirty="0" err="1"/>
              <a:t>a.name</a:t>
            </a:r>
            <a:r>
              <a:rPr lang="en-US" dirty="0"/>
              <a:t>=</a:t>
            </a:r>
            <a:r>
              <a:rPr lang="en-US" dirty="0" err="1"/>
              <a:t>b.name</a:t>
            </a:r>
            <a:r>
              <a:rPr lang="en-US" dirty="0"/>
              <a:t>;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F2AB2-5DFC-45B7-A977-72536BDEA6A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Full Outer Join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Combines all cases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proc </a:t>
            </a:r>
            <a:r>
              <a:rPr lang="en-US" dirty="0" err="1"/>
              <a:t>sql</a:t>
            </a:r>
            <a:r>
              <a:rPr lang="en-US" dirty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select * 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from a 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full join </a:t>
            </a:r>
            <a:r>
              <a:rPr lang="en-US" dirty="0" err="1"/>
              <a:t>b</a:t>
            </a:r>
            <a:endParaRPr lang="en-US" dirty="0"/>
          </a:p>
          <a:p>
            <a:pPr>
              <a:buFont typeface="Wingdings" charset="2"/>
              <a:buNone/>
              <a:defRPr/>
            </a:pPr>
            <a:r>
              <a:rPr lang="en-US" dirty="0"/>
              <a:t>on </a:t>
            </a:r>
            <a:r>
              <a:rPr lang="en-US" dirty="0" err="1"/>
              <a:t>a.name</a:t>
            </a:r>
            <a:r>
              <a:rPr lang="en-US" dirty="0"/>
              <a:t>=</a:t>
            </a:r>
            <a:r>
              <a:rPr lang="en-US" dirty="0" err="1"/>
              <a:t>b.name</a:t>
            </a:r>
            <a:r>
              <a:rPr lang="en-US" dirty="0"/>
              <a:t>;</a:t>
            </a:r>
          </a:p>
          <a:p>
            <a:pPr>
              <a:buFont typeface="Wingdings" charset="2"/>
              <a:buChar char="n"/>
              <a:defRPr/>
            </a:pPr>
            <a:endParaRPr lang="en-US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EF7BC-DC87-4E8F-852E-2E6C7846221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SQL Join </a:t>
            </a:r>
            <a:r>
              <a:rPr lang="en-US" dirty="0" err="1"/>
              <a:t>vs</a:t>
            </a:r>
            <a:r>
              <a:rPr lang="en-US" dirty="0"/>
              <a:t> DATA Step match-merge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When all values in both data sets match, SQL inner join and DATA step match-merge statements are quite straightforward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When some values do not match, a SQL full join is needed, along with adjustment of the standard commands.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C1AED-5FA3-4908-AEE5-9BD8B71F75D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Cartesian Product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Inner Joins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Outer Joins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Joins and DATA step match-merge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In-line views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Joining multiple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A3B4C-EE33-4078-9CA1-05AFFEAF51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Inner join vs. match-merge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/>
              <a:t>data </a:t>
            </a:r>
            <a:r>
              <a:rPr lang="en-US" dirty="0" err="1"/>
              <a:t>c</a:t>
            </a:r>
            <a:r>
              <a:rPr lang="en-US" dirty="0"/>
              <a:t>; merge a </a:t>
            </a:r>
            <a:r>
              <a:rPr lang="en-US" dirty="0" err="1"/>
              <a:t>b</a:t>
            </a:r>
            <a:r>
              <a:rPr lang="en-US" dirty="0"/>
              <a:t>; by name; run;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  <a:p>
            <a:pPr>
              <a:buFont typeface="Wingdings" charset="2"/>
              <a:buNone/>
              <a:defRPr/>
            </a:pPr>
            <a:r>
              <a:rPr lang="en-US" dirty="0"/>
              <a:t>proc </a:t>
            </a:r>
            <a:r>
              <a:rPr lang="en-US" dirty="0" err="1"/>
              <a:t>sql</a:t>
            </a:r>
            <a:r>
              <a:rPr lang="en-US" dirty="0"/>
              <a:t>; select </a:t>
            </a:r>
            <a:r>
              <a:rPr lang="en-US" dirty="0" err="1"/>
              <a:t>a.name</a:t>
            </a:r>
            <a:r>
              <a:rPr lang="en-US" dirty="0"/>
              <a:t>, major, school from a, </a:t>
            </a:r>
            <a:r>
              <a:rPr lang="en-US" dirty="0" err="1"/>
              <a:t>b</a:t>
            </a:r>
            <a:r>
              <a:rPr lang="en-US" dirty="0"/>
              <a:t> where </a:t>
            </a:r>
            <a:r>
              <a:rPr lang="en-US" dirty="0" err="1"/>
              <a:t>a.name</a:t>
            </a:r>
            <a:r>
              <a:rPr lang="en-US" dirty="0"/>
              <a:t>=</a:t>
            </a:r>
            <a:r>
              <a:rPr lang="en-US" dirty="0" err="1"/>
              <a:t>b.name</a:t>
            </a:r>
            <a:r>
              <a:rPr lang="en-US" dirty="0"/>
              <a:t> order by name;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648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a.Major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Statistics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Biostatistics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Actuarial Sciences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3"/>
          </p:nvPr>
        </p:nvGraphicFramePr>
        <p:xfrm>
          <a:off x="4648200" y="3924300"/>
          <a:ext cx="4038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b.School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University of Missouri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University of New Mexico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North</a:t>
                      </a:r>
                      <a:r>
                        <a:rPr lang="en-US" baseline="0" dirty="0"/>
                        <a:t> Carolina State University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0A45-CDFD-4172-9847-AC4838F1D89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Table merged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University of Missouri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North</a:t>
                      </a:r>
                      <a:r>
                        <a:rPr lang="en-US" baseline="0" dirty="0"/>
                        <a:t> Carolina State University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Actuarial</a:t>
                      </a:r>
                      <a:r>
                        <a:rPr lang="en-US" baseline="0" dirty="0"/>
                        <a:t> Sciences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University of New Mexico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2B6CB-E041-4A65-B99D-D6862E0A270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Full join vs. match-merge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/>
              <a:t>Data </a:t>
            </a:r>
            <a:r>
              <a:rPr lang="en-US" dirty="0" err="1"/>
              <a:t>c</a:t>
            </a:r>
            <a:r>
              <a:rPr lang="en-US" dirty="0"/>
              <a:t>; merge a </a:t>
            </a:r>
            <a:r>
              <a:rPr lang="en-US" dirty="0" err="1"/>
              <a:t>b</a:t>
            </a:r>
            <a:r>
              <a:rPr lang="en-US" dirty="0"/>
              <a:t>; by name; run;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  <a:p>
            <a:pPr>
              <a:buFont typeface="Wingdings" charset="2"/>
              <a:buNone/>
              <a:defRPr/>
            </a:pPr>
            <a:r>
              <a:rPr lang="en-US" dirty="0"/>
              <a:t>Proc </a:t>
            </a:r>
            <a:r>
              <a:rPr lang="en-US" dirty="0" err="1"/>
              <a:t>sql</a:t>
            </a:r>
            <a:r>
              <a:rPr lang="en-US" dirty="0"/>
              <a:t>; select </a:t>
            </a:r>
            <a:r>
              <a:rPr lang="en-US" dirty="0" err="1"/>
              <a:t>a.name</a:t>
            </a:r>
            <a:r>
              <a:rPr lang="en-US" dirty="0"/>
              <a:t>, major, school from a full join </a:t>
            </a:r>
            <a:r>
              <a:rPr lang="en-US" dirty="0" err="1"/>
              <a:t>b</a:t>
            </a:r>
            <a:r>
              <a:rPr lang="en-US" dirty="0"/>
              <a:t> on </a:t>
            </a:r>
            <a:r>
              <a:rPr lang="en-US" dirty="0" err="1"/>
              <a:t>a.name</a:t>
            </a:r>
            <a:r>
              <a:rPr lang="en-US" dirty="0"/>
              <a:t>=</a:t>
            </a:r>
            <a:r>
              <a:rPr lang="en-US" dirty="0" err="1"/>
              <a:t>b.name</a:t>
            </a:r>
            <a:r>
              <a:rPr lang="en-US" dirty="0"/>
              <a:t> order by name;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648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A.Major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Statistics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Biostatistics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Actuarial Sciences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645716040"/>
              </p:ext>
            </p:extLst>
          </p:nvPr>
        </p:nvGraphicFramePr>
        <p:xfrm>
          <a:off x="4648200" y="39243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B.School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Mizzou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E11FD-7DF3-4723-8483-A3DE92E559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Full join vs. match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The full join fails, since it can only assign values to Name from the first table. SELECT * works, but generates two name columns.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3"/>
          </p:nvPr>
        </p:nvGraphicFramePr>
        <p:xfrm>
          <a:off x="4419600" y="39243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Mizzou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Actuarial</a:t>
                      </a:r>
                      <a:r>
                        <a:rPr lang="en-US" baseline="0" dirty="0"/>
                        <a:t> Sciences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14633-3D9C-4215-8669-422C1AA3437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419600" y="16002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Mizzou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Actuarial</a:t>
                      </a:r>
                      <a:r>
                        <a:rPr lang="en-US" baseline="0" dirty="0"/>
                        <a:t> Sciences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Full join </a:t>
            </a:r>
            <a:r>
              <a:rPr lang="en-US" dirty="0" err="1"/>
              <a:t>vs</a:t>
            </a:r>
            <a:r>
              <a:rPr lang="en-US" dirty="0"/>
              <a:t> match-merge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The COALESCE statement resolves the problem: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proc </a:t>
            </a:r>
            <a:r>
              <a:rPr lang="en-US" dirty="0" err="1"/>
              <a:t>sql</a:t>
            </a:r>
            <a:r>
              <a:rPr lang="en-US" dirty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title ‘Table Merged’;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select </a:t>
            </a:r>
            <a:r>
              <a:rPr lang="en-US" dirty="0" err="1"/>
              <a:t>coalesce(a.name</a:t>
            </a:r>
            <a:r>
              <a:rPr lang="en-US" dirty="0"/>
              <a:t>, </a:t>
            </a:r>
            <a:r>
              <a:rPr lang="en-US" dirty="0" err="1"/>
              <a:t>b.name</a:t>
            </a:r>
            <a:r>
              <a:rPr lang="en-US" dirty="0"/>
              <a:t>) as name, major, school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from a full join </a:t>
            </a:r>
            <a:r>
              <a:rPr lang="en-US" dirty="0" err="1"/>
              <a:t>b</a:t>
            </a:r>
            <a:endParaRPr lang="en-US" dirty="0"/>
          </a:p>
          <a:p>
            <a:pPr>
              <a:buFont typeface="Wingdings" charset="2"/>
              <a:buNone/>
              <a:defRPr/>
            </a:pPr>
            <a:r>
              <a:rPr lang="en-US" dirty="0"/>
              <a:t>on </a:t>
            </a:r>
            <a:r>
              <a:rPr lang="en-US" dirty="0" err="1"/>
              <a:t>a.name</a:t>
            </a:r>
            <a:r>
              <a:rPr lang="en-US" dirty="0"/>
              <a:t>=</a:t>
            </a:r>
            <a:r>
              <a:rPr lang="en-US" dirty="0" err="1"/>
              <a:t>b.name</a:t>
            </a:r>
            <a:r>
              <a:rPr lang="en-US" dirty="0"/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14FA2-617B-4F92-811A-481AB6C030F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PROC SQL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The tables do not have to be sorted beforehand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The matching variables do not have to have the same name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The logical operation can be more flexible.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0A6C3-DA85-44F8-BAF2-A2EC8D1B24F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In-line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An in-line view is a </a:t>
            </a:r>
            <a:r>
              <a:rPr lang="en-US" i="1" dirty="0"/>
              <a:t>nested</a:t>
            </a:r>
            <a:r>
              <a:rPr lang="en-US" dirty="0"/>
              <a:t> query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The in-line view does not create a permanent SQL table.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In-line views can be used to create joins of multiple data sets that would typically require multiple </a:t>
            </a:r>
            <a:r>
              <a:rPr lang="en-US"/>
              <a:t>DATA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8708F-B313-4117-A742-E9A30E6DB40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In-line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The outer query can select both from in-line views and tables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The in-line view can also select from multiple in-line views and tables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In-line views can be nested more than once</a:t>
            </a:r>
          </a:p>
          <a:p>
            <a:pPr>
              <a:buFont typeface="Wingdings" charset="2"/>
              <a:buChar char="n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7D504-EFBB-479C-93AB-340BE7EEF09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In-line Views-Example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LibSys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TotCirc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LocGvt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Haleyville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Jasper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187072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74289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Suniton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Ashland</a:t>
                      </a:r>
                      <a:r>
                        <a:rPr lang="en-US" baseline="0" dirty="0"/>
                        <a:t>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Athens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22976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Freeburg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218749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26519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Pembroke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Heermance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48199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Greenville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131019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60863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Haines Falls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38734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11471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B09F0-47A8-4CA0-B240-C30E2C30A5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In-line Views-Example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In-line view portion of code: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from (select state,</a:t>
            </a:r>
          </a:p>
          <a:p>
            <a:pPr>
              <a:buFont typeface="Wingdings" charset="2"/>
              <a:buNone/>
              <a:defRPr/>
            </a:pPr>
            <a:r>
              <a:rPr lang="en-US" dirty="0" err="1"/>
              <a:t>avg(LocGvt</a:t>
            </a:r>
            <a:r>
              <a:rPr lang="en-US" dirty="0"/>
              <a:t>) as average,</a:t>
            </a:r>
          </a:p>
          <a:p>
            <a:pPr>
              <a:buFont typeface="Wingdings" charset="2"/>
              <a:buNone/>
              <a:defRPr/>
            </a:pPr>
            <a:r>
              <a:rPr lang="en-US" dirty="0" err="1"/>
              <a:t>sum(TotCirc</a:t>
            </a:r>
            <a:r>
              <a:rPr lang="en-US" dirty="0"/>
              <a:t>&gt;150000) as large,</a:t>
            </a:r>
          </a:p>
          <a:p>
            <a:pPr>
              <a:buFont typeface="Wingdings" charset="2"/>
              <a:buNone/>
              <a:defRPr/>
            </a:pPr>
            <a:r>
              <a:rPr lang="en-US" dirty="0" err="1"/>
              <a:t>sum(TotCirc</a:t>
            </a:r>
            <a:r>
              <a:rPr lang="en-US" dirty="0"/>
              <a:t>&lt;150000) as small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from lib</a:t>
            </a:r>
          </a:p>
          <a:p>
            <a:pPr>
              <a:buFont typeface="Wingdings" charset="2"/>
              <a:buNone/>
              <a:defRPr/>
            </a:pPr>
            <a:r>
              <a:rPr lang="en-US" dirty="0"/>
              <a:t>group by state)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204CD-1FD0-4732-8A53-1C0FA650C09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Generating a Cartesian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sz="2400" dirty="0"/>
              <a:t>A </a:t>
            </a:r>
            <a:r>
              <a:rPr lang="en-US" sz="2400" dirty="0" err="1"/>
              <a:t>cartesian</a:t>
            </a:r>
            <a:r>
              <a:rPr lang="en-US" sz="2400" dirty="0"/>
              <a:t> product (think tensor product or </a:t>
            </a:r>
            <a:r>
              <a:rPr lang="en-US" sz="2400" dirty="0" err="1"/>
              <a:t>Kronecker</a:t>
            </a:r>
            <a:r>
              <a:rPr lang="en-US" sz="2400" dirty="0"/>
              <a:t> product or outer product or…) combines all possible combinations of records in multiple data sets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proc </a:t>
            </a:r>
            <a:r>
              <a:rPr lang="en-US" sz="2000" dirty="0" err="1"/>
              <a:t>sql</a:t>
            </a:r>
            <a:r>
              <a:rPr lang="en-US" sz="2000" dirty="0"/>
              <a:t>;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select *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from set1, set2;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/>
              <a:t>If set1 had a1 rows and set2 had b1 rows, then the output table will have a1*b1 rows.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/>
              <a:t>A </a:t>
            </a:r>
            <a:r>
              <a:rPr lang="en-US" sz="2400" dirty="0" err="1"/>
              <a:t>cartesian</a:t>
            </a:r>
            <a:r>
              <a:rPr lang="en-US" sz="2400" dirty="0"/>
              <a:t> product is rarely a practical query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3EDBA-C571-44FF-A35C-DFB2B4B79C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In-line Views-Example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6553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30121.75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16673.67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40177.67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B09F0-47A8-4CA0-B240-C30E2C30A5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In-line Views-Example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Outer query portion of code: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/>
              <a:t>proc </a:t>
            </a:r>
            <a:r>
              <a:rPr lang="en-US" sz="2800" dirty="0" err="1"/>
              <a:t>sql</a:t>
            </a:r>
            <a:r>
              <a:rPr lang="en-US" sz="2800" dirty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/>
              <a:t>select state,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/>
              <a:t>average format=dollar12.2 label=‘Mean Local Government Support’,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/>
              <a:t>small/(</a:t>
            </a:r>
            <a:r>
              <a:rPr lang="en-US" sz="2800" dirty="0" err="1"/>
              <a:t>small+large</a:t>
            </a:r>
            <a:r>
              <a:rPr lang="en-US" sz="2800" dirty="0"/>
              <a:t>) as prop format=percent5.2 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/>
              <a:t>label= ‘Small library percentage’ from…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/>
              <a:t>order by average;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7D880-B877-48A1-90DD-19BEADABBE2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In-line Views-Example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2286000"/>
          <a:ext cx="6172200" cy="202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</a:t>
                      </a:r>
                      <a:r>
                        <a:rPr lang="en-US" baseline="0" dirty="0"/>
                        <a:t> Local Government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Small Library 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$16,673.67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$30,121.75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$40,177.67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B09F0-47A8-4CA0-B240-C30E2C30A5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Inner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sz="2400" dirty="0"/>
              <a:t>Combining records from two tables based on a matching criterion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/>
              <a:t>Matching (or joining) is based on a WHERE clause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/>
              <a:t>WHERE clause usually uses the = sign, but can use other logical operators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38AC-685D-45FF-9F48-D31B5F80EEB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Inner Joins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D2CF1-8B1A-457F-AB9C-E94140F074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755" y="1600200"/>
            <a:ext cx="4502490" cy="4495800"/>
          </a:xfrm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Inner Joins</a:t>
            </a:r>
          </a:p>
        </p:txBody>
      </p:sp>
      <p:graphicFrame>
        <p:nvGraphicFramePr>
          <p:cNvPr id="25658" name="Group 58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2692400" cy="185166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Sophie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55094-42A8-4278-9D50-D484C890FA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25647" name="Group 47"/>
          <p:cNvGraphicFramePr>
            <a:graphicFrameLocks noGrp="1"/>
          </p:cNvGraphicFramePr>
          <p:nvPr>
            <p:ph sz="half" idx="4294967295"/>
          </p:nvPr>
        </p:nvGraphicFramePr>
        <p:xfrm>
          <a:off x="457200" y="1676400"/>
          <a:ext cx="3200400" cy="1627189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Quiz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Brad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Inner Joins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381000" y="1524000"/>
            <a:ext cx="4038600" cy="4495800"/>
          </a:xfrm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sz="2800" dirty="0"/>
              <a:t>proc </a:t>
            </a:r>
            <a:r>
              <a:rPr lang="en-US" sz="2800" dirty="0" err="1"/>
              <a:t>sql</a:t>
            </a:r>
            <a:r>
              <a:rPr lang="en-US" sz="2800" dirty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/>
              <a:t>select </a:t>
            </a:r>
            <a:r>
              <a:rPr lang="en-US" sz="2800" dirty="0" err="1"/>
              <a:t>a.name</a:t>
            </a:r>
            <a:r>
              <a:rPr lang="en-US" sz="2800" dirty="0"/>
              <a:t>, quiz, test from a, </a:t>
            </a:r>
            <a:r>
              <a:rPr lang="en-US" sz="2800" dirty="0" err="1"/>
              <a:t>b</a:t>
            </a:r>
            <a:endParaRPr lang="en-US" sz="2800" dirty="0"/>
          </a:p>
          <a:p>
            <a:pPr>
              <a:buFont typeface="Wingdings" charset="2"/>
              <a:buNone/>
              <a:defRPr/>
            </a:pPr>
            <a:r>
              <a:rPr lang="en-US" sz="2800" dirty="0"/>
              <a:t>where </a:t>
            </a:r>
            <a:r>
              <a:rPr lang="en-US" sz="2800" dirty="0" err="1"/>
              <a:t>a.name</a:t>
            </a:r>
            <a:r>
              <a:rPr lang="en-US" sz="2800" dirty="0"/>
              <a:t>=</a:t>
            </a:r>
            <a:r>
              <a:rPr lang="en-US" sz="2800" dirty="0" err="1"/>
              <a:t>b.name</a:t>
            </a:r>
            <a:r>
              <a:rPr lang="en-US" sz="2800" dirty="0"/>
              <a:t>;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/>
              <a:t>Inner Join syntax: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/>
              <a:t>proc </a:t>
            </a:r>
            <a:r>
              <a:rPr lang="en-US" sz="2800" dirty="0" err="1"/>
              <a:t>sql</a:t>
            </a:r>
            <a:r>
              <a:rPr lang="en-US" sz="2800" dirty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/>
              <a:t>select a.name, quiz, test from a inner join b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/>
              <a:t>on </a:t>
            </a:r>
            <a:r>
              <a:rPr lang="en-US" sz="2800" dirty="0" err="1"/>
              <a:t>a.name</a:t>
            </a:r>
            <a:r>
              <a:rPr lang="en-US" sz="2800" dirty="0"/>
              <a:t>=</a:t>
            </a:r>
            <a:r>
              <a:rPr lang="en-US" sz="2800" dirty="0" err="1"/>
              <a:t>b.name</a:t>
            </a:r>
            <a:r>
              <a:rPr lang="en-US" sz="2800" dirty="0"/>
              <a:t>;</a:t>
            </a:r>
          </a:p>
          <a:p>
            <a:pPr>
              <a:buFont typeface="Wingdings" charset="2"/>
              <a:buNone/>
              <a:defRPr/>
            </a:pP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4294967295"/>
          </p:nvPr>
        </p:nvGraphicFramePr>
        <p:xfrm>
          <a:off x="4648200" y="1600200"/>
          <a:ext cx="4038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A25B878-5147-4E38-981A-1DF45C8E2D0E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rPr>
              <a:pPr algn="r">
                <a:defRPr/>
              </a:pPr>
              <a:t>7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Inner Joins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sz="2400" dirty="0"/>
              <a:t>The output is a report, not a data set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/>
              <a:t>Use of </a:t>
            </a:r>
            <a:r>
              <a:rPr lang="en-US" sz="2400" dirty="0" err="1"/>
              <a:t>a.name</a:t>
            </a:r>
            <a:r>
              <a:rPr lang="en-US" sz="2400" dirty="0"/>
              <a:t> in SELECT clause eliminates second </a:t>
            </a:r>
            <a:r>
              <a:rPr lang="en-US" sz="2400" i="1" dirty="0"/>
              <a:t>name</a:t>
            </a:r>
            <a:r>
              <a:rPr lang="en-US" sz="2400" dirty="0"/>
              <a:t> variable in output table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/>
              <a:t>If we want to keep both copies of the same variable, we can specify a </a:t>
            </a:r>
            <a:r>
              <a:rPr lang="en-US" sz="2400" i="1" dirty="0"/>
              <a:t>column alias</a:t>
            </a:r>
            <a:r>
              <a:rPr lang="en-US" sz="2400" dirty="0"/>
              <a:t> using the AS clause.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/>
              <a:t>Inner joins handle </a:t>
            </a:r>
            <a:r>
              <a:rPr lang="en-US" sz="2400" i="1" dirty="0"/>
              <a:t>many-to-many</a:t>
            </a:r>
            <a:r>
              <a:rPr lang="en-US" sz="2400" dirty="0"/>
              <a:t> matches (e.g., suppose two students were named “Amy”, and they both took a test and a quiz) by creating a cross-product table.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/>
              <a:t>Long table names can be replaced with simple aliases, again using the AS clause</a:t>
            </a:r>
          </a:p>
          <a:p>
            <a:pPr>
              <a:buFont typeface="Wingdings" charset="2"/>
              <a:buNone/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3B08C-0692-4248-A37B-465D391F30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Inner Joins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>
                <a:latin typeface="Arial Unicode MS" pitchFamily="34" charset="-128"/>
                <a:ea typeface="ＭＳ Ｐゴシック" pitchFamily="34" charset="-128"/>
              </a:rPr>
              <a:t>select a.name as quizname, b.name as testname, quiz, test from a, b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>
                <a:latin typeface="Arial Unicode MS" pitchFamily="34" charset="-128"/>
                <a:ea typeface="ＭＳ Ｐゴシック" pitchFamily="34" charset="-128"/>
              </a:rPr>
              <a:t>where quizname=testname;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8F63267-76D2-4F1A-8614-04B5D3651EDC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rPr>
              <a:pPr algn="r">
                <a:defRPr/>
              </a:pPr>
              <a:t>9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</a:endParaRPr>
          </a:p>
        </p:txBody>
      </p:sp>
      <p:graphicFrame>
        <p:nvGraphicFramePr>
          <p:cNvPr id="64623" name="Group 111"/>
          <p:cNvGraphicFramePr>
            <a:graphicFrameLocks noGrp="1"/>
          </p:cNvGraphicFramePr>
          <p:nvPr>
            <p:ph sz="half" idx="4294967295"/>
          </p:nvPr>
        </p:nvGraphicFramePr>
        <p:xfrm>
          <a:off x="4343400" y="1981200"/>
          <a:ext cx="4800600" cy="219075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quiz 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test 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quiz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test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Amy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23727</TotalTime>
  <Words>1511</Words>
  <Application>Microsoft Office PowerPoint</Application>
  <PresentationFormat>On-screen Show (4:3)</PresentationFormat>
  <Paragraphs>403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 Black</vt:lpstr>
      <vt:lpstr>Arial Unicode MS</vt:lpstr>
      <vt:lpstr>Courier New</vt:lpstr>
      <vt:lpstr>Tahoma</vt:lpstr>
      <vt:lpstr>Times New Roman</vt:lpstr>
      <vt:lpstr>Wingdings</vt:lpstr>
      <vt:lpstr>Theme1</vt:lpstr>
      <vt:lpstr>Chapter 3: Combining Tables Horizontally using PROC SQL</vt:lpstr>
      <vt:lpstr>Outline</vt:lpstr>
      <vt:lpstr>Generating a Cartesian Product</vt:lpstr>
      <vt:lpstr>Inner Joins</vt:lpstr>
      <vt:lpstr>Inner Joins</vt:lpstr>
      <vt:lpstr>Inner Joins</vt:lpstr>
      <vt:lpstr>Inner Joins</vt:lpstr>
      <vt:lpstr>Inner Joins </vt:lpstr>
      <vt:lpstr>Inner Joins</vt:lpstr>
      <vt:lpstr>Additional Inner Joins</vt:lpstr>
      <vt:lpstr>Inner Join</vt:lpstr>
      <vt:lpstr>Inner Join with Group</vt:lpstr>
      <vt:lpstr>Natural Joins</vt:lpstr>
      <vt:lpstr>Left and Right Outer Joins</vt:lpstr>
      <vt:lpstr>Left and Right Joins</vt:lpstr>
      <vt:lpstr>Left Outer Join</vt:lpstr>
      <vt:lpstr>Right Outer Join</vt:lpstr>
      <vt:lpstr>Full Outer Join</vt:lpstr>
      <vt:lpstr>SQL Join vs DATA Step match-merge</vt:lpstr>
      <vt:lpstr>Inner join vs. match-merge</vt:lpstr>
      <vt:lpstr>Table merged</vt:lpstr>
      <vt:lpstr>Full join vs. match-merge</vt:lpstr>
      <vt:lpstr>Full join vs. match merge</vt:lpstr>
      <vt:lpstr>Full join vs match-merge</vt:lpstr>
      <vt:lpstr>PROC SQL advantages</vt:lpstr>
      <vt:lpstr>In-line Views</vt:lpstr>
      <vt:lpstr>In-line Views</vt:lpstr>
      <vt:lpstr>In-line Views-Example</vt:lpstr>
      <vt:lpstr>In-line Views-Example</vt:lpstr>
      <vt:lpstr>In-line Views-Example</vt:lpstr>
      <vt:lpstr>In-line Views-Example</vt:lpstr>
      <vt:lpstr>In-line Views-Example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HITCHCOCK, DAVID</cp:lastModifiedBy>
  <cp:revision>172</cp:revision>
  <cp:lastPrinted>2009-09-18T18:46:55Z</cp:lastPrinted>
  <dcterms:created xsi:type="dcterms:W3CDTF">2012-01-19T15:37:19Z</dcterms:created>
  <dcterms:modified xsi:type="dcterms:W3CDTF">2020-12-16T14:22:20Z</dcterms:modified>
</cp:coreProperties>
</file>