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324" r:id="rId2"/>
    <p:sldId id="325" r:id="rId3"/>
    <p:sldId id="326" r:id="rId4"/>
    <p:sldId id="350" r:id="rId5"/>
    <p:sldId id="352" r:id="rId6"/>
    <p:sldId id="327" r:id="rId7"/>
    <p:sldId id="351" r:id="rId8"/>
    <p:sldId id="353" r:id="rId9"/>
    <p:sldId id="355" r:id="rId10"/>
    <p:sldId id="356" r:id="rId11"/>
    <p:sldId id="354" r:id="rId12"/>
    <p:sldId id="330" r:id="rId13"/>
    <p:sldId id="347" r:id="rId14"/>
    <p:sldId id="348" r:id="rId15"/>
    <p:sldId id="349" r:id="rId16"/>
    <p:sldId id="357" r:id="rId17"/>
    <p:sldId id="329" r:id="rId18"/>
    <p:sldId id="358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6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74F5078-43DE-414F-B780-CDB9C3662E0F}" type="datetimeFigureOut">
              <a:rPr lang="en-US"/>
              <a:pPr/>
              <a:t>2/7/2023</a:t>
            </a:fld>
            <a:endParaRPr lang="en-US" dirty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05B7024-CA1A-4173-8466-3DCF76E4904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477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23DC-ECD6-48EF-8025-90E6A6F9DD74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D86B7-507A-4462-84E0-BBAC534152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86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65727E-B0AA-4888-9956-2577C8998F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42DEF8-5C40-4807-AD76-6C50DA7D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6FAC18-A87B-4B30-861B-66BC839CD8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870BAF-745D-482A-8AF9-8697AA4146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D1B8D7-8BB3-4D46-B894-C5CC6B9435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332F21-2581-4DA4-AAF8-11E4ECB37C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B93ED7-E26E-4B36-A41F-118A921E5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DDE1BD-5365-439F-B1F4-39B4EEEF61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E10FB5-3B58-4BC7-893D-6C5D8A9F3B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3D2553-B793-481C-B10F-A15CBA846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8E01E0-06E7-4936-B770-6D5FD67AA2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401CB8-006F-4D91-B3DC-7A63CEE72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E94511-8374-48CD-AA68-711B5FACBF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BB9683-C8B8-40AB-A41E-D731575063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134F4B-0C02-41C7-945A-FA99EE10F4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E4D5B19-C30E-4FE9-94AC-258D29C248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Creating and Managing Views Using PROC SQL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Chapter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View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1009650" lvl="1" indent="-609600">
              <a:buNone/>
            </a:pPr>
            <a:r>
              <a:rPr lang="en-US" b="1" dirty="0">
                <a:latin typeface="Arial Unicode MS"/>
                <a:cs typeface="Arial Unicode MS"/>
              </a:rPr>
              <a:t>Views can also be used in PROC steps:</a:t>
            </a:r>
          </a:p>
          <a:p>
            <a:pPr marL="1009650" lvl="1" indent="-609600">
              <a:buNone/>
            </a:pPr>
            <a:r>
              <a:rPr lang="en-US" b="1" dirty="0">
                <a:latin typeface="Courier New"/>
                <a:cs typeface="Courier New"/>
              </a:rPr>
              <a:t>proc sql;</a:t>
            </a:r>
          </a:p>
          <a:p>
            <a:pPr marL="1009650" lvl="1" indent="-609600">
              <a:buNone/>
            </a:pPr>
            <a:r>
              <a:rPr lang="en-US" b="1" dirty="0">
                <a:latin typeface="Courier New"/>
                <a:cs typeface="Courier New"/>
              </a:rPr>
              <a:t>create view </a:t>
            </a:r>
            <a:r>
              <a:rPr lang="en-US" b="1" dirty="0" err="1">
                <a:latin typeface="Courier New"/>
                <a:cs typeface="Courier New"/>
              </a:rPr>
              <a:t>JoinGrades</a:t>
            </a:r>
            <a:r>
              <a:rPr lang="en-US" b="1" dirty="0">
                <a:latin typeface="Courier New"/>
                <a:cs typeface="Courier New"/>
              </a:rPr>
              <a:t> as select ce1.code label=“Major Code”,ce1.degree label=“Degree”,ce1.grade as ce1 label=“Computer Exercise 1”, hw1.grade as hw1 label=“Homework 1” from ce1 left join hw1 on ce1.ssn=hw1.ssn</a:t>
            </a:r>
          </a:p>
          <a:p>
            <a:pPr marL="1009650" lvl="1" indent="-609600">
              <a:buNone/>
            </a:pPr>
            <a:r>
              <a:rPr lang="en-US" b="1" dirty="0">
                <a:latin typeface="Courier New"/>
                <a:cs typeface="Courier New"/>
              </a:rPr>
              <a:t>   order by </a:t>
            </a:r>
            <a:r>
              <a:rPr lang="en-US" b="1" dirty="0" err="1">
                <a:latin typeface="Courier New"/>
                <a:cs typeface="Courier New"/>
              </a:rPr>
              <a:t>code;quit</a:t>
            </a:r>
            <a:r>
              <a:rPr lang="en-US" b="1" dirty="0">
                <a:latin typeface="Courier New"/>
                <a:cs typeface="Courier New"/>
              </a:rPr>
              <a:t>;</a:t>
            </a:r>
            <a:endParaRPr lang="en-US" dirty="0"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View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1009650" lvl="1" indent="-609600">
              <a:buNone/>
            </a:pPr>
            <a:r>
              <a:rPr lang="en-US" b="1" dirty="0">
                <a:latin typeface="Arial Unicode MS"/>
                <a:cs typeface="Arial Unicode MS"/>
              </a:rPr>
              <a:t>Views can also be used in PROC steps:</a:t>
            </a:r>
          </a:p>
          <a:p>
            <a:pPr marL="1009650" lvl="1" indent="-609600">
              <a:buNone/>
            </a:pPr>
            <a:endParaRPr lang="en-US" b="1" dirty="0">
              <a:latin typeface="Courier New"/>
              <a:cs typeface="Courier New"/>
            </a:endParaRPr>
          </a:p>
          <a:p>
            <a:pPr marL="1009650" lvl="1" indent="-609600">
              <a:buNone/>
            </a:pPr>
            <a:r>
              <a:rPr lang="en-US" b="1" dirty="0">
                <a:latin typeface="Courier New"/>
                <a:cs typeface="Courier New"/>
              </a:rPr>
              <a:t>proc means data=</a:t>
            </a:r>
            <a:r>
              <a:rPr lang="en-US" b="1" dirty="0" err="1">
                <a:latin typeface="Courier New"/>
                <a:cs typeface="Courier New"/>
              </a:rPr>
              <a:t>JoinGrades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maxdec</a:t>
            </a:r>
            <a:r>
              <a:rPr lang="en-US" b="1">
                <a:latin typeface="Courier New"/>
                <a:cs typeface="Courier New"/>
              </a:rPr>
              <a:t>=2; </a:t>
            </a:r>
            <a:r>
              <a:rPr lang="en-US" b="1" dirty="0">
                <a:latin typeface="Courier New"/>
                <a:cs typeface="Courier New"/>
              </a:rPr>
              <a:t>by code;</a:t>
            </a:r>
          </a:p>
          <a:p>
            <a:pPr marL="1009650" lvl="1" indent="-609600">
              <a:buNone/>
            </a:pPr>
            <a:r>
              <a:rPr lang="en-US" b="1" dirty="0" err="1">
                <a:latin typeface="Courier New"/>
                <a:cs typeface="Courier New"/>
              </a:rPr>
              <a:t>var</a:t>
            </a:r>
            <a:r>
              <a:rPr lang="en-US" b="1" dirty="0">
                <a:latin typeface="Courier New"/>
                <a:cs typeface="Courier New"/>
              </a:rPr>
              <a:t> ce1 hw1;</a:t>
            </a:r>
          </a:p>
          <a:p>
            <a:pPr marL="1009650" lvl="1" indent="-609600">
              <a:buNone/>
            </a:pPr>
            <a:r>
              <a:rPr lang="en-US" b="1" dirty="0">
                <a:latin typeface="Courier New"/>
                <a:cs typeface="Courier New"/>
              </a:rPr>
              <a:t>run;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View Statement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>
                <a:latin typeface="Arial Unicode MS" pitchFamily="34" charset="-128"/>
              </a:rPr>
              <a:t>Use a DESCRIBE VIEW statement to display the definition of a view in the SAS log.</a:t>
            </a:r>
          </a:p>
          <a:p>
            <a:pPr marL="609600" indent="-609600">
              <a:buNone/>
            </a:pPr>
            <a:r>
              <a:rPr lang="en-US" dirty="0">
                <a:latin typeface="Arial Unicode MS" pitchFamily="34" charset="-128"/>
              </a:rPr>
              <a:t>	</a:t>
            </a:r>
          </a:p>
          <a:p>
            <a:pPr marL="609600" indent="-609600">
              <a:buNone/>
            </a:pPr>
            <a:r>
              <a:rPr lang="en-US" b="1" dirty="0">
                <a:latin typeface="Courier New"/>
                <a:cs typeface="Courier New"/>
              </a:rPr>
              <a:t>proc </a:t>
            </a:r>
            <a:r>
              <a:rPr lang="en-US" b="1" dirty="0" err="1">
                <a:latin typeface="Courier New"/>
                <a:cs typeface="Courier New"/>
              </a:rPr>
              <a:t>sql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pPr marL="609600" indent="-609600">
              <a:buNone/>
            </a:pPr>
            <a:r>
              <a:rPr lang="en-US" b="1" dirty="0">
                <a:latin typeface="Courier New"/>
                <a:cs typeface="Courier New"/>
              </a:rPr>
              <a:t>  describe view </a:t>
            </a:r>
            <a:r>
              <a:rPr lang="en-US" b="1" dirty="0" err="1">
                <a:latin typeface="Courier New"/>
                <a:cs typeface="Courier New"/>
              </a:rPr>
              <a:t>Major_Comp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JoinGrades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pPr marL="609600" indent="-609600">
              <a:buNone/>
            </a:pPr>
            <a:r>
              <a:rPr lang="en-US" b="1" dirty="0">
                <a:latin typeface="Courier New"/>
                <a:cs typeface="Courier New"/>
              </a:rPr>
              <a:t>  quit;</a:t>
            </a:r>
          </a:p>
          <a:p>
            <a:pPr marL="609600" indent="-609600"/>
            <a:endParaRPr lang="en-US" dirty="0">
              <a:latin typeface="Arial Unicode MS" pitchFamily="34" charset="-128"/>
            </a:endParaRPr>
          </a:p>
          <a:p>
            <a:pPr marL="609600" indent="-609600">
              <a:buNone/>
            </a:pPr>
            <a:endParaRPr lang="en-US" dirty="0">
              <a:latin typeface="Arial Unicode MS" pitchFamily="34" charset="-128"/>
            </a:endParaRPr>
          </a:p>
          <a:p>
            <a:pPr marL="609600" indent="-609600"/>
            <a:endParaRPr lang="en-US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Using Views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>
                <a:latin typeface="Arial Unicode MS" pitchFamily="34" charset="-128"/>
              </a:rPr>
              <a:t>Avoid using the ORDER BY clause in a view definition, otherwise the data will have to be sorted each time the view is executed.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>
                <a:latin typeface="Arial Unicode MS" pitchFamily="34" charset="-128"/>
              </a:rPr>
              <a:t>It is more efficient to create a table if the same data is used many times in one program</a:t>
            </a:r>
          </a:p>
          <a:p>
            <a:pPr marL="609600" indent="-609600"/>
            <a:endParaRPr lang="en-US" dirty="0">
              <a:latin typeface="Arial Unicode MS" pitchFamily="34" charset="-128"/>
            </a:endParaRPr>
          </a:p>
          <a:p>
            <a:pPr marL="609600" indent="-609600">
              <a:buNone/>
            </a:pPr>
            <a:endParaRPr lang="en-US" dirty="0">
              <a:latin typeface="Arial Unicode MS" pitchFamily="34" charset="-128"/>
            </a:endParaRPr>
          </a:p>
          <a:p>
            <a:pPr marL="609600" indent="-609600"/>
            <a:endParaRPr lang="en-US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Using Views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>
                <a:latin typeface="Arial Unicode MS" pitchFamily="34" charset="-128"/>
              </a:rPr>
              <a:t>Avoid creating views that are based on tables whose structure (e.g., columns in table) may change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>
                <a:latin typeface="Arial Unicode MS" pitchFamily="34" charset="-128"/>
              </a:rPr>
              <a:t>Specify a one level name (e.g., claims, not </a:t>
            </a:r>
            <a:r>
              <a:rPr lang="en-US" dirty="0" err="1">
                <a:latin typeface="Arial Unicode MS" pitchFamily="34" charset="-128"/>
              </a:rPr>
              <a:t>work.claims</a:t>
            </a:r>
            <a:r>
              <a:rPr lang="en-US" dirty="0">
                <a:latin typeface="Arial Unicode MS" pitchFamily="34" charset="-128"/>
              </a:rPr>
              <a:t>) in </a:t>
            </a:r>
            <a:r>
              <a:rPr lang="en-US">
                <a:latin typeface="Arial Unicode MS" pitchFamily="34" charset="-128"/>
              </a:rPr>
              <a:t>the FROM </a:t>
            </a:r>
            <a:r>
              <a:rPr lang="en-US" dirty="0">
                <a:latin typeface="Arial Unicode MS" pitchFamily="34" charset="-128"/>
              </a:rPr>
              <a:t>clause if a view resides in the same SAS library as the contributing table(s)</a:t>
            </a:r>
          </a:p>
          <a:p>
            <a:pPr marL="609600" indent="-609600">
              <a:buNone/>
            </a:pPr>
            <a:endParaRPr lang="en-US" dirty="0">
              <a:latin typeface="Arial Unicode MS" pitchFamily="34" charset="-128"/>
            </a:endParaRPr>
          </a:p>
          <a:p>
            <a:pPr marL="609600" indent="-609600"/>
            <a:endParaRPr lang="en-US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LIBNAME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>
                <a:latin typeface="Arial Unicode MS" pitchFamily="34" charset="-128"/>
              </a:rPr>
              <a:t>References to a single-level table name assume the table is in the same library as the view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>
                <a:latin typeface="Arial Unicode MS" pitchFamily="34" charset="-128"/>
              </a:rPr>
              <a:t>USING LIBNAME can be appended to the CREATE VIEW clause to resolve confusion in table references</a:t>
            </a:r>
            <a:endParaRPr lang="en-US" b="1" dirty="0">
              <a:latin typeface="Courier New"/>
              <a:cs typeface="Courier New"/>
            </a:endParaRPr>
          </a:p>
          <a:p>
            <a:pPr marL="609600" indent="-609600">
              <a:buNone/>
            </a:pPr>
            <a:endParaRPr lang="en-US" dirty="0">
              <a:latin typeface="Arial Unicode MS" pitchFamily="34" charset="-128"/>
            </a:endParaRPr>
          </a:p>
          <a:p>
            <a:pPr marL="609600" indent="-609600"/>
            <a:endParaRPr lang="en-US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LIBNAME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b="1" dirty="0">
                <a:latin typeface="Courier New"/>
                <a:cs typeface="Courier New"/>
              </a:rPr>
              <a:t>proc </a:t>
            </a:r>
            <a:r>
              <a:rPr lang="en-US" b="1" dirty="0" err="1">
                <a:latin typeface="Courier New"/>
                <a:cs typeface="Courier New"/>
              </a:rPr>
              <a:t>sql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pPr marL="609600" indent="-609600">
              <a:buNone/>
            </a:pPr>
            <a:r>
              <a:rPr lang="en-US" b="1" dirty="0">
                <a:latin typeface="Courier New"/>
                <a:cs typeface="Courier New"/>
              </a:rPr>
              <a:t>create view </a:t>
            </a:r>
            <a:r>
              <a:rPr lang="en-US" b="1" i="1" dirty="0" err="1">
                <a:latin typeface="Courier New"/>
                <a:cs typeface="Courier New"/>
              </a:rPr>
              <a:t>viewname</a:t>
            </a:r>
            <a:r>
              <a:rPr lang="en-US" b="1" dirty="0">
                <a:latin typeface="Courier New"/>
                <a:cs typeface="Courier New"/>
              </a:rPr>
              <a:t> as</a:t>
            </a:r>
          </a:p>
          <a:p>
            <a:pPr marL="609600" indent="-609600">
              <a:buNone/>
            </a:pPr>
            <a:r>
              <a:rPr lang="en-US" b="1" dirty="0">
                <a:latin typeface="Courier New"/>
                <a:cs typeface="Courier New"/>
              </a:rPr>
              <a:t>select * from </a:t>
            </a:r>
            <a:r>
              <a:rPr lang="en-US" b="1" i="1" dirty="0">
                <a:latin typeface="Courier New"/>
                <a:cs typeface="Courier New"/>
              </a:rPr>
              <a:t>libname.table1</a:t>
            </a:r>
          </a:p>
          <a:p>
            <a:pPr marL="609600" indent="-609600">
              <a:buNone/>
            </a:pPr>
            <a:r>
              <a:rPr lang="en-US" b="1" dirty="0">
                <a:latin typeface="Courier New"/>
                <a:cs typeface="Courier New"/>
              </a:rPr>
              <a:t>using </a:t>
            </a:r>
            <a:r>
              <a:rPr lang="en-US" b="1" i="1" dirty="0" err="1">
                <a:latin typeface="Courier New"/>
                <a:cs typeface="Courier New"/>
              </a:rPr>
              <a:t>libname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i="1" dirty="0">
                <a:latin typeface="Courier New"/>
                <a:cs typeface="Courier New"/>
              </a:rPr>
              <a:t>‘directory’;</a:t>
            </a:r>
            <a:r>
              <a:rPr lang="en-US" dirty="0">
                <a:latin typeface="Arial Unicode MS" pitchFamily="34" charset="-128"/>
              </a:rPr>
              <a:t> </a:t>
            </a:r>
          </a:p>
          <a:p>
            <a:pPr marL="609600" indent="-609600">
              <a:buNone/>
            </a:pPr>
            <a:endParaRPr lang="en-US" b="1" dirty="0">
              <a:latin typeface="Courier New"/>
              <a:cs typeface="Courier New"/>
            </a:endParaRPr>
          </a:p>
          <a:p>
            <a:pPr marL="609600" indent="-609600">
              <a:buNone/>
            </a:pPr>
            <a:endParaRPr lang="en-US" dirty="0">
              <a:latin typeface="Arial Unicode MS" pitchFamily="34" charset="-128"/>
            </a:endParaRPr>
          </a:p>
          <a:p>
            <a:pPr marL="609600" indent="-609600"/>
            <a:endParaRPr lang="en-US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a View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>
                <a:latin typeface="Arial Unicode MS" pitchFamily="34" charset="-128"/>
              </a:rPr>
              <a:t>Underlying tables can be updated with UPDATE, INSERT, and DELETE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>
                <a:latin typeface="Arial Unicode MS" pitchFamily="34" charset="-128"/>
              </a:rPr>
              <a:t>Limitations</a:t>
            </a:r>
          </a:p>
          <a:p>
            <a:pPr marL="1009650" lvl="1" indent="-609600">
              <a:buClrTx/>
              <a:buFont typeface="Lucida Grande"/>
              <a:buChar char="-"/>
            </a:pPr>
            <a:r>
              <a:rPr lang="en-US" dirty="0">
                <a:latin typeface="Arial Unicode MS" pitchFamily="34" charset="-128"/>
              </a:rPr>
              <a:t>Only a single table can be updated</a:t>
            </a:r>
          </a:p>
          <a:p>
            <a:pPr marL="1009650" lvl="1" indent="-609600">
              <a:buClrTx/>
              <a:buFont typeface="Lucida Grande"/>
              <a:buChar char="-"/>
            </a:pPr>
            <a:r>
              <a:rPr lang="en-US" dirty="0">
                <a:latin typeface="Arial Unicode MS" pitchFamily="34" charset="-128"/>
              </a:rPr>
              <a:t>Views with WHERE clauses can be updated</a:t>
            </a:r>
          </a:p>
          <a:p>
            <a:pPr marL="1009650" lvl="1" indent="-609600">
              <a:buClrTx/>
              <a:buFont typeface="Lucida Grande"/>
              <a:buChar char="-"/>
            </a:pPr>
            <a:r>
              <a:rPr lang="en-US" dirty="0">
                <a:latin typeface="Arial Unicode MS" pitchFamily="34" charset="-128"/>
              </a:rPr>
              <a:t>Views with ORDER BY, HAVING or GROUP BY cannot be updated</a:t>
            </a:r>
          </a:p>
          <a:p>
            <a:pPr marL="609600" indent="-609600"/>
            <a:endParaRPr lang="en-US" dirty="0">
              <a:latin typeface="Arial Unicode MS" pitchFamily="34" charset="-128"/>
            </a:endParaRPr>
          </a:p>
          <a:p>
            <a:pPr marL="609600" indent="-609600">
              <a:buNone/>
            </a:pPr>
            <a:endParaRPr lang="en-US" dirty="0">
              <a:latin typeface="Arial Unicode MS" pitchFamily="34" charset="-128"/>
            </a:endParaRPr>
          </a:p>
          <a:p>
            <a:pPr marL="609600" indent="-609600"/>
            <a:endParaRPr lang="en-US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Dropping a View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>
                <a:latin typeface="Arial Unicode MS" pitchFamily="34" charset="-128"/>
              </a:rPr>
              <a:t>To drop (delete) a view, use the drop view statement.</a:t>
            </a:r>
          </a:p>
          <a:p>
            <a:pPr marL="609600" indent="-609600">
              <a:buNone/>
            </a:pPr>
            <a:r>
              <a:rPr lang="en-US" dirty="0">
                <a:latin typeface="Arial Unicode MS" pitchFamily="34" charset="-128"/>
              </a:rPr>
              <a:t>	</a:t>
            </a:r>
          </a:p>
          <a:p>
            <a:pPr marL="609600" indent="-609600">
              <a:buNone/>
            </a:pPr>
            <a:r>
              <a:rPr lang="en-US" b="1" dirty="0">
                <a:latin typeface="Courier New"/>
                <a:cs typeface="Courier New"/>
              </a:rPr>
              <a:t>proc </a:t>
            </a:r>
            <a:r>
              <a:rPr lang="en-US" b="1" dirty="0" err="1">
                <a:latin typeface="Courier New"/>
                <a:cs typeface="Courier New"/>
              </a:rPr>
              <a:t>sql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pPr marL="609600" indent="-609600">
              <a:buNone/>
            </a:pPr>
            <a:r>
              <a:rPr lang="en-US" b="1" dirty="0">
                <a:latin typeface="Courier New"/>
                <a:cs typeface="Courier New"/>
              </a:rPr>
              <a:t>  drop view </a:t>
            </a:r>
            <a:r>
              <a:rPr lang="en-US" b="1" dirty="0" err="1">
                <a:latin typeface="Courier New"/>
                <a:cs typeface="Courier New"/>
              </a:rPr>
              <a:t>viewname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pPr marL="609600" indent="-609600">
              <a:buNone/>
            </a:pPr>
            <a:r>
              <a:rPr lang="en-US" b="1" dirty="0">
                <a:latin typeface="Courier New"/>
                <a:cs typeface="Courier New"/>
              </a:rPr>
              <a:t>  quit;</a:t>
            </a:r>
          </a:p>
          <a:p>
            <a:pPr marL="609600" indent="-609600"/>
            <a:endParaRPr lang="en-US" dirty="0">
              <a:latin typeface="Arial Unicode MS" pitchFamily="34" charset="-128"/>
            </a:endParaRPr>
          </a:p>
          <a:p>
            <a:pPr marL="609600" indent="-609600">
              <a:buNone/>
            </a:pPr>
            <a:endParaRPr lang="en-US" dirty="0">
              <a:latin typeface="Arial Unicode MS" pitchFamily="34" charset="-128"/>
            </a:endParaRPr>
          </a:p>
          <a:p>
            <a:pPr marL="609600" indent="-609600"/>
            <a:endParaRPr lang="en-US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View?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>
                <a:latin typeface="Arial Unicode MS" pitchFamily="34" charset="-128"/>
              </a:rPr>
              <a:t>A view is a stored query that is executed when the view is used.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>
                <a:latin typeface="Arial Unicode MS" pitchFamily="34" charset="-128"/>
              </a:rPr>
              <a:t>The view does not contain the data, just the logic for accessing the data.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>
                <a:latin typeface="Arial Unicode MS" pitchFamily="34" charset="-128"/>
              </a:rPr>
              <a:t>Views can be used in a SAS procedure, data step, or function.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>
                <a:latin typeface="Arial Unicode MS" pitchFamily="34" charset="-128"/>
              </a:rPr>
              <a:t>Views can be joined with tables or other views.</a:t>
            </a: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Views Useful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>
                <a:latin typeface="Arial Unicode MS" pitchFamily="34" charset="-128"/>
              </a:rPr>
              <a:t>Often save space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>
                <a:latin typeface="Arial Unicode MS" pitchFamily="34" charset="-128"/>
              </a:rPr>
              <a:t>Ensure input data sets are always current, because data is derived from tables at execution time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>
                <a:latin typeface="Arial Unicode MS" pitchFamily="34" charset="-128"/>
              </a:rPr>
              <a:t>Hide confidential columns (e.g., SSN) while allowing access to view other columns in the same table</a:t>
            </a:r>
          </a:p>
          <a:p>
            <a:pPr marL="609600" indent="-609600">
              <a:buNone/>
            </a:pPr>
            <a:endParaRPr lang="en-US" dirty="0">
              <a:latin typeface="Arial Unicode MS" pitchFamily="34" charset="-128"/>
            </a:endParaRPr>
          </a:p>
          <a:p>
            <a:pPr marL="609600" indent="-609600"/>
            <a:endParaRPr lang="en-US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/>
            <a:endParaRPr lang="en-US" sz="400" dirty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Exercise 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3715636"/>
              </p:ext>
            </p:extLst>
          </p:nvPr>
        </p:nvGraphicFramePr>
        <p:xfrm>
          <a:off x="990600" y="1447800"/>
          <a:ext cx="658368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SSN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Major</a:t>
                      </a:r>
                      <a:r>
                        <a:rPr lang="en-US" baseline="0" dirty="0"/>
                        <a:t> Code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Degree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Grade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123-00-5526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135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Bachelors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206-00-1454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135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Bachelors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323-00-2746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126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Masters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367-00-9580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126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Bachelors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564-00-6508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126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Bachelors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782-00-8284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135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Masters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354-00-9603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126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Masters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590-00-6170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135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Bachelors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060-00-2046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126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Bachelors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983-00-6455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135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Masters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638-00-0350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135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Bachelors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861-00-4706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126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Bachelors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050834"/>
              </p:ext>
            </p:extLst>
          </p:nvPr>
        </p:nvGraphicFramePr>
        <p:xfrm>
          <a:off x="1143000" y="1447800"/>
          <a:ext cx="658368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SSN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Major</a:t>
                      </a:r>
                      <a:r>
                        <a:rPr lang="en-US" baseline="0" dirty="0"/>
                        <a:t> Code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Degree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HW 1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367-00-9580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126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Bachelors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19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564-00-6508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126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Bachelors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19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060-00-2047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126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Bachelors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17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123-00-5526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135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Bachelors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206-00-1454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135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Bachelors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19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638-00-0350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135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Bachelors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19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861-00-4706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126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Bachelors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983-00-6455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135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Masters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19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782-00-8284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135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Masters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19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354-00-9603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126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Masters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19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590-00-6170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135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Bachelors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18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View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1009650" lvl="1" indent="-609600">
              <a:buNone/>
            </a:pPr>
            <a:r>
              <a:rPr lang="en-US" dirty="0">
                <a:latin typeface="Arial Unicode MS" pitchFamily="34" charset="-128"/>
              </a:rPr>
              <a:t>proc sql;</a:t>
            </a:r>
          </a:p>
          <a:p>
            <a:pPr marL="1009650" lvl="1" indent="-609600">
              <a:buNone/>
            </a:pPr>
            <a:r>
              <a:rPr lang="en-US" dirty="0">
                <a:latin typeface="Arial Unicode MS" pitchFamily="34" charset="-128"/>
              </a:rPr>
              <a:t> create view </a:t>
            </a:r>
            <a:r>
              <a:rPr lang="en-US" i="1" dirty="0" err="1">
                <a:latin typeface="Arial Unicode MS" pitchFamily="34" charset="-128"/>
              </a:rPr>
              <a:t>viewname</a:t>
            </a:r>
            <a:r>
              <a:rPr lang="en-US" i="1" dirty="0">
                <a:latin typeface="Arial Unicode MS" pitchFamily="34" charset="-128"/>
              </a:rPr>
              <a:t> </a:t>
            </a:r>
            <a:r>
              <a:rPr lang="en-US" dirty="0">
                <a:latin typeface="Arial Unicode MS" pitchFamily="34" charset="-128"/>
              </a:rPr>
              <a:t> as </a:t>
            </a:r>
          </a:p>
          <a:p>
            <a:pPr marL="1009650" lvl="1" indent="-609600">
              <a:buNone/>
            </a:pPr>
            <a:r>
              <a:rPr lang="en-US" dirty="0">
                <a:latin typeface="Arial Unicode MS" pitchFamily="34" charset="-128"/>
              </a:rPr>
              <a:t> select column1, column2,…, columnn</a:t>
            </a:r>
          </a:p>
          <a:p>
            <a:pPr marL="1009650" lvl="1" indent="-609600">
              <a:buNone/>
            </a:pPr>
            <a:r>
              <a:rPr lang="en-US" dirty="0">
                <a:latin typeface="Arial Unicode MS" pitchFamily="34" charset="-128"/>
              </a:rPr>
              <a:t> from table1 </a:t>
            </a:r>
          </a:p>
          <a:p>
            <a:pPr marL="1009650" lvl="1" indent="-609600">
              <a:buNone/>
            </a:pPr>
            <a:r>
              <a:rPr lang="en-US" dirty="0">
                <a:latin typeface="Arial Unicode MS" pitchFamily="34" charset="-128"/>
              </a:rPr>
              <a:t> &lt;where expression&gt;</a:t>
            </a:r>
          </a:p>
          <a:p>
            <a:pPr marL="1009650" lvl="1" indent="-609600">
              <a:buNone/>
            </a:pPr>
            <a:r>
              <a:rPr lang="en-US" dirty="0">
                <a:latin typeface="Arial Unicode MS" pitchFamily="34" charset="-128"/>
              </a:rPr>
              <a:t>&lt;group by column1,…,columnn&gt;</a:t>
            </a:r>
          </a:p>
          <a:p>
            <a:pPr marL="1009650" lvl="1" indent="-609600">
              <a:buNone/>
            </a:pPr>
            <a:r>
              <a:rPr lang="en-US" dirty="0">
                <a:latin typeface="Arial Unicode MS" pitchFamily="34" charset="-128"/>
              </a:rPr>
              <a:t>&lt;having expression&gt;</a:t>
            </a:r>
          </a:p>
          <a:p>
            <a:pPr marL="1009650" lvl="1" indent="-609600">
              <a:buNone/>
            </a:pPr>
            <a:r>
              <a:rPr lang="en-US" dirty="0">
                <a:latin typeface="Arial Unicode MS" pitchFamily="34" charset="-128"/>
              </a:rPr>
              <a:t>&lt;order by column1,…,</a:t>
            </a:r>
            <a:r>
              <a:rPr lang="en-US" dirty="0" err="1">
                <a:latin typeface="Arial Unicode MS" pitchFamily="34" charset="-128"/>
              </a:rPr>
              <a:t>columnn</a:t>
            </a:r>
            <a:r>
              <a:rPr lang="en-US" dirty="0">
                <a:latin typeface="Arial Unicode MS" pitchFamily="34" charset="-128"/>
              </a:rPr>
              <a:t>&gt;;</a:t>
            </a:r>
          </a:p>
          <a:p>
            <a:pPr marL="1009650" lvl="1" indent="-609600">
              <a:spcBef>
                <a:spcPts val="0"/>
              </a:spcBef>
              <a:buNone/>
            </a:pPr>
            <a:r>
              <a:rPr lang="en-US" dirty="0">
                <a:latin typeface="Arial Unicode MS" pitchFamily="34" charset="-128"/>
              </a:rPr>
              <a:t>*The where, group by, having, and order by</a:t>
            </a:r>
          </a:p>
          <a:p>
            <a:pPr marL="1009650" lvl="1" indent="-609600">
              <a:spcBef>
                <a:spcPts val="0"/>
              </a:spcBef>
              <a:buNone/>
            </a:pPr>
            <a:r>
              <a:rPr lang="en-US" dirty="0">
                <a:latin typeface="Arial Unicode MS" pitchFamily="34" charset="-128"/>
              </a:rPr>
              <a:t>clauses are optional.</a:t>
            </a:r>
          </a:p>
          <a:p>
            <a:pPr marL="1009650" lvl="1" indent="-609600">
              <a:buNone/>
            </a:pPr>
            <a:endParaRPr lang="en-US" dirty="0">
              <a:latin typeface="Arial Unicode MS" pitchFamily="34" charset="-128"/>
            </a:endParaRPr>
          </a:p>
          <a:p>
            <a:pPr marL="1009650" lvl="1" indent="-609600">
              <a:buNone/>
            </a:pPr>
            <a:endParaRPr lang="en-US" dirty="0"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View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1009650" lvl="1" indent="-609600">
              <a:buNone/>
            </a:pPr>
            <a:r>
              <a:rPr lang="en-US" b="1" dirty="0">
                <a:latin typeface="Arial Unicode MS"/>
                <a:cs typeface="Arial Unicode MS"/>
              </a:rPr>
              <a:t>Inner view:</a:t>
            </a:r>
          </a:p>
          <a:p>
            <a:pPr marL="1009650" lvl="1" indent="-609600">
              <a:buNone/>
            </a:pPr>
            <a:r>
              <a:rPr lang="en-US" b="1" dirty="0">
                <a:latin typeface="Courier New"/>
                <a:cs typeface="Courier New"/>
              </a:rPr>
              <a:t>select ce1.code label=“Major Code”,ce1.degree label=“Degree”,ce1.grade as ce1 label=“Computer Exercise 1”, hw1.grade as hw1 label=“Homework 1” from ce1 left join hw1 on ce1.ssn=hw1.ssn</a:t>
            </a:r>
            <a:endParaRPr lang="en-US" dirty="0"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View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1009650" lvl="1" indent="-609600">
              <a:buNone/>
            </a:pPr>
            <a:r>
              <a:rPr lang="en-US" b="1" dirty="0">
                <a:latin typeface="Arial Unicode MS"/>
                <a:cs typeface="Arial Unicode MS"/>
              </a:rPr>
              <a:t>Outer clause:</a:t>
            </a:r>
          </a:p>
          <a:p>
            <a:pPr marL="1009650" lvl="1" indent="-609600">
              <a:buNone/>
            </a:pPr>
            <a:r>
              <a:rPr lang="en-US" b="1" dirty="0">
                <a:latin typeface="Courier New"/>
                <a:cs typeface="Courier New"/>
              </a:rPr>
              <a:t>proc sql;</a:t>
            </a:r>
          </a:p>
          <a:p>
            <a:pPr marL="1009650" lvl="1" indent="-609600">
              <a:buNone/>
            </a:pPr>
            <a:r>
              <a:rPr lang="en-US" b="1" dirty="0">
                <a:latin typeface="Courier New"/>
                <a:cs typeface="Courier New"/>
              </a:rPr>
              <a:t>select code,avg(ce1) as </a:t>
            </a:r>
            <a:r>
              <a:rPr lang="en-US" b="1" dirty="0" err="1">
                <a:latin typeface="Courier New"/>
                <a:cs typeface="Courier New"/>
              </a:rPr>
              <a:t>ceavg</a:t>
            </a:r>
            <a:r>
              <a:rPr lang="en-US" b="1" dirty="0">
                <a:latin typeface="Courier New"/>
                <a:cs typeface="Courier New"/>
              </a:rPr>
              <a:t> label=“CE 1” format=4.1, avg(hw1) as hw1avg label=“HW 1” format=5.1 from . . .</a:t>
            </a:r>
          </a:p>
          <a:p>
            <a:pPr marL="1009650" lvl="1" indent="-609600">
              <a:buNone/>
            </a:pPr>
            <a:r>
              <a:rPr lang="en-US" b="1" dirty="0">
                <a:latin typeface="Courier New"/>
                <a:cs typeface="Courier New"/>
              </a:rPr>
              <a:t>group by code;</a:t>
            </a:r>
          </a:p>
          <a:p>
            <a:pPr marL="1009650" lvl="1" indent="-609600">
              <a:buNone/>
            </a:pPr>
            <a:r>
              <a:rPr lang="en-US" b="1" dirty="0">
                <a:latin typeface="Courier New"/>
                <a:cs typeface="Courier New"/>
              </a:rPr>
              <a:t>quit;</a:t>
            </a:r>
            <a:endParaRPr lang="en-US" dirty="0"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View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1009650" lvl="1" indent="-609600">
              <a:buNone/>
            </a:pPr>
            <a:r>
              <a:rPr lang="en-US" b="1" dirty="0">
                <a:latin typeface="Arial Unicode MS"/>
                <a:cs typeface="Arial Unicode MS"/>
              </a:rPr>
              <a:t>Create and execute the view:</a:t>
            </a:r>
          </a:p>
          <a:p>
            <a:pPr marL="1009650" lvl="1" indent="-609600">
              <a:buNone/>
            </a:pPr>
            <a:r>
              <a:rPr lang="en-US" b="1" dirty="0">
                <a:latin typeface="Courier New"/>
                <a:cs typeface="Courier New"/>
              </a:rPr>
              <a:t>proc sql;</a:t>
            </a:r>
          </a:p>
          <a:p>
            <a:pPr marL="1009650" lvl="1" indent="-609600">
              <a:buNone/>
            </a:pPr>
            <a:r>
              <a:rPr lang="en-US" b="1" dirty="0">
                <a:latin typeface="Courier New"/>
                <a:cs typeface="Courier New"/>
              </a:rPr>
              <a:t>create view </a:t>
            </a:r>
            <a:r>
              <a:rPr lang="en-US" b="1" dirty="0" err="1">
                <a:latin typeface="Courier New"/>
                <a:cs typeface="Courier New"/>
              </a:rPr>
              <a:t>Major_Comp</a:t>
            </a:r>
            <a:r>
              <a:rPr lang="en-US" b="1" dirty="0">
                <a:latin typeface="Courier New"/>
                <a:cs typeface="Courier New"/>
              </a:rPr>
              <a:t> as . . .;</a:t>
            </a:r>
          </a:p>
          <a:p>
            <a:pPr marL="1009650" lvl="1" indent="-609600">
              <a:buNone/>
            </a:pPr>
            <a:r>
              <a:rPr lang="en-US" b="1" dirty="0">
                <a:latin typeface="Courier New"/>
                <a:cs typeface="Courier New"/>
              </a:rPr>
              <a:t>quit;</a:t>
            </a:r>
          </a:p>
          <a:p>
            <a:pPr marL="1009650" lvl="1" indent="-609600">
              <a:buNone/>
            </a:pPr>
            <a:endParaRPr lang="en-US" b="1" dirty="0">
              <a:latin typeface="Courier New"/>
              <a:cs typeface="Courier New"/>
            </a:endParaRPr>
          </a:p>
          <a:p>
            <a:pPr marL="1009650" lvl="1" indent="-609600">
              <a:buNone/>
            </a:pPr>
            <a:r>
              <a:rPr lang="en-US" b="1" dirty="0">
                <a:latin typeface="Courier New"/>
                <a:cs typeface="Courier New"/>
              </a:rPr>
              <a:t>proc </a:t>
            </a:r>
            <a:r>
              <a:rPr lang="en-US" b="1" dirty="0" err="1">
                <a:latin typeface="Courier New"/>
                <a:cs typeface="Courier New"/>
              </a:rPr>
              <a:t>sql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pPr marL="1009650" lvl="1" indent="-609600">
              <a:buNone/>
            </a:pPr>
            <a:r>
              <a:rPr lang="en-US" b="1" dirty="0">
                <a:latin typeface="Courier New"/>
                <a:cs typeface="Courier New"/>
              </a:rPr>
              <a:t>select * </a:t>
            </a:r>
            <a:r>
              <a:rPr lang="en-US" b="1" dirty="0" err="1">
                <a:latin typeface="Courier New"/>
                <a:cs typeface="Courier New"/>
              </a:rPr>
              <a:t>Major_Comp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pPr marL="1009650" lvl="1" indent="-609600">
              <a:buNone/>
            </a:pPr>
            <a:r>
              <a:rPr lang="en-US" b="1" dirty="0">
                <a:latin typeface="Courier New"/>
                <a:cs typeface="Courier New"/>
              </a:rPr>
              <a:t>quit;</a:t>
            </a:r>
            <a:endParaRPr lang="en-US" dirty="0"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1832</TotalTime>
  <Words>829</Words>
  <Application>Microsoft Office PowerPoint</Application>
  <PresentationFormat>On-screen Show (4:3)</PresentationFormat>
  <Paragraphs>294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Arial Unicode MS</vt:lpstr>
      <vt:lpstr>Calibri</vt:lpstr>
      <vt:lpstr>Courier New</vt:lpstr>
      <vt:lpstr>Lucida Grande</vt:lpstr>
      <vt:lpstr>Tahoma</vt:lpstr>
      <vt:lpstr>Wingdings</vt:lpstr>
      <vt:lpstr>Slit</vt:lpstr>
      <vt:lpstr>Chapter 5</vt:lpstr>
      <vt:lpstr>What is a View?</vt:lpstr>
      <vt:lpstr>Why Are Views Useful</vt:lpstr>
      <vt:lpstr>Computer Exercise 1</vt:lpstr>
      <vt:lpstr>Homework 1</vt:lpstr>
      <vt:lpstr>Creating a View</vt:lpstr>
      <vt:lpstr>Creating a View</vt:lpstr>
      <vt:lpstr>Creating a View</vt:lpstr>
      <vt:lpstr>Creating a View</vt:lpstr>
      <vt:lpstr>Using a View</vt:lpstr>
      <vt:lpstr>Using a View</vt:lpstr>
      <vt:lpstr>Describe View Statement</vt:lpstr>
      <vt:lpstr>Guidelines for Using Views</vt:lpstr>
      <vt:lpstr>Guidelines for Using Views</vt:lpstr>
      <vt:lpstr>USING LIBNAME</vt:lpstr>
      <vt:lpstr>USING LIBNAME</vt:lpstr>
      <vt:lpstr>Updating a View</vt:lpstr>
      <vt:lpstr>Dropping a 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Jennifer</dc:creator>
  <cp:lastModifiedBy>Hitchcock, David</cp:lastModifiedBy>
  <cp:revision>232</cp:revision>
  <cp:lastPrinted>2012-01-31T21:30:48Z</cp:lastPrinted>
  <dcterms:created xsi:type="dcterms:W3CDTF">2012-02-07T13:36:44Z</dcterms:created>
  <dcterms:modified xsi:type="dcterms:W3CDTF">2023-02-07T14:11:31Z</dcterms:modified>
</cp:coreProperties>
</file>