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24" r:id="rId2"/>
    <p:sldId id="325" r:id="rId3"/>
    <p:sldId id="326" r:id="rId4"/>
    <p:sldId id="350" r:id="rId5"/>
    <p:sldId id="352" r:id="rId6"/>
    <p:sldId id="327" r:id="rId7"/>
    <p:sldId id="351" r:id="rId8"/>
    <p:sldId id="353" r:id="rId9"/>
    <p:sldId id="355" r:id="rId10"/>
    <p:sldId id="356" r:id="rId11"/>
    <p:sldId id="354" r:id="rId12"/>
    <p:sldId id="330" r:id="rId13"/>
    <p:sldId id="347" r:id="rId14"/>
    <p:sldId id="348" r:id="rId15"/>
    <p:sldId id="349" r:id="rId16"/>
    <p:sldId id="357" r:id="rId17"/>
    <p:sldId id="329" r:id="rId18"/>
    <p:sldId id="358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2/11/2015</a:t>
            </a:fld>
            <a:endParaRPr 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7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23DC-ECD6-48EF-8025-90E6A6F9DD7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D86B7-507A-4462-84E0-BBAC53415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86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Creating and Managing Views Using PROC SQL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View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b="1" dirty="0" smtClean="0">
                <a:latin typeface="Arial Unicode MS"/>
                <a:cs typeface="Arial Unicode MS"/>
              </a:rPr>
              <a:t>Views can also be used in PROC steps: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proc sql;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create view </a:t>
            </a:r>
            <a:r>
              <a:rPr lang="en-US" b="1" dirty="0" err="1" smtClean="0">
                <a:latin typeface="Courier New"/>
                <a:cs typeface="Courier New"/>
              </a:rPr>
              <a:t>JoinGrades</a:t>
            </a:r>
            <a:r>
              <a:rPr lang="en-US" b="1" dirty="0" smtClean="0">
                <a:latin typeface="Courier New"/>
                <a:cs typeface="Courier New"/>
              </a:rPr>
              <a:t> as select ce1.code label=“Major Code”,ce1.degree label=“Degree”,ce1.grade as ce1 label=“Computer Exercise 1”, hw1.grade as hw1 label=“Homework 1” from ce1 left join hw1 on ce1.ssn=hw1.ssn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   order by </a:t>
            </a:r>
            <a:r>
              <a:rPr lang="en-US" b="1" dirty="0" err="1" smtClean="0">
                <a:latin typeface="Courier New"/>
                <a:cs typeface="Courier New"/>
              </a:rPr>
              <a:t>code;quit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View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b="1" dirty="0" smtClean="0">
                <a:latin typeface="Arial Unicode MS"/>
                <a:cs typeface="Arial Unicode MS"/>
              </a:rPr>
              <a:t>Views can also be used in PROC steps:</a:t>
            </a:r>
          </a:p>
          <a:p>
            <a:pPr marL="1009650" lvl="1" indent="-609600"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proc means </a:t>
            </a:r>
            <a:r>
              <a:rPr lang="en-US" b="1" dirty="0" smtClean="0">
                <a:latin typeface="Courier New"/>
                <a:cs typeface="Courier New"/>
              </a:rPr>
              <a:t>data=</a:t>
            </a:r>
            <a:r>
              <a:rPr lang="en-US" b="1" dirty="0" err="1" smtClean="0">
                <a:latin typeface="Courier New"/>
                <a:cs typeface="Courier New"/>
              </a:rPr>
              <a:t>JoinGrades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maxdec</a:t>
            </a:r>
            <a:r>
              <a:rPr lang="en-US" b="1" smtClean="0">
                <a:latin typeface="Courier New"/>
                <a:cs typeface="Courier New"/>
              </a:rPr>
              <a:t>=2; </a:t>
            </a:r>
            <a:r>
              <a:rPr lang="en-US" b="1" dirty="0" smtClean="0">
                <a:latin typeface="Courier New"/>
                <a:cs typeface="Courier New"/>
              </a:rPr>
              <a:t>by code;</a:t>
            </a:r>
          </a:p>
          <a:p>
            <a:pPr marL="1009650" lvl="1" indent="-60960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var</a:t>
            </a:r>
            <a:r>
              <a:rPr lang="en-US" b="1" dirty="0" smtClean="0">
                <a:latin typeface="Courier New"/>
                <a:cs typeface="Courier New"/>
              </a:rPr>
              <a:t> ce1 hw1;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run;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View Statement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Use a DESCRIBE VIEW statement to display the definition of a view in the SAS log.</a:t>
            </a: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 marL="609600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  describe view </a:t>
            </a:r>
            <a:r>
              <a:rPr lang="en-US" b="1" dirty="0" err="1" smtClean="0">
                <a:latin typeface="Courier New"/>
                <a:cs typeface="Courier New"/>
              </a:rPr>
              <a:t>Major_Comp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JoinGrades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 marL="609600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  quit;</a:t>
            </a: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Using Views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Avoid using the ORDER BY clause in a view definition, otherwise the data will have to be sorted each time the view is executed.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It is more efficient to create a table if the same data is used many times in one program</a:t>
            </a: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Using Views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Avoid creating views that are based on tables whose structure (e.g., columns in table) may change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Specify a one level name (e.g., claims, not </a:t>
            </a:r>
            <a:r>
              <a:rPr lang="en-US" dirty="0" err="1" smtClean="0">
                <a:latin typeface="Arial Unicode MS" pitchFamily="34" charset="-128"/>
              </a:rPr>
              <a:t>work.claims</a:t>
            </a:r>
            <a:r>
              <a:rPr lang="en-US" dirty="0" smtClean="0">
                <a:latin typeface="Arial Unicode MS" pitchFamily="34" charset="-128"/>
              </a:rPr>
              <a:t>) in </a:t>
            </a:r>
            <a:r>
              <a:rPr lang="en-US" smtClean="0">
                <a:latin typeface="Arial Unicode MS" pitchFamily="34" charset="-128"/>
              </a:rPr>
              <a:t>the FROM </a:t>
            </a:r>
            <a:r>
              <a:rPr lang="en-US" dirty="0" smtClean="0">
                <a:latin typeface="Arial Unicode MS" pitchFamily="34" charset="-128"/>
              </a:rPr>
              <a:t>clause if a view resides in the same SAS library as the contributing table(s)</a:t>
            </a: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LIBNAME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References to a single-level table name assume the table is in the same library as the view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USING LIBNAME can be appended to the CREATE VIEW clause to resolve confusion in table references</a:t>
            </a:r>
            <a:endParaRPr lang="en-US" b="1" dirty="0" smtClean="0">
              <a:latin typeface="Courier New"/>
              <a:cs typeface="Courier New"/>
            </a:endParaRP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LIBNAME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 marL="609600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create view </a:t>
            </a:r>
            <a:r>
              <a:rPr lang="en-US" b="1" i="1" dirty="0" err="1" smtClean="0">
                <a:latin typeface="Courier New"/>
                <a:cs typeface="Courier New"/>
              </a:rPr>
              <a:t>viewname</a:t>
            </a:r>
            <a:r>
              <a:rPr lang="en-US" b="1" dirty="0" smtClean="0">
                <a:latin typeface="Courier New"/>
                <a:cs typeface="Courier New"/>
              </a:rPr>
              <a:t> as</a:t>
            </a:r>
          </a:p>
          <a:p>
            <a:pPr marL="609600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select * from </a:t>
            </a:r>
            <a:r>
              <a:rPr lang="en-US" b="1" i="1" dirty="0" smtClean="0">
                <a:latin typeface="Courier New"/>
                <a:cs typeface="Courier New"/>
              </a:rPr>
              <a:t>libname.table1</a:t>
            </a:r>
          </a:p>
          <a:p>
            <a:pPr marL="609600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using </a:t>
            </a:r>
            <a:r>
              <a:rPr lang="en-US" b="1" i="1" dirty="0" err="1" smtClean="0">
                <a:latin typeface="Courier New"/>
                <a:cs typeface="Courier New"/>
              </a:rPr>
              <a:t>libname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i="1" dirty="0" smtClean="0">
                <a:latin typeface="Courier New"/>
                <a:cs typeface="Courier New"/>
              </a:rPr>
              <a:t>‘directory’;</a:t>
            </a:r>
            <a:r>
              <a:rPr lang="en-US" dirty="0" smtClean="0">
                <a:latin typeface="Arial Unicode MS" pitchFamily="34" charset="-128"/>
              </a:rPr>
              <a:t> </a:t>
            </a:r>
          </a:p>
          <a:p>
            <a:pPr marL="609600" indent="-609600"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a View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Underlying tables can be updated with UPDATE, INSERT, and DELETE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Limitations</a:t>
            </a:r>
          </a:p>
          <a:p>
            <a:pPr marL="1009650" lvl="1" indent="-609600">
              <a:buClrTx/>
              <a:buFont typeface="Lucida Grande"/>
              <a:buChar char="-"/>
            </a:pPr>
            <a:r>
              <a:rPr lang="en-US" dirty="0" smtClean="0">
                <a:latin typeface="Arial Unicode MS" pitchFamily="34" charset="-128"/>
              </a:rPr>
              <a:t>Only a single table can be updated</a:t>
            </a:r>
          </a:p>
          <a:p>
            <a:pPr marL="1009650" lvl="1" indent="-609600">
              <a:buClrTx/>
              <a:buFont typeface="Lucida Grande"/>
              <a:buChar char="-"/>
            </a:pPr>
            <a:r>
              <a:rPr lang="en-US" dirty="0" smtClean="0">
                <a:latin typeface="Arial Unicode MS" pitchFamily="34" charset="-128"/>
              </a:rPr>
              <a:t>Views with WHERE clauses can be updated</a:t>
            </a:r>
          </a:p>
          <a:p>
            <a:pPr marL="1009650" lvl="1" indent="-609600">
              <a:buClrTx/>
              <a:buFont typeface="Lucida Grande"/>
              <a:buChar char="-"/>
            </a:pPr>
            <a:r>
              <a:rPr lang="en-US" dirty="0" smtClean="0">
                <a:latin typeface="Arial Unicode MS" pitchFamily="34" charset="-128"/>
              </a:rPr>
              <a:t>Views with ORDER BY, HAVING or GROUP BY cannot be updated</a:t>
            </a: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Dropping a View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To drop (delete) a view, use the drop view statement.</a:t>
            </a: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 marL="609600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  drop view </a:t>
            </a:r>
            <a:r>
              <a:rPr lang="en-US" b="1" dirty="0" err="1" smtClean="0">
                <a:latin typeface="Courier New"/>
                <a:cs typeface="Courier New"/>
              </a:rPr>
              <a:t>viewname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 marL="609600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  quit;</a:t>
            </a: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View?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A view is a stored query that is executed when the view is used.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The view does not contain the data, just the logic for accessing the data.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Views can be used in a SAS procedure, data step, or function.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Views can be joined with tables or other views.</a:t>
            </a: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Views Useful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Often save space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Ensure input data sets are always current, because data is derived from tables at execution time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Hide confidential columns (e.g., SSN) while allowing access to view other columns in the same table</a:t>
            </a: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Exercise 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90600" y="1447800"/>
          <a:ext cx="658368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SSN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</a:t>
                      </a:r>
                      <a:r>
                        <a:rPr lang="en-US" baseline="0" dirty="0" smtClean="0"/>
                        <a:t> Code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123-11-5526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206-67-1454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323-50-2746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Masters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367-47-9580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564-94-6508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782-57-8284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Masters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354-83-9603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Masters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590-71-6170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060-76-2046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983-13-6455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Masters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638-03-0350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861-59-4706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43000" y="1447800"/>
          <a:ext cx="658368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SSN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</a:t>
                      </a:r>
                      <a:r>
                        <a:rPr lang="en-US" baseline="0" dirty="0" smtClean="0"/>
                        <a:t> Code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HW 1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367-47-9580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564-94-6508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060-76-2047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123-11-5526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206-67-1454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638-03-0350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861-59-4706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983-13-6455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Masters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782-57-8284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Masters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354-83-9603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Masters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590-71-6170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Bachelors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View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dirty="0" smtClean="0">
                <a:latin typeface="Arial Unicode MS" pitchFamily="34" charset="-128"/>
              </a:rPr>
              <a:t>proc sql;</a:t>
            </a:r>
          </a:p>
          <a:p>
            <a:pPr marL="1009650" lvl="1" indent="-609600">
              <a:buNone/>
            </a:pPr>
            <a:r>
              <a:rPr lang="en-US" dirty="0" smtClean="0">
                <a:latin typeface="Arial Unicode MS" pitchFamily="34" charset="-128"/>
              </a:rPr>
              <a:t> create view </a:t>
            </a:r>
            <a:r>
              <a:rPr lang="en-US" i="1" dirty="0" err="1" smtClean="0">
                <a:latin typeface="Arial Unicode MS" pitchFamily="34" charset="-128"/>
              </a:rPr>
              <a:t>viewname</a:t>
            </a:r>
            <a:r>
              <a:rPr lang="en-US" i="1" dirty="0" smtClean="0">
                <a:latin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</a:rPr>
              <a:t> as </a:t>
            </a:r>
          </a:p>
          <a:p>
            <a:pPr marL="1009650" lvl="1" indent="-609600">
              <a:buNone/>
            </a:pPr>
            <a:r>
              <a:rPr lang="en-US" dirty="0" smtClean="0">
                <a:latin typeface="Arial Unicode MS" pitchFamily="34" charset="-128"/>
              </a:rPr>
              <a:t> select column1, column2,…, columnn</a:t>
            </a:r>
          </a:p>
          <a:p>
            <a:pPr marL="1009650" lvl="1" indent="-609600">
              <a:buNone/>
            </a:pPr>
            <a:r>
              <a:rPr lang="en-US" dirty="0" smtClean="0">
                <a:latin typeface="Arial Unicode MS" pitchFamily="34" charset="-128"/>
              </a:rPr>
              <a:t> from table1 </a:t>
            </a:r>
          </a:p>
          <a:p>
            <a:pPr marL="1009650" lvl="1" indent="-609600">
              <a:buNone/>
            </a:pPr>
            <a:r>
              <a:rPr lang="en-US" dirty="0" smtClean="0">
                <a:latin typeface="Arial Unicode MS" pitchFamily="34" charset="-128"/>
              </a:rPr>
              <a:t> &lt;where expression&gt;</a:t>
            </a:r>
          </a:p>
          <a:p>
            <a:pPr marL="1009650" lvl="1" indent="-609600">
              <a:buNone/>
            </a:pPr>
            <a:r>
              <a:rPr lang="en-US" dirty="0" smtClean="0">
                <a:latin typeface="Arial Unicode MS" pitchFamily="34" charset="-128"/>
              </a:rPr>
              <a:t>&lt;group by column1,…,columnn&gt;</a:t>
            </a:r>
          </a:p>
          <a:p>
            <a:pPr marL="1009650" lvl="1" indent="-609600">
              <a:buNone/>
            </a:pPr>
            <a:r>
              <a:rPr lang="en-US" dirty="0" smtClean="0">
                <a:latin typeface="Arial Unicode MS" pitchFamily="34" charset="-128"/>
              </a:rPr>
              <a:t>&lt;having expression&gt;</a:t>
            </a:r>
          </a:p>
          <a:p>
            <a:pPr marL="1009650" lvl="1" indent="-609600">
              <a:buNone/>
            </a:pPr>
            <a:r>
              <a:rPr lang="en-US" dirty="0" smtClean="0">
                <a:latin typeface="Arial Unicode MS" pitchFamily="34" charset="-128"/>
              </a:rPr>
              <a:t>&lt;order by column1,…,</a:t>
            </a:r>
            <a:r>
              <a:rPr lang="en-US" dirty="0" err="1" smtClean="0">
                <a:latin typeface="Arial Unicode MS" pitchFamily="34" charset="-128"/>
              </a:rPr>
              <a:t>columnn</a:t>
            </a:r>
            <a:r>
              <a:rPr lang="en-US" dirty="0" smtClean="0">
                <a:latin typeface="Arial Unicode MS" pitchFamily="34" charset="-128"/>
              </a:rPr>
              <a:t>&gt;;</a:t>
            </a:r>
          </a:p>
          <a:p>
            <a:pPr marL="1009650" lvl="1" indent="-609600">
              <a:spcBef>
                <a:spcPts val="0"/>
              </a:spcBef>
              <a:buNone/>
            </a:pPr>
            <a:r>
              <a:rPr lang="en-US" dirty="0" smtClean="0">
                <a:latin typeface="Arial Unicode MS" pitchFamily="34" charset="-128"/>
              </a:rPr>
              <a:t>*The where, group by, having, and order by</a:t>
            </a:r>
          </a:p>
          <a:p>
            <a:pPr marL="1009650" lvl="1" indent="-609600">
              <a:spcBef>
                <a:spcPts val="0"/>
              </a:spcBef>
              <a:buNone/>
            </a:pPr>
            <a:r>
              <a:rPr lang="en-US" dirty="0" smtClean="0">
                <a:latin typeface="Arial Unicode MS" pitchFamily="34" charset="-128"/>
              </a:rPr>
              <a:t>clauses are optional.</a:t>
            </a:r>
          </a:p>
          <a:p>
            <a:pPr marL="1009650" lvl="1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1009650" lvl="1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View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b="1" dirty="0" smtClean="0">
                <a:latin typeface="Arial Unicode MS"/>
                <a:cs typeface="Arial Unicode MS"/>
              </a:rPr>
              <a:t>Inner view: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select ce1.code label=“Major Code”,ce1.degree label=“Degree”,ce1.grade as ce1 label=“Computer Exercise 1”, hw1.grade as hw1 label=“Homework 1” from ce1 left join hw1 on ce1.ssn=hw1.ssn</a:t>
            </a:r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View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b="1" dirty="0" smtClean="0">
                <a:latin typeface="Arial Unicode MS"/>
                <a:cs typeface="Arial Unicode MS"/>
              </a:rPr>
              <a:t>Outer clause: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proc sql;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select code,avg(ce1) as </a:t>
            </a:r>
            <a:r>
              <a:rPr lang="en-US" b="1" dirty="0" err="1" smtClean="0">
                <a:latin typeface="Courier New"/>
                <a:cs typeface="Courier New"/>
              </a:rPr>
              <a:t>ceavg</a:t>
            </a:r>
            <a:r>
              <a:rPr lang="en-US" b="1" dirty="0" smtClean="0">
                <a:latin typeface="Courier New"/>
                <a:cs typeface="Courier New"/>
              </a:rPr>
              <a:t> label=“CE 1” format=4.1, avg(hw1) as hw1avg label=“HW 1” format=5.1 from . . .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group by code;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quit;</a:t>
            </a:r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View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1009650" lvl="1" indent="-609600">
              <a:buNone/>
            </a:pPr>
            <a:r>
              <a:rPr lang="en-US" b="1" dirty="0" smtClean="0">
                <a:latin typeface="Arial Unicode MS"/>
                <a:cs typeface="Arial Unicode MS"/>
              </a:rPr>
              <a:t>Create and execute the view: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proc sql;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create view </a:t>
            </a:r>
            <a:r>
              <a:rPr lang="en-US" b="1" dirty="0" err="1" smtClean="0">
                <a:latin typeface="Courier New"/>
                <a:cs typeface="Courier New"/>
              </a:rPr>
              <a:t>Major_Comp</a:t>
            </a:r>
            <a:r>
              <a:rPr lang="en-US" b="1" dirty="0" smtClean="0">
                <a:latin typeface="Courier New"/>
                <a:cs typeface="Courier New"/>
              </a:rPr>
              <a:t> as . . .;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quit;</a:t>
            </a:r>
          </a:p>
          <a:p>
            <a:pPr marL="1009650" lvl="1" indent="-609600"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select * </a:t>
            </a:r>
            <a:r>
              <a:rPr lang="en-US" b="1" dirty="0" err="1" smtClean="0">
                <a:latin typeface="Courier New"/>
                <a:cs typeface="Courier New"/>
              </a:rPr>
              <a:t>Major_Comp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pPr marL="1009650" lvl="1" indent="-609600">
              <a:buNone/>
            </a:pPr>
            <a:r>
              <a:rPr lang="en-US" b="1" dirty="0" smtClean="0">
                <a:latin typeface="Courier New"/>
                <a:cs typeface="Courier New"/>
              </a:rPr>
              <a:t>quit;</a:t>
            </a:r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733</Words>
  <Application>Microsoft Office PowerPoint</Application>
  <PresentationFormat>On-screen Show (4:3)</PresentationFormat>
  <Paragraphs>294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Arial</vt:lpstr>
      <vt:lpstr>Calibri</vt:lpstr>
      <vt:lpstr>Courier New</vt:lpstr>
      <vt:lpstr>Lucida Grande</vt:lpstr>
      <vt:lpstr>Tahoma</vt:lpstr>
      <vt:lpstr>Wingdings</vt:lpstr>
      <vt:lpstr>Slit</vt:lpstr>
      <vt:lpstr>Chapter 7</vt:lpstr>
      <vt:lpstr>What is a View?</vt:lpstr>
      <vt:lpstr>Why Are Views Useful</vt:lpstr>
      <vt:lpstr>Computer Exercise 1</vt:lpstr>
      <vt:lpstr>Homework 1</vt:lpstr>
      <vt:lpstr>Creating a View</vt:lpstr>
      <vt:lpstr>Creating a View</vt:lpstr>
      <vt:lpstr>Creating a View</vt:lpstr>
      <vt:lpstr>Creating a View</vt:lpstr>
      <vt:lpstr>Using a View</vt:lpstr>
      <vt:lpstr>Using a View</vt:lpstr>
      <vt:lpstr>Describe View Statement</vt:lpstr>
      <vt:lpstr>Guidelines for Using Views</vt:lpstr>
      <vt:lpstr>Guidelines for Using Views</vt:lpstr>
      <vt:lpstr>USING LIBNAME</vt:lpstr>
      <vt:lpstr>USING LIBNAME</vt:lpstr>
      <vt:lpstr>Updating a View</vt:lpstr>
      <vt:lpstr>Dropping a 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Jennifer</dc:creator>
  <cp:lastModifiedBy>Grego John</cp:lastModifiedBy>
  <cp:revision>228</cp:revision>
  <cp:lastPrinted>2012-01-31T21:30:48Z</cp:lastPrinted>
  <dcterms:created xsi:type="dcterms:W3CDTF">2012-02-07T13:36:44Z</dcterms:created>
  <dcterms:modified xsi:type="dcterms:W3CDTF">2015-02-11T14:44:16Z</dcterms:modified>
</cp:coreProperties>
</file>