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5" r:id="rId2"/>
    <p:sldId id="316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64" r:id="rId18"/>
    <p:sldId id="356" r:id="rId19"/>
    <p:sldId id="352" r:id="rId20"/>
    <p:sldId id="358" r:id="rId21"/>
    <p:sldId id="359" r:id="rId22"/>
    <p:sldId id="353" r:id="rId23"/>
    <p:sldId id="360" r:id="rId24"/>
    <p:sldId id="361" r:id="rId25"/>
    <p:sldId id="362" r:id="rId26"/>
    <p:sldId id="363" r:id="rId27"/>
    <p:sldId id="354" r:id="rId28"/>
    <p:sldId id="355" r:id="rId29"/>
    <p:sldId id="365" r:id="rId3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AD57E19-6A11-4050-9310-3D05DF902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8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A98310F9-D08A-40A5-A9E3-F2751F9C7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BE8A8-D14A-4F5F-A87A-1B6AA43AA9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2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B72C-31DE-40D9-A100-370EF6265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8A78-171F-46C4-9059-9F29F0C43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8900-D5C4-446E-AA85-DBB4645DA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F792-7DC2-4915-A519-3FEFDED6C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6217-0191-45F3-9357-686902E48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97C2-28CA-4CDC-AF98-EDE8EAA64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46E-CCB2-4262-B856-0DC9E623C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A873-2D2F-4EA0-B22D-97216493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D738-78A2-4E26-860A-4087BDFF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6784-20A0-471D-B8A8-584DA8DB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7DC1-1B48-43C5-B6B8-2C1E7E77E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946B-9317-438D-89AE-FEDF9C3C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659C-DFA4-4719-A940-C643BEBD5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2BA0AD45-6F1D-4E19-9994-214834F8A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Arial Unicode MS" pitchFamily="34" charset="-128"/>
                <a:ea typeface="ＭＳ Ｐゴシック" pitchFamily="34" charset="-128"/>
              </a:rPr>
              <a:t>Chapters 7 &amp; 8: Introducing Macro Variables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98543-D561-488A-95F3-3B381706DE8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©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Spring 2012 Imelda Go, John Grego, Jennifer </a:t>
            </a:r>
            <a:r>
              <a:rPr lang="en-US" sz="1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Lasecki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created when a new SAS session starts</a:t>
            </a:r>
          </a:p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As mentioned before, they are global and typically assigned values by SAS</a:t>
            </a:r>
          </a:p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Users may be able to re-assign values in some cases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The most common automatic variables reference the current date, day, or time, the current version of SAS or the current SAS data set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title “Yacht Rentals”;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title2 “Data from &amp;SYSLAST”;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footnote “Created &amp;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systime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 &amp;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sysday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, &amp;sysdate9”;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footnote2 “on &amp;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sysscp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 system using Release &amp;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sysver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footnote3 “by User &amp;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sysuserid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endParaRPr lang="en-US" dirty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proc tabulate data=boats format=dollar9.2;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class locomotion type;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var price;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table type,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mean=type*price;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</a:pPr>
            <a:endParaRPr lang="en-US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%LET is the most common method to assign a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value</a:t>
            </a: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 (right side of statement) to your own macro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variable </a:t>
            </a: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(left side of statement)</a:t>
            </a:r>
          </a:p>
          <a:p>
            <a:pPr lvl="1">
              <a:buSzPct val="5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Values are stored as character strings</a:t>
            </a:r>
          </a:p>
          <a:p>
            <a:pPr lvl="1">
              <a:buSzPct val="5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Quotation marks are stored as part of the value</a:t>
            </a:r>
          </a:p>
          <a:p>
            <a:pPr>
              <a:buSzPct val="50000"/>
            </a:pP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SzPct val="50000"/>
            </a:pP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%let month=JAN;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title "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 Data for &amp;month";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citiday&amp;month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cdate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=put(collection_date,date9.);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cmonth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=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substr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(cdate,3,3);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if 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cmonth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="&amp;month";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proc print data=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citiday&amp;month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sz="2800" dirty="0" err="1">
                <a:effectLst/>
                <a:latin typeface="Courier New" pitchFamily="49" charset="0"/>
                <a:ea typeface="ＭＳ Ｐゴシック" pitchFamily="34" charset="-128"/>
              </a:rPr>
              <a:t>obs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=50);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 takes place within SAS’s general text processing: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Program is sent to the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input stack</a:t>
            </a: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Code is sent to compiler until the end of a step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Compiler executes the code</a:t>
            </a:r>
            <a:endParaRPr lang="bg-BG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SAS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parses</a:t>
            </a: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 (or tokenizes) the code in the input stack and passes the tokens to the compiler a statement at a time</a:t>
            </a:r>
          </a:p>
          <a:p>
            <a:pPr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Useful in understanding difficulties that arise in resolving macro references</a:t>
            </a:r>
            <a:endParaRPr lang="bg-BG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Tokens are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Quoted strings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Numbers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Names (SAS commands, infiles, variables, ..)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Special characters (*, &amp;, ;, ..)</a:t>
            </a:r>
            <a:endParaRPr lang="bg-BG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</a:t>
            </a:r>
            <a:endParaRPr lang="en-US" b="1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sx=sum(of x1-x4);</a:t>
            </a:r>
          </a:p>
          <a:p>
            <a:pPr>
              <a:buFont typeface="Wingdings" pitchFamily="2" charset="2"/>
              <a:buNone/>
            </a:pPr>
            <a:endParaRPr lang="en-US" b="1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10 tokens are:</a:t>
            </a:r>
          </a:p>
          <a:p>
            <a:pPr>
              <a:buFont typeface="Wingdings" pitchFamily="2" charset="2"/>
              <a:buNone/>
            </a:pPr>
            <a:r>
              <a:rPr lang="en-US" b="1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 = sum ( of x1 – x4 ) ;</a:t>
            </a:r>
          </a:p>
          <a:p>
            <a:pPr>
              <a:buFont typeface="Wingdings" pitchFamily="2" charset="2"/>
              <a:buNone/>
            </a:pPr>
            <a:endParaRPr lang="en-US" b="1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E9D72-8EA6-4D20-B937-FD7E7F9F93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Code is sent to the macro processor when particular token sequences occur</a:t>
            </a:r>
          </a:p>
          <a:p>
            <a:pPr marL="514350" indent="-514350">
              <a:buFont typeface="Wingdings" charset="2"/>
              <a:buChar char="§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The </a:t>
            </a:r>
            <a:r>
              <a:rPr lang="en-US" b="1" i="1" dirty="0">
                <a:effectLst/>
                <a:ea typeface="ＭＳ Ｐゴシック" pitchFamily="34" charset="-128"/>
                <a:cs typeface="Arial Unicode MS"/>
              </a:rPr>
              <a:t>macro triggers</a:t>
            </a: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 are what you would expect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% immediately followed by a name token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&amp; immediately followed by a name token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Macro variables are created/updated in the symbol table then sent to the input stack and tokenized</a:t>
            </a:r>
          </a:p>
          <a:p>
            <a:pPr>
              <a:buFont typeface="Wingdings" charset="2"/>
              <a:buChar char="§"/>
              <a:defRPr/>
            </a:pPr>
            <a:endParaRPr lang="en-US" b="1" dirty="0">
              <a:effectLst/>
              <a:latin typeface="Courier New"/>
              <a:ea typeface="ＭＳ Ｐゴシック" pitchFamily="34" charset="-128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endParaRPr lang="bg-BG" b="1" dirty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 display macro variables in the Log window using  either 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</a:t>
            </a:r>
            <a:r>
              <a:rPr lang="en-US" b="1" dirty="0" err="1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</a:t>
            </a:r>
          </a:p>
          <a:p>
            <a:pPr>
              <a:buFont typeface="Wingdings" pitchFamily="2" charset="2"/>
              <a:buChar char="§"/>
            </a:pPr>
            <a:r>
              <a:rPr lang="en-US" b="1" dirty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</a:t>
            </a:r>
            <a:r>
              <a:rPr lang="en-US" b="1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allows you to print text to the log, as well as macro variables</a:t>
            </a:r>
            <a:endParaRPr lang="en-US" b="1" dirty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b="1" dirty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 dirty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SAS has several characters that can make complex macro variables difficult to print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There are a couple different ways to handle these difficulties</a:t>
            </a:r>
          </a:p>
          <a:p>
            <a:pPr lvl="1">
              <a:buClrTx/>
            </a:pPr>
            <a:r>
              <a:rPr lang="en-US" b="1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%STR and %NRSTR</a:t>
            </a:r>
          </a:p>
          <a:p>
            <a:pPr lvl="1">
              <a:buClrTx/>
            </a:pPr>
            <a:r>
              <a:rPr lang="en-US" b="1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%BQUOTE</a:t>
            </a:r>
            <a:endParaRPr lang="bg-BG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Two methods to print a macro variable that is a sequence of SAS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demo=%str(data a; set b; run;);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demo=data a%str(;) set b%str(;) run(%str);</a:t>
            </a:r>
          </a:p>
        </p:txBody>
      </p: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The % sign can be used within the %</a:t>
            </a:r>
            <a:r>
              <a:rPr lang="en-US" dirty="0" err="1">
                <a:latin typeface="Arial Unicode MS" pitchFamily="34" charset="-128"/>
                <a:ea typeface="ＭＳ Ｐゴシック" pitchFamily="34" charset="-128"/>
              </a:rPr>
              <a:t>str</a:t>
            </a: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 argument to print single quotes embedded in a title.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%options </a:t>
            </a:r>
            <a:r>
              <a:rPr lang="en-US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text=%</a:t>
            </a:r>
            <a:r>
              <a:rPr lang="en-US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Today%’s</a:t>
            </a: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Weather);</a:t>
            </a:r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%nrstr()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works in the same way as </a:t>
            </a: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%str()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but can also mask macro characters % and &amp;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cite=%nrstr( (Grego, Li, Lynch &amp; Sethuraman, 2012));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cite is interpreted as &amp;cite;</a:t>
            </a: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bquote</a:t>
            </a: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ignores special characters during macro compilation and resolves them during execution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It’s more user-friendly than </a:t>
            </a:r>
            <a:r>
              <a:rPr lang="en-US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endParaRPr lang="en-US" b="1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Macro character functions are obvious analogs to SAS character functions, but designed to work with macro variables as character strings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Some of these work with </a:t>
            </a:r>
          </a:p>
          <a:p>
            <a:pPr lvl="1">
              <a:buClrTx/>
              <a:buFont typeface="Lucida Grande"/>
              <a:buChar char="−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%upcase, %substr, %index, %scan, %cmpres</a:t>
            </a:r>
          </a:p>
          <a:p>
            <a:pPr lvl="1">
              <a:buClrTx/>
              <a:buFont typeface="Lucida Grande"/>
              <a:buChar char="−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%qupcase, etc works similarly to %bquote</a:t>
            </a:r>
            <a:endParaRPr lang="bg-BG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%SYSFUNC is a powerful command that allows you to introduce standard SAS functions in the macro environment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Only a limited number of SAS functions are unavailable for use</a:t>
            </a: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Macro Variables and text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We have already seen several instances of macro variables combined with text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dirty="0" err="1">
                <a:effectLst/>
                <a:latin typeface="Arial Unicode MS" pitchFamily="34" charset="-128"/>
                <a:ea typeface="ＭＳ Ｐゴシック" pitchFamily="34" charset="-128"/>
              </a:rPr>
              <a:t>E.g</a:t>
            </a:r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:</a:t>
            </a:r>
          </a:p>
          <a:p>
            <a:pPr>
              <a:buSzPct val="60000"/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citiday&amp;month&amp;year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SAS may have difficulty resolving some references, but these can be resolved by adding a delimiter to the end of a macro variable name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Macro variables allow the user</a:t>
            </a:r>
          </a:p>
          <a:p>
            <a:pPr lvl="1"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to substitute text—particularly repetitive text</a:t>
            </a:r>
          </a:p>
          <a:p>
            <a:pPr lvl="1"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to obtain session information</a:t>
            </a:r>
          </a:p>
          <a:p>
            <a:pPr lvl="1"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to obtain information on text strings</a:t>
            </a:r>
          </a:p>
          <a:p>
            <a:pPr lvl="1">
              <a:defRPr/>
            </a:pPr>
            <a:endParaRPr lang="en-US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593DF8-EBD8-4EE2-BFCA-96362BB4580B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endParaRPr lang="en-US" sz="280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>
                <a:latin typeface="Arial Unicode MS" pitchFamily="34" charset="-128"/>
                <a:ea typeface="ＭＳ Ｐゴシック" pitchFamily="34" charset="-128"/>
              </a:rPr>
              <a:t>SAS programs often include a single variable used and defined in multiple locations</a:t>
            </a:r>
          </a:p>
          <a:p>
            <a:pPr>
              <a:defRPr/>
            </a:pPr>
            <a:r>
              <a:rPr lang="en-US" sz="2800">
                <a:latin typeface="Arial Unicode MS" pitchFamily="34" charset="-128"/>
                <a:ea typeface="ＭＳ Ｐゴシック" pitchFamily="34" charset="-128"/>
              </a:rPr>
              <a:t>%LET allows the user to define a macro variable, often at the start of the program, and substitute the macro variable throughout the program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43E962-BF09-479E-8059-A0DE336F6DBC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 Unicode MS" pitchFamily="34" charset="-128"/>
                <a:ea typeface="ＭＳ Ｐゴシック" pitchFamily="34" charset="-128"/>
              </a:rPr>
              <a:t>Original code</a:t>
            </a:r>
          </a:p>
          <a:p>
            <a:pPr>
              <a:buNone/>
              <a:defRPr/>
            </a:pP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sz="2400" dirty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err="1"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 Data for 1991</a:t>
            </a: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data citiday1991;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400" dirty="0" err="1"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)=1991;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5D866FF-E2E0-4EAE-94DA-764E2C985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419600" cy="4572000"/>
          </a:xfrm>
          <a:noFill/>
        </p:spPr>
        <p:txBody>
          <a:bodyPr/>
          <a:lstStyle/>
          <a:p>
            <a:r>
              <a:rPr lang="en-US" sz="2800" dirty="0">
                <a:effectLst/>
                <a:latin typeface="Arial Unicode MS" pitchFamily="34" charset="-128"/>
                <a:ea typeface="ＭＳ Ｐゴシック" pitchFamily="34" charset="-128"/>
              </a:rPr>
              <a:t>Modified code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%let year=1991;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sz="2800" dirty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err="1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 Data for &amp;year</a:t>
            </a:r>
            <a:r>
              <a:rPr lang="en-US" sz="2800" dirty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sz="2400" dirty="0" err="1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400" dirty="0" err="1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>
                <a:effectLst/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>
                <a:effectLst/>
                <a:latin typeface="Courier New" pitchFamily="49" charset="0"/>
                <a:ea typeface="ＭＳ Ｐゴシック" pitchFamily="34" charset="-128"/>
              </a:rPr>
              <a:t>)=&amp;year</a:t>
            </a:r>
            <a:r>
              <a:rPr lang="en-US" sz="2800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en-US" sz="2800" dirty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SAS’s </a:t>
            </a:r>
            <a:r>
              <a:rPr lang="en-US" i="1" dirty="0">
                <a:effectLst/>
                <a:latin typeface="Arial Unicode MS" pitchFamily="34" charset="-128"/>
                <a:ea typeface="ＭＳ Ｐゴシック" pitchFamily="34" charset="-128"/>
              </a:rPr>
              <a:t>macro facility</a:t>
            </a:r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 allows text to be saved as macro variables</a:t>
            </a:r>
          </a:p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Macro variables are independent of SAS data sets</a:t>
            </a:r>
          </a:p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Two types of macro variables</a:t>
            </a:r>
          </a:p>
          <a:p>
            <a:pPr lvl="1">
              <a:buClr>
                <a:schemeClr val="hlink"/>
              </a:buClr>
            </a:pPr>
            <a:r>
              <a:rPr lang="en-US" i="1" dirty="0">
                <a:effectLst/>
                <a:latin typeface="Arial Unicode MS" pitchFamily="34" charset="-128"/>
                <a:ea typeface="ＭＳ Ｐゴシック" pitchFamily="34" charset="-128"/>
              </a:rPr>
              <a:t>automatic</a:t>
            </a:r>
          </a:p>
          <a:p>
            <a:pPr lvl="1">
              <a:buClr>
                <a:schemeClr val="hlink"/>
              </a:buClr>
            </a:pPr>
            <a:r>
              <a:rPr lang="en-US" i="1" dirty="0">
                <a:effectLst/>
                <a:latin typeface="Arial Unicode MS" pitchFamily="34" charset="-128"/>
                <a:ea typeface="ＭＳ Ｐゴシック" pitchFamily="34" charset="-128"/>
              </a:rPr>
              <a:t>user-defined</a:t>
            </a:r>
            <a:endParaRPr lang="en-US" dirty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/>
            <a:endParaRPr lang="en-US" i="1" dirty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The value of a macro variable is stored in a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symbol table</a:t>
            </a: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always available in the global symbol table</a:t>
            </a:r>
          </a:p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As you saw from the earlier example, macro variables are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referenced</a:t>
            </a: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  by preceding their name with a &amp;</a:t>
            </a:r>
            <a:endParaRPr lang="en-US" i="1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lvl="1"/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The macro processor searches symbol tables for a referenced macro variable</a:t>
            </a:r>
          </a:p>
          <a:p>
            <a:pPr lvl="1"/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 reference cannot be identified if it is placed within single quotes; double quotes </a:t>
            </a:r>
            <a:r>
              <a:rPr lang="en-US" i="1">
                <a:effectLst/>
                <a:latin typeface="Arial Unicode MS" pitchFamily="34" charset="-128"/>
                <a:ea typeface="ＭＳ Ｐゴシック" pitchFamily="34" charset="-128"/>
              </a:rPr>
              <a:t>must</a:t>
            </a: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 be used instead</a:t>
            </a:r>
          </a:p>
          <a:p>
            <a:pPr lvl="1"/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A message will be printed in the SAS log when macro variable references cannot be resolved</a:t>
            </a:r>
          </a:p>
          <a:p>
            <a:pPr lvl="1">
              <a:buFontTx/>
              <a:buNone/>
            </a:pP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%let year=1991;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title “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 Data for &amp;year”;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)=&amp;year;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proc print data=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dirty="0" err="1">
                <a:effectLst/>
                <a:latin typeface="Courier New" pitchFamily="49" charset="0"/>
                <a:ea typeface="ＭＳ Ｐゴシック" pitchFamily="34" charset="-128"/>
              </a:rPr>
              <a:t>obs</a:t>
            </a: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=50);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effectLst/>
              <a:latin typeface="Courier New" pitchFamily="49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23898</TotalTime>
  <Words>1153</Words>
  <Application>Microsoft Office PowerPoint</Application>
  <PresentationFormat>On-screen Show (4:3)</PresentationFormat>
  <Paragraphs>161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Black</vt:lpstr>
      <vt:lpstr>Arial Unicode MS</vt:lpstr>
      <vt:lpstr>Courier New</vt:lpstr>
      <vt:lpstr>Lucida Grande</vt:lpstr>
      <vt:lpstr>Tahoma</vt:lpstr>
      <vt:lpstr>Times New Roman</vt:lpstr>
      <vt:lpstr>Wingdings</vt:lpstr>
      <vt:lpstr>Theme1</vt:lpstr>
      <vt:lpstr>Chapters 7 &amp; 8: Introducing Macro Variables</vt:lpstr>
      <vt:lpstr>Outline</vt:lpstr>
      <vt:lpstr>Macro Variables</vt:lpstr>
      <vt:lpstr>Macro Variables-%LET</vt:lpstr>
      <vt:lpstr>Macro Variables-%LET</vt:lpstr>
      <vt:lpstr>Macro Variables</vt:lpstr>
      <vt:lpstr>Macro Variables</vt:lpstr>
      <vt:lpstr>Macro Variables</vt:lpstr>
      <vt:lpstr>Macro Variables</vt:lpstr>
      <vt:lpstr>Automatic Macro Variables</vt:lpstr>
      <vt:lpstr>Automatic Macro Variables</vt:lpstr>
      <vt:lpstr>Automatic Macro Variables</vt:lpstr>
      <vt:lpstr>Automatic Macro Variables</vt:lpstr>
      <vt:lpstr>User-defined macro variables</vt:lpstr>
      <vt:lpstr>User-defined macro variables</vt:lpstr>
      <vt:lpstr>Processing Macro Variables</vt:lpstr>
      <vt:lpstr>Processing Macro Variables</vt:lpstr>
      <vt:lpstr>Processing Macro Variables</vt:lpstr>
      <vt:lpstr>Processing Macro Variables</vt:lpstr>
      <vt:lpstr>Processing Macro Variables</vt:lpstr>
      <vt:lpstr>Displaying Macro Variables</vt:lpstr>
      <vt:lpstr>Masking Special Characters</vt:lpstr>
      <vt:lpstr>Masking Special Characters</vt:lpstr>
      <vt:lpstr>Masking Special Characters</vt:lpstr>
      <vt:lpstr>Masking Special Characters</vt:lpstr>
      <vt:lpstr>Masking Special Characters</vt:lpstr>
      <vt:lpstr>Manipulating Character Strings</vt:lpstr>
      <vt:lpstr>SAS Functions and Macro Variables</vt:lpstr>
      <vt:lpstr>Macro Variables and text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HITCHCOCK, DAVID</cp:lastModifiedBy>
  <cp:revision>210</cp:revision>
  <cp:lastPrinted>2011-11-04T13:55:36Z</cp:lastPrinted>
  <dcterms:created xsi:type="dcterms:W3CDTF">2012-01-04T15:18:46Z</dcterms:created>
  <dcterms:modified xsi:type="dcterms:W3CDTF">2020-12-11T15:49:25Z</dcterms:modified>
</cp:coreProperties>
</file>