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38" r:id="rId2"/>
    <p:sldId id="339" r:id="rId3"/>
    <p:sldId id="340" r:id="rId4"/>
    <p:sldId id="341" r:id="rId5"/>
    <p:sldId id="342" r:id="rId6"/>
    <p:sldId id="345" r:id="rId7"/>
    <p:sldId id="343" r:id="rId8"/>
    <p:sldId id="344" r:id="rId9"/>
    <p:sldId id="349" r:id="rId10"/>
    <p:sldId id="350" r:id="rId11"/>
    <p:sldId id="346" r:id="rId12"/>
    <p:sldId id="347" r:id="rId13"/>
    <p:sldId id="348" r:id="rId14"/>
    <p:sldId id="351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2/18/2015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53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3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Managing Processing Using PROC SQL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Example of RESET</a:t>
            </a:r>
          </a:p>
          <a:p>
            <a:pPr marL="609600" indent="-60960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</a:t>
            </a:r>
            <a:r>
              <a:rPr lang="en-US" sz="2800" b="1" dirty="0" err="1" smtClean="0">
                <a:latin typeface="Courier New"/>
                <a:cs typeface="Courier New"/>
              </a:rPr>
              <a:t>sql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latin typeface="Courier New"/>
                <a:cs typeface="Courier New"/>
              </a:rPr>
              <a:t>outobs</a:t>
            </a:r>
            <a:r>
              <a:rPr lang="en-US" sz="2800" b="1" dirty="0" smtClean="0">
                <a:latin typeface="Courier New"/>
                <a:cs typeface="Courier New"/>
              </a:rPr>
              <a:t>=6 double; select player, </a:t>
            </a:r>
            <a:r>
              <a:rPr lang="en-US" sz="2800" b="1" dirty="0" err="1" smtClean="0">
                <a:latin typeface="Courier New"/>
                <a:cs typeface="Courier New"/>
              </a:rPr>
              <a:t>atbats</a:t>
            </a:r>
            <a:r>
              <a:rPr lang="en-US" sz="2800" b="1" dirty="0" smtClean="0">
                <a:latin typeface="Courier New"/>
                <a:cs typeface="Courier New"/>
              </a:rPr>
              <a:t> from </a:t>
            </a:r>
            <a:r>
              <a:rPr lang="en-US" sz="2800" b="1" dirty="0" err="1" smtClean="0">
                <a:latin typeface="Courier New"/>
                <a:cs typeface="Courier New"/>
              </a:rPr>
              <a:t>bbstats</a:t>
            </a:r>
            <a:r>
              <a:rPr lang="en-US" sz="2800" b="1" dirty="0" smtClean="0">
                <a:latin typeface="Courier New"/>
                <a:cs typeface="Courier New"/>
              </a:rPr>
              <a:t>; reset </a:t>
            </a:r>
            <a:r>
              <a:rPr lang="en-US" sz="2800" b="1" dirty="0" err="1" smtClean="0">
                <a:latin typeface="Courier New"/>
                <a:cs typeface="Courier New"/>
              </a:rPr>
              <a:t>outobs</a:t>
            </a:r>
            <a:r>
              <a:rPr lang="en-US" sz="2800" b="1" dirty="0" smtClean="0">
                <a:latin typeface="Courier New"/>
                <a:cs typeface="Courier New"/>
              </a:rPr>
              <a:t>= number </a:t>
            </a:r>
            <a:r>
              <a:rPr lang="en-US" sz="2800" b="1" dirty="0" err="1" smtClean="0">
                <a:latin typeface="Courier New"/>
                <a:cs typeface="Courier New"/>
              </a:rPr>
              <a:t>nodouble</a:t>
            </a:r>
            <a:r>
              <a:rPr lang="en-US" sz="2800" b="1" dirty="0" smtClean="0">
                <a:latin typeface="Courier New"/>
                <a:cs typeface="Courier New"/>
              </a:rPr>
              <a:t>; select player, hits from </a:t>
            </a:r>
            <a:r>
              <a:rPr lang="en-US" sz="2800" b="1" dirty="0" err="1" smtClean="0">
                <a:latin typeface="Courier New"/>
                <a:cs typeface="Courier New"/>
              </a:rPr>
              <a:t>bbstats</a:t>
            </a:r>
            <a:r>
              <a:rPr lang="en-US" sz="2800" b="1" dirty="0" smtClean="0">
                <a:latin typeface="Courier New"/>
                <a:cs typeface="Courier New"/>
              </a:rPr>
              <a:t>; quit;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When learning about indexes in Chapter 6, we used the default timing information available in the SAS Log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Timing info can be disaggregated by task using the STIMER option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Additional task info can be obtained using FULLSTIMER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Both methods are useful for benchmarking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If CPU Time is close to Real Time, than the system is operating efficiently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 addition to Real Time and CPU Time, FULLSTIMER provides data on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 smtClean="0"/>
              <a:t>Memory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 smtClean="0"/>
              <a:t>Involuntary CPU time-slice releases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 smtClean="0"/>
              <a:t>Page swaps</a:t>
            </a:r>
          </a:p>
          <a:p>
            <a:pPr lvl="1">
              <a:buClrTx/>
              <a:buFont typeface="Lucida Grande"/>
              <a:buChar char="-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DICTIONARY.TABLES contains meta data about tables and views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DICTIONARY.COLUMNS contains meta data about columns in tables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Can be compared to PROC CONTENTS</a:t>
            </a:r>
          </a:p>
          <a:p>
            <a:pPr>
              <a:buFont typeface="Wingdings" charset="2"/>
              <a:buChar char="§"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To find what variables are available, use DESCRIBE TABLE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 specific query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proc </a:t>
            </a:r>
            <a:r>
              <a:rPr lang="en-US" b="1" dirty="0" err="1" smtClean="0">
                <a:latin typeface="Courier New"/>
                <a:cs typeface="Courier New"/>
              </a:rPr>
              <a:t>sql</a:t>
            </a:r>
            <a:r>
              <a:rPr lang="en-US" b="1" dirty="0" smtClean="0">
                <a:latin typeface="Courier New"/>
                <a:cs typeface="Courier New"/>
              </a:rPr>
              <a:t>; select </a:t>
            </a:r>
            <a:r>
              <a:rPr lang="en-US" b="1" dirty="0" err="1" smtClean="0">
                <a:latin typeface="Courier New"/>
                <a:cs typeface="Courier New"/>
              </a:rPr>
              <a:t>memname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memtype</a:t>
            </a:r>
            <a:r>
              <a:rPr lang="en-US" b="1" dirty="0" smtClean="0">
                <a:latin typeface="Courier New"/>
                <a:cs typeface="Courier New"/>
              </a:rPr>
              <a:t>, nobs, </a:t>
            </a:r>
            <a:r>
              <a:rPr lang="en-US" b="1" dirty="0" err="1" smtClean="0">
                <a:latin typeface="Courier New"/>
                <a:cs typeface="Courier New"/>
              </a:rPr>
              <a:t>nvar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num_character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num_numeric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filesize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crdate</a:t>
            </a:r>
            <a:r>
              <a:rPr lang="en-US" b="1" smtClean="0">
                <a:latin typeface="Courier New"/>
                <a:cs typeface="Courier New"/>
              </a:rPr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dictionary.tables</a:t>
            </a:r>
            <a:r>
              <a:rPr lang="en-US" b="1" dirty="0" smtClean="0">
                <a:latin typeface="Courier New"/>
                <a:cs typeface="Courier New"/>
              </a:rPr>
              <a:t> where </a:t>
            </a:r>
            <a:r>
              <a:rPr lang="en-US" b="1" dirty="0" err="1" smtClean="0">
                <a:latin typeface="Courier New"/>
                <a:cs typeface="Courier New"/>
              </a:rPr>
              <a:t>libname</a:t>
            </a:r>
            <a:r>
              <a:rPr lang="en-US" b="1" dirty="0" smtClean="0">
                <a:latin typeface="Courier New"/>
                <a:cs typeface="Courier New"/>
              </a:rPr>
              <a:t>='WORK'; quit;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INOBS= 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Used to restrict the number of input rows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Useful for possibly large queries (e.g., outer unions)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inobs</a:t>
            </a:r>
            <a:r>
              <a:rPr lang="en-US" sz="2400" b="1" dirty="0" smtClean="0">
                <a:latin typeface="Courier New"/>
                <a:cs typeface="Courier New"/>
              </a:rPr>
              <a:t>=5; select * from </a:t>
            </a:r>
            <a:r>
              <a:rPr lang="en-US" sz="2400" b="1" dirty="0" err="1" smtClean="0">
                <a:latin typeface="Courier New"/>
                <a:cs typeface="Courier New"/>
              </a:rPr>
              <a:t>Ecoli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outer union </a:t>
            </a:r>
            <a:r>
              <a:rPr lang="en-US" sz="2400" b="1" dirty="0" err="1" smtClean="0">
                <a:latin typeface="Courier New"/>
                <a:cs typeface="Courier New"/>
              </a:rPr>
              <a:t>corr</a:t>
            </a:r>
            <a:r>
              <a:rPr lang="en-US" sz="2400" b="1" dirty="0" smtClean="0">
                <a:latin typeface="Courier New"/>
                <a:cs typeface="Courier New"/>
              </a:rPr>
              <a:t> select * from </a:t>
            </a:r>
            <a:r>
              <a:rPr lang="en-US" sz="2400" b="1" dirty="0" err="1" smtClean="0">
                <a:latin typeface="Courier New"/>
                <a:cs typeface="Courier New"/>
              </a:rPr>
              <a:t>Fcoli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outer union </a:t>
            </a:r>
            <a:r>
              <a:rPr lang="en-US" sz="2400" b="1" dirty="0" err="1" smtClean="0">
                <a:latin typeface="Courier New"/>
                <a:cs typeface="Courier New"/>
              </a:rPr>
              <a:t>corr</a:t>
            </a:r>
            <a:r>
              <a:rPr lang="en-US" sz="2400" b="1" dirty="0" smtClean="0">
                <a:latin typeface="Courier New"/>
                <a:cs typeface="Courier New"/>
              </a:rPr>
              <a:t> select * from </a:t>
            </a:r>
            <a:r>
              <a:rPr lang="en-US" sz="2400" b="1" dirty="0" err="1" smtClean="0">
                <a:latin typeface="Courier New"/>
                <a:cs typeface="Courier New"/>
              </a:rPr>
              <a:t>Entero</a:t>
            </a:r>
            <a:r>
              <a:rPr lang="en-US" sz="2400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quit;  </a:t>
            </a:r>
          </a:p>
          <a:p>
            <a:pPr marL="1009650" lvl="1" indent="-609600">
              <a:buClrTx/>
              <a:buNone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OUTOBS= 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Used to restrict the number of output rows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OUTOBS= by itself restores the default (all rows output)</a:t>
            </a: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OUTOBS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en-US" dirty="0" err="1" smtClean="0"/>
              <a:t>outobs</a:t>
            </a:r>
            <a:r>
              <a:rPr lang="en-US" dirty="0" smtClean="0"/>
              <a:t>=5;</a:t>
            </a:r>
          </a:p>
          <a:p>
            <a:pPr>
              <a:buNone/>
            </a:pPr>
            <a:r>
              <a:rPr lang="en-US" dirty="0" smtClean="0"/>
              <a:t> select player, </a:t>
            </a:r>
            <a:r>
              <a:rPr lang="en-US" dirty="0" err="1" smtClean="0"/>
              <a:t>atbats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from </a:t>
            </a:r>
            <a:r>
              <a:rPr lang="en-US" dirty="0" err="1" smtClean="0"/>
              <a:t>bbstats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quit;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2133600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 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Scott </a:t>
                      </a:r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Evan </a:t>
                      </a:r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 </a:t>
                      </a:r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DOUBLE/NODOUBLE 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specifies whether output is double spaced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this option does not affect the appearance of HTML output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outobs</a:t>
            </a:r>
            <a:r>
              <a:rPr lang="en-US" sz="2400" b="1" dirty="0" smtClean="0">
                <a:latin typeface="Courier New"/>
                <a:cs typeface="Courier New"/>
              </a:rPr>
              <a:t>=5 double;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select player, </a:t>
            </a:r>
            <a:r>
              <a:rPr lang="en-US" sz="2400" b="1" dirty="0" err="1" smtClean="0">
                <a:latin typeface="Courier New"/>
                <a:cs typeface="Courier New"/>
              </a:rPr>
              <a:t>atbats</a:t>
            </a: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from </a:t>
            </a:r>
            <a:r>
              <a:rPr lang="en-US" sz="2400" b="1" dirty="0" err="1" smtClean="0">
                <a:latin typeface="Courier New"/>
                <a:cs typeface="Courier New"/>
              </a:rPr>
              <a:t>bbstats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 marL="1009650" lvl="1" indent="-609600">
              <a:buClrTx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r>
              <a:rPr lang="en-US" dirty="0" smtClean="0">
                <a:latin typeface="Arial Unicode MS" pitchFamily="34" charset="-128"/>
              </a:rPr>
              <a:t>NUMBER/NONUMBER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Adds or removes row numbers from a table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The column is labeled: Row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Similar to OBS/NOOBS in PROC PRINT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outobs</a:t>
            </a:r>
            <a:r>
              <a:rPr lang="en-US" sz="2400" b="1" dirty="0" smtClean="0">
                <a:latin typeface="Courier New"/>
                <a:cs typeface="Courier New"/>
              </a:rPr>
              <a:t>=5 double number;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select player, </a:t>
            </a:r>
            <a:r>
              <a:rPr lang="en-US" sz="2400" b="1" dirty="0" err="1" smtClean="0">
                <a:latin typeface="Courier New"/>
                <a:cs typeface="Courier New"/>
              </a:rPr>
              <a:t>atbats</a:t>
            </a:r>
            <a:endParaRPr lang="en-US" sz="24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 from </a:t>
            </a:r>
            <a:r>
              <a:rPr lang="en-US" sz="2400" b="1" dirty="0" err="1" smtClean="0">
                <a:latin typeface="Courier New"/>
                <a:cs typeface="Courier New"/>
              </a:rPr>
              <a:t>bbstats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quit;</a:t>
            </a:r>
          </a:p>
          <a:p>
            <a:pPr marL="1009650" lvl="1" indent="-609600">
              <a:buClrTx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FLOW | NOFLOW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FLOW=n | FLOW=n m 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Controls appearance of wide character columns in listing output </a:t>
            </a:r>
          </a:p>
          <a:p>
            <a:pPr marL="1009650" lvl="1" indent="-609600">
              <a:buClrTx/>
            </a:pPr>
            <a:r>
              <a:rPr lang="en-US" dirty="0" err="1" smtClean="0">
                <a:latin typeface="Arial Unicode MS" pitchFamily="34" charset="-128"/>
              </a:rPr>
              <a:t>n</a:t>
            </a:r>
            <a:r>
              <a:rPr lang="en-US" dirty="0" smtClean="0">
                <a:latin typeface="Arial Unicode MS" pitchFamily="34" charset="-128"/>
              </a:rPr>
              <a:t> sets the width of the flowed column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Specifying n and m floats the width of the column between limits</a:t>
            </a:r>
          </a:p>
          <a:p>
            <a:pPr marL="1009650" lvl="1" indent="-609600">
              <a:buClrTx/>
            </a:pPr>
            <a:r>
              <a:rPr lang="en-US" dirty="0" smtClean="0">
                <a:latin typeface="Arial Unicode MS" pitchFamily="34" charset="-128"/>
              </a:rPr>
              <a:t>does not affect the appearance of HTML, PDF, or RTF output</a:t>
            </a:r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Example of FLOW</a:t>
            </a:r>
          </a:p>
          <a:p>
            <a:pPr marL="609600" indent="-60960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proc </a:t>
            </a:r>
            <a:r>
              <a:rPr lang="en-US" sz="2400" b="1" dirty="0" err="1" smtClean="0">
                <a:latin typeface="Courier New"/>
                <a:cs typeface="Courier New"/>
              </a:rPr>
              <a:t>sql</a:t>
            </a:r>
            <a:r>
              <a:rPr lang="en-US" sz="2400" b="1" dirty="0" smtClean="0">
                <a:latin typeface="Courier New"/>
                <a:cs typeface="Courier New"/>
              </a:rPr>
              <a:t> flow = 10 15 double; select </a:t>
            </a:r>
            <a:r>
              <a:rPr lang="en-US" sz="2400" b="1" dirty="0" err="1" smtClean="0">
                <a:latin typeface="Courier New"/>
                <a:cs typeface="Courier New"/>
              </a:rPr>
              <a:t>winner.wscore</a:t>
            </a:r>
            <a:r>
              <a:rPr lang="en-US" sz="2400" b="1" dirty="0" smtClean="0">
                <a:latin typeface="Courier New"/>
                <a:cs typeface="Courier New"/>
              </a:rPr>
              <a:t> label="Matching Score", </a:t>
            </a:r>
            <a:r>
              <a:rPr lang="en-US" sz="2400" b="1" dirty="0" err="1" smtClean="0">
                <a:latin typeface="Courier New"/>
                <a:cs typeface="Courier New"/>
              </a:rPr>
              <a:t>winner.date</a:t>
            </a:r>
            <a:r>
              <a:rPr lang="en-US" sz="2400" b="1" dirty="0" smtClean="0">
                <a:latin typeface="Courier New"/>
                <a:cs typeface="Courier New"/>
              </a:rPr>
              <a:t> format=worddate18. label="Date", </a:t>
            </a:r>
            <a:r>
              <a:rPr lang="en-US" sz="2400" b="1" dirty="0" err="1" smtClean="0">
                <a:latin typeface="Courier New"/>
                <a:cs typeface="Courier New"/>
              </a:rPr>
              <a:t>winner.wteam</a:t>
            </a:r>
            <a:r>
              <a:rPr lang="en-US" sz="2400" b="1" dirty="0" smtClean="0">
                <a:latin typeface="Courier New"/>
                <a:cs typeface="Courier New"/>
              </a:rPr>
              <a:t> label="Team with Winning Score", </a:t>
            </a:r>
            <a:r>
              <a:rPr lang="en-US" sz="2400" b="1" dirty="0" err="1" smtClean="0">
                <a:latin typeface="Courier New"/>
                <a:cs typeface="Courier New"/>
              </a:rPr>
              <a:t>loser.date</a:t>
            </a:r>
            <a:r>
              <a:rPr lang="en-US" sz="2400" b="1" dirty="0" smtClean="0">
                <a:latin typeface="Courier New"/>
                <a:cs typeface="Courier New"/>
              </a:rPr>
              <a:t> format=worddate18. label="Date", </a:t>
            </a:r>
            <a:r>
              <a:rPr lang="en-US" sz="2400" b="1" dirty="0" err="1" smtClean="0">
                <a:latin typeface="Courier New"/>
                <a:cs typeface="Courier New"/>
              </a:rPr>
              <a:t>loser.lteam</a:t>
            </a:r>
            <a:r>
              <a:rPr lang="en-US" sz="2400" b="1" dirty="0" smtClean="0">
                <a:latin typeface="Courier New"/>
                <a:cs typeface="Courier New"/>
              </a:rPr>
              <a:t> label="Team with Losing Score" from </a:t>
            </a:r>
            <a:r>
              <a:rPr lang="en-US" sz="2400" b="1" dirty="0" err="1" smtClean="0">
                <a:latin typeface="Courier New"/>
                <a:cs typeface="Courier New"/>
              </a:rPr>
              <a:t>secscores</a:t>
            </a:r>
            <a:r>
              <a:rPr lang="en-US" sz="2400" b="1" dirty="0" smtClean="0">
                <a:latin typeface="Courier New"/>
                <a:cs typeface="Courier New"/>
              </a:rPr>
              <a:t> as winner, </a:t>
            </a:r>
            <a:r>
              <a:rPr lang="en-US" sz="2400" b="1" dirty="0" err="1" smtClean="0">
                <a:latin typeface="Courier New"/>
                <a:cs typeface="Courier New"/>
              </a:rPr>
              <a:t>secscores</a:t>
            </a:r>
            <a:r>
              <a:rPr lang="en-US" sz="2400" b="1" dirty="0" smtClean="0">
                <a:latin typeface="Courier New"/>
                <a:cs typeface="Courier New"/>
              </a:rPr>
              <a:t> as loser where </a:t>
            </a:r>
            <a:r>
              <a:rPr lang="en-US" sz="2400" b="1" dirty="0" err="1" smtClean="0">
                <a:latin typeface="Courier New"/>
                <a:cs typeface="Courier New"/>
              </a:rPr>
              <a:t>winner.wscore</a:t>
            </a:r>
            <a:r>
              <a:rPr lang="en-US" sz="2400" b="1" dirty="0" smtClean="0">
                <a:latin typeface="Courier New"/>
                <a:cs typeface="Courier New"/>
              </a:rPr>
              <a:t>=</a:t>
            </a:r>
            <a:r>
              <a:rPr lang="en-US" sz="2400" b="1" dirty="0" err="1" smtClean="0">
                <a:latin typeface="Courier New"/>
                <a:cs typeface="Courier New"/>
              </a:rPr>
              <a:t>loser.lscore</a:t>
            </a:r>
            <a:r>
              <a:rPr lang="en-US" sz="2400" b="1" dirty="0" smtClean="0">
                <a:latin typeface="Courier New"/>
                <a:cs typeface="Courier New"/>
              </a:rPr>
              <a:t>; quit;</a:t>
            </a: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 SQL OPTIONS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RESET can be used to change OUTOBS=, NUMBER, NODOUBLE, NOFLOW, etc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It can be inserted between SELECT clauses to restore options</a:t>
            </a: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Imelda Go, John Grego, Jennifer Lasecki, 2011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626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Courier New</vt:lpstr>
      <vt:lpstr>Lucida Grande</vt:lpstr>
      <vt:lpstr>Tahoma</vt:lpstr>
      <vt:lpstr>Wingdings</vt:lpstr>
      <vt:lpstr>Slit</vt:lpstr>
      <vt:lpstr>Chapter 8</vt:lpstr>
      <vt:lpstr>PROC SQL OPTIONS</vt:lpstr>
      <vt:lpstr>PROC SQL OPTIONS</vt:lpstr>
      <vt:lpstr>Example: OUTOBS</vt:lpstr>
      <vt:lpstr>PROC SQL OPTIONS</vt:lpstr>
      <vt:lpstr>PROC SQL OPTIONS</vt:lpstr>
      <vt:lpstr>PROC SQL OPTIONS</vt:lpstr>
      <vt:lpstr>PROC SQL OPTIONS</vt:lpstr>
      <vt:lpstr>PROC SQL OPTIONS</vt:lpstr>
      <vt:lpstr>PROC SQL OPTIONS</vt:lpstr>
      <vt:lpstr>Timing Information</vt:lpstr>
      <vt:lpstr>Timing Information</vt:lpstr>
      <vt:lpstr>Dictionaries</vt:lpstr>
      <vt:lpstr>Dictionaries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191</cp:revision>
  <cp:lastPrinted>2012-02-08T14:34:32Z</cp:lastPrinted>
  <dcterms:created xsi:type="dcterms:W3CDTF">2012-02-09T15:31:11Z</dcterms:created>
  <dcterms:modified xsi:type="dcterms:W3CDTF">2015-02-18T14:25:41Z</dcterms:modified>
</cp:coreProperties>
</file>