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8" r:id="rId2"/>
    <p:sldId id="260" r:id="rId3"/>
    <p:sldId id="299" r:id="rId4"/>
    <p:sldId id="300" r:id="rId5"/>
    <p:sldId id="301" r:id="rId6"/>
    <p:sldId id="302" r:id="rId7"/>
    <p:sldId id="303" r:id="rId8"/>
    <p:sldId id="305" r:id="rId9"/>
    <p:sldId id="306" r:id="rId10"/>
    <p:sldId id="307" r:id="rId11"/>
    <p:sldId id="308" r:id="rId12"/>
    <p:sldId id="309" r:id="rId13"/>
    <p:sldId id="310" r:id="rId14"/>
    <p:sldId id="311" r:id="rId15"/>
    <p:sldId id="339" r:id="rId16"/>
    <p:sldId id="313" r:id="rId17"/>
    <p:sldId id="314" r:id="rId18"/>
    <p:sldId id="312" r:id="rId19"/>
    <p:sldId id="315" r:id="rId20"/>
    <p:sldId id="316" r:id="rId21"/>
    <p:sldId id="328" r:id="rId22"/>
    <p:sldId id="329" r:id="rId23"/>
    <p:sldId id="317" r:id="rId24"/>
    <p:sldId id="318" r:id="rId25"/>
    <p:sldId id="319" r:id="rId26"/>
    <p:sldId id="327" r:id="rId27"/>
    <p:sldId id="334" r:id="rId28"/>
    <p:sldId id="320" r:id="rId29"/>
    <p:sldId id="336" r:id="rId30"/>
    <p:sldId id="337" r:id="rId31"/>
    <p:sldId id="338" r:id="rId32"/>
    <p:sldId id="322" r:id="rId33"/>
    <p:sldId id="335" r:id="rId34"/>
    <p:sldId id="323" r:id="rId35"/>
    <p:sldId id="325" r:id="rId36"/>
    <p:sldId id="326" r:id="rId3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fld id="{C3ED1540-D488-4ADC-871F-F3EE5B2960C8}" type="datetimeFigureOut">
              <a:rPr lang="en-US"/>
              <a:pPr>
                <a:defRPr/>
              </a:pPr>
              <a:t>12/11/2020</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556962D5-8EF4-456A-8825-32DACEEA78A7}" type="slidenum">
              <a:rPr lang="en-US"/>
              <a:pPr>
                <a:defRPr/>
              </a:pPr>
              <a:t>‹#›</a:t>
            </a:fld>
            <a:endParaRPr lang="en-US"/>
          </a:p>
        </p:txBody>
      </p:sp>
    </p:spTree>
    <p:extLst>
      <p:ext uri="{BB962C8B-B14F-4D97-AF65-F5344CB8AC3E}">
        <p14:creationId xmlns:p14="http://schemas.microsoft.com/office/powerpoint/2010/main" val="26861583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3F325952-1321-41B5-946A-9F8E71C33522}"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72BD060-9534-4361-88BD-26CE153F5C40}"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BC052B5-7F99-4E17-94B8-1B55B8E356ED}"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657D3C2-F672-428F-BD37-D26709AF6093}"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68EA215-8DCA-415B-BB26-4B04D4A56E62}"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377460D-10C8-4EA5-8736-50F16C32FD6E}"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759FBB6A-E2B0-4489-8038-BE4E92B3471A}"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63CEB92-25C1-4767-8C68-2C6EF4782F1E}"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1FA2E65-9B69-4AA3-BBCF-30601D90AF18}"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4636663-01C4-47C4-BA56-0AA8CA88FCF9}"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0CF41AE-2602-4788-B922-6A4B41614F58}"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C8F40B5-3CB6-4E4D-B921-BED3A3CF9C75}"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2A93A7A-E991-449A-AF69-5475A99E4FFD}"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6FEC78C-CED0-42C6-8E95-EF96978D9216}"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CCA946-32BF-4B2E-8593-98F0959D6430}"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D65AD0E-F420-4A73-853F-D6A1A22CC51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ebster.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4400" b="1">
                <a:latin typeface="Arial Unicode MS" pitchFamily="34" charset="-128"/>
              </a:rPr>
              <a:t>Chapter 9: </a:t>
            </a:r>
            <a:r>
              <a:rPr lang="en-US" sz="4400" b="1" dirty="0">
                <a:latin typeface="Arial Unicode MS" pitchFamily="34" charset="-128"/>
              </a:rPr>
              <a:t>Creating and Using Macro Programs</a:t>
            </a:r>
          </a:p>
        </p:txBody>
      </p:sp>
      <p:sp>
        <p:nvSpPr>
          <p:cNvPr id="5" name="Slide Number Placeholder 4"/>
          <p:cNvSpPr>
            <a:spLocks noGrp="1"/>
          </p:cNvSpPr>
          <p:nvPr>
            <p:ph type="sldNum" sz="quarter" idx="12"/>
          </p:nvPr>
        </p:nvSpPr>
        <p:spPr/>
        <p:txBody>
          <a:bodyPr/>
          <a:lstStyle/>
          <a:p>
            <a:pPr>
              <a:defRPr/>
            </a:pPr>
            <a:fld id="{BF402961-2403-425A-9054-7C3B1C1D5524}"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543800" cy="6096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7944D3F-13EA-45E2-851E-C519B01071C9}"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General Syntax</a:t>
            </a:r>
          </a:p>
          <a:p>
            <a:pPr marL="0" indent="0">
              <a:buFont typeface="Wingdings" pitchFamily="2" charset="2"/>
              <a:buNone/>
              <a:defRPr/>
            </a:pPr>
            <a:r>
              <a:rPr lang="en-US" sz="2800" dirty="0">
                <a:latin typeface="Arial Unicode MS" pitchFamily="34" charset="-128"/>
              </a:rPr>
              <a:t>%MACRO </a:t>
            </a:r>
            <a:r>
              <a:rPr lang="en-US" sz="2800" i="1" dirty="0">
                <a:latin typeface="Arial Unicode MS" pitchFamily="34" charset="-128"/>
              </a:rPr>
              <a:t>macro-name</a:t>
            </a:r>
            <a:r>
              <a:rPr lang="en-US" sz="2800" dirty="0">
                <a:latin typeface="Arial Unicode MS" pitchFamily="34" charset="-128"/>
              </a:rPr>
              <a:t>;</a:t>
            </a:r>
          </a:p>
          <a:p>
            <a:pPr marL="0" indent="0">
              <a:buFont typeface="Wingdings" pitchFamily="2" charset="2"/>
              <a:buNone/>
              <a:defRPr/>
            </a:pPr>
            <a:r>
              <a:rPr lang="en-US" sz="2800" dirty="0">
                <a:latin typeface="Arial Unicode MS" pitchFamily="34" charset="-128"/>
              </a:rPr>
              <a:t>text</a:t>
            </a:r>
          </a:p>
          <a:p>
            <a:pPr marL="0" indent="0">
              <a:buFont typeface="Wingdings" pitchFamily="2" charset="2"/>
              <a:buNone/>
              <a:defRPr/>
            </a:pPr>
            <a:r>
              <a:rPr lang="en-US" sz="2800" dirty="0">
                <a:latin typeface="Arial Unicode MS" pitchFamily="34" charset="-128"/>
              </a:rPr>
              <a:t>%MEND &lt;</a:t>
            </a:r>
            <a:r>
              <a:rPr lang="en-US" sz="2800" i="1" dirty="0">
                <a:latin typeface="Arial Unicode MS" pitchFamily="34" charset="-128"/>
              </a:rPr>
              <a:t>macro-name</a:t>
            </a:r>
            <a:r>
              <a:rPr lang="en-US" sz="2800" dirty="0">
                <a:latin typeface="Arial Unicode MS" pitchFamily="34" charset="-128"/>
              </a:rPr>
              <a:t>&gt;;</a:t>
            </a:r>
            <a:br>
              <a:rPr lang="en-US" sz="2800" dirty="0">
                <a:latin typeface="Arial Unicode MS" pitchFamily="34" charset="-128"/>
              </a:rPr>
            </a:br>
            <a:endParaRPr lang="en-US" sz="100" dirty="0">
              <a:latin typeface="Arial Unicode MS" pitchFamily="34" charset="-128"/>
            </a:endParaRPr>
          </a:p>
          <a:p>
            <a:pPr>
              <a:defRPr/>
            </a:pPr>
            <a:r>
              <a:rPr lang="en-US" sz="2800" i="1" dirty="0">
                <a:solidFill>
                  <a:schemeClr val="tx1"/>
                </a:solidFill>
                <a:latin typeface="Arial Unicode MS" pitchFamily="34" charset="-128"/>
              </a:rPr>
              <a:t>macro name</a:t>
            </a:r>
            <a:r>
              <a:rPr lang="en-US" sz="2800" dirty="0">
                <a:latin typeface="Arial Unicode MS" pitchFamily="34" charset="-128"/>
              </a:rPr>
              <a:t>is any valid SAS name but not a  reserved word in the SAS macro facility</a:t>
            </a:r>
          </a:p>
          <a:p>
            <a:pPr>
              <a:defRPr/>
            </a:pPr>
            <a:r>
              <a:rPr lang="en-US" sz="2800" i="1" dirty="0">
                <a:solidFill>
                  <a:schemeClr val="tx1"/>
                </a:solidFill>
                <a:latin typeface="Arial Unicode MS" pitchFamily="34" charset="-128"/>
              </a:rPr>
              <a:t>text</a:t>
            </a:r>
            <a:r>
              <a:rPr lang="en-US" sz="2800" dirty="0">
                <a:latin typeface="Arial Unicode MS" pitchFamily="34" charset="-128"/>
              </a:rPr>
              <a:t>is:</a:t>
            </a:r>
          </a:p>
          <a:p>
            <a:pPr lvl="1">
              <a:defRPr/>
            </a:pPr>
            <a:r>
              <a:rPr lang="en-US" sz="2400" dirty="0">
                <a:latin typeface="Arial Unicode MS" pitchFamily="34" charset="-128"/>
              </a:rPr>
              <a:t>constant text, possibly including SAS data set names, SAS variable names, or SAS statements</a:t>
            </a:r>
          </a:p>
          <a:p>
            <a:pPr lvl="1">
              <a:defRPr/>
            </a:pPr>
            <a:r>
              <a:rPr lang="en-US" sz="2400" dirty="0">
                <a:latin typeface="Arial Unicode MS" pitchFamily="34" charset="-128"/>
              </a:rPr>
              <a:t>macro variables, macro functions, or macro program statements</a:t>
            </a:r>
          </a:p>
          <a:p>
            <a:pPr lvl="1">
              <a:defRPr/>
            </a:pPr>
            <a:r>
              <a:rPr lang="en-US" sz="2400" dirty="0">
                <a:latin typeface="Arial Unicode MS" pitchFamily="34" charset="-128"/>
              </a:rPr>
              <a:t>any combination of the above</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7E7DE40-8DEB-483D-891B-F1F78046965E}"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Compiling a Macro</a:t>
            </a:r>
          </a:p>
          <a:p>
            <a:pPr>
              <a:defRPr/>
            </a:pPr>
            <a:r>
              <a:rPr lang="en-US" sz="2400" dirty="0">
                <a:latin typeface="Arial Unicode MS" pitchFamily="34" charset="-128"/>
              </a:rPr>
              <a:t>After submitting the macro definition, the macro scanner goes through it and sends it to the macro processor.</a:t>
            </a:r>
          </a:p>
          <a:p>
            <a:pPr>
              <a:defRPr/>
            </a:pPr>
            <a:endParaRPr lang="en-US" sz="100" dirty="0">
              <a:latin typeface="Arial Unicode MS" pitchFamily="34" charset="-128"/>
            </a:endParaRPr>
          </a:p>
          <a:p>
            <a:pPr marL="0" indent="0">
              <a:buFont typeface="Wingdings" pitchFamily="2" charset="2"/>
              <a:buNone/>
              <a:defRPr/>
            </a:pPr>
            <a:r>
              <a:rPr lang="en-US" sz="2400" dirty="0">
                <a:latin typeface="Arial Unicode MS" pitchFamily="34" charset="-128"/>
              </a:rPr>
              <a:t>The macro processor:</a:t>
            </a:r>
          </a:p>
          <a:p>
            <a:pPr>
              <a:defRPr/>
            </a:pPr>
            <a:r>
              <a:rPr lang="en-US" sz="2400" dirty="0">
                <a:latin typeface="Arial Unicode MS" pitchFamily="34" charset="-128"/>
              </a:rPr>
              <a:t>Checks for macro language syntax errors (non-macro language statements are NOT checked until AFTER the macro is executed)</a:t>
            </a:r>
          </a:p>
          <a:p>
            <a:pPr>
              <a:defRPr/>
            </a:pPr>
            <a:r>
              <a:rPr lang="en-US" sz="2400" dirty="0">
                <a:latin typeface="Arial Unicode MS" pitchFamily="34" charset="-128"/>
              </a:rPr>
              <a:t>Writes error messages to the SAS log </a:t>
            </a:r>
            <a:r>
              <a:rPr lang="en-US" sz="2400">
                <a:latin typeface="Arial Unicode MS" pitchFamily="34" charset="-128"/>
              </a:rPr>
              <a:t>and creates </a:t>
            </a:r>
            <a:r>
              <a:rPr lang="en-US" sz="2400" dirty="0">
                <a:latin typeface="Arial Unicode MS" pitchFamily="34" charset="-128"/>
              </a:rPr>
              <a:t>a </a:t>
            </a:r>
            <a:r>
              <a:rPr lang="en-US" sz="2400" i="1" dirty="0">
                <a:latin typeface="Arial Unicode MS" pitchFamily="34" charset="-128"/>
              </a:rPr>
              <a:t>dummy (non-executable)</a:t>
            </a:r>
            <a:r>
              <a:rPr lang="en-US" sz="2400" dirty="0">
                <a:latin typeface="Arial Unicode MS" pitchFamily="34" charset="-128"/>
              </a:rPr>
              <a:t> macro if there are errors</a:t>
            </a:r>
            <a:endParaRPr lang="en-US" dirty="0">
              <a:latin typeface="Arial Unicode MS" pitchFamily="34" charset="-128"/>
            </a:endParaRPr>
          </a:p>
          <a:p>
            <a:pPr>
              <a:defRPr/>
            </a:pPr>
            <a:r>
              <a:rPr lang="en-US" sz="2400" dirty="0">
                <a:latin typeface="Arial Unicode MS" pitchFamily="34" charset="-128"/>
              </a:rPr>
              <a:t>Stores the macro for later use if there are no errors. Stores all compiled macro language statements and constant text in a SAS catalog (default is </a:t>
            </a:r>
            <a:r>
              <a:rPr lang="en-US" sz="2400" dirty="0" err="1">
                <a:latin typeface="Arial Unicode MS" pitchFamily="34" charset="-128"/>
              </a:rPr>
              <a:t>Work.Sasmacr</a:t>
            </a:r>
            <a:r>
              <a:rPr lang="en-US" sz="2400" dirty="0">
                <a:latin typeface="Arial Unicode MS" pitchFamily="34" charset="-128"/>
              </a:rPr>
              <a:t> catalog) under an entry called </a:t>
            </a:r>
            <a:r>
              <a:rPr lang="en-US" sz="2400" i="1" dirty="0">
                <a:latin typeface="Arial Unicode MS" pitchFamily="34" charset="-128"/>
              </a:rPr>
              <a:t>macro-</a:t>
            </a:r>
            <a:r>
              <a:rPr lang="en-US" sz="2400" i="1" dirty="0" err="1">
                <a:latin typeface="Arial Unicode MS" pitchFamily="34" charset="-128"/>
              </a:rPr>
              <a:t>name.Macro</a:t>
            </a:r>
            <a:r>
              <a:rPr lang="en-US" sz="2400" i="1" dirty="0">
                <a:latin typeface="Arial Unicode MS" pitchFamily="34" charset="-128"/>
              </a:rPr>
              <a:t>.</a:t>
            </a:r>
            <a:endParaRPr lang="en-US" sz="1800" i="1" dirty="0">
              <a:latin typeface="Arial Unicode MS" pitchFamily="34" charset="-128"/>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A4FD1B4-80E3-49D7-A982-43EC58EC8F80}"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MCOMPILENOTE Option</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a:latin typeface="Arial Unicode MS" pitchFamily="34" charset="-128"/>
              </a:rPr>
              <a:t>This option will write a note in the SAS log when a macro has completed compilation.</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r>
              <a:rPr lang="en-US" sz="2400" dirty="0"/>
              <a:t>OPTIONS MCOMPILENOTE= NONE | NOAUTOCALL | ALL;</a:t>
            </a:r>
          </a:p>
          <a:p>
            <a:pPr marL="0" indent="0">
              <a:buFont typeface="Wingdings" pitchFamily="2" charset="2"/>
              <a:buNone/>
              <a:defRPr/>
            </a:pPr>
            <a:endParaRPr lang="en-US" sz="900" b="1" dirty="0"/>
          </a:p>
          <a:p>
            <a:pPr>
              <a:defRPr/>
            </a:pPr>
            <a:r>
              <a:rPr lang="en-US" sz="2400" dirty="0"/>
              <a:t>Default NONE (no notes written to the log) </a:t>
            </a:r>
          </a:p>
          <a:p>
            <a:pPr>
              <a:defRPr/>
            </a:pPr>
            <a:r>
              <a:rPr lang="en-US" sz="2400" dirty="0"/>
              <a:t>NOAUTOCALL (notes to log about completed macro compilation except for AUTOCALL macros)</a:t>
            </a:r>
          </a:p>
          <a:p>
            <a:pPr>
              <a:defRPr/>
            </a:pPr>
            <a:r>
              <a:rPr lang="en-US" sz="2400" dirty="0"/>
              <a:t>ALL (notes to log about all completed macro compilation)</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FABD6E1-0508-45C0-A174-694247E6D285}"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304800" y="6858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Calling a Macro</a:t>
            </a:r>
          </a:p>
          <a:p>
            <a:pPr>
              <a:defRPr/>
            </a:pPr>
            <a:r>
              <a:rPr lang="en-US" sz="2800" dirty="0">
                <a:latin typeface="Arial Unicode MS" pitchFamily="34" charset="-128"/>
              </a:rPr>
              <a:t>After compilation, the macro can be called for the duration of the SAS session without resubmitting it. </a:t>
            </a:r>
          </a:p>
          <a:p>
            <a:pPr>
              <a:defRPr/>
            </a:pPr>
            <a:endParaRPr lang="en-US" sz="800" dirty="0">
              <a:latin typeface="Arial Unicode MS" pitchFamily="34" charset="-128"/>
            </a:endParaRPr>
          </a:p>
          <a:p>
            <a:pPr marL="0" indent="0">
              <a:buFont typeface="Wingdings" pitchFamily="2" charset="2"/>
              <a:buNone/>
              <a:defRPr/>
            </a:pPr>
            <a:r>
              <a:rPr lang="en-US" sz="2800" dirty="0">
                <a:latin typeface="Arial Unicode MS" pitchFamily="34" charset="-128"/>
              </a:rPr>
              <a:t>Macro calls:</a:t>
            </a:r>
          </a:p>
          <a:p>
            <a:pPr>
              <a:defRPr/>
            </a:pPr>
            <a:r>
              <a:rPr lang="en-US" sz="2000" dirty="0">
                <a:latin typeface="Arial Unicode MS" pitchFamily="34" charset="-128"/>
              </a:rPr>
              <a:t>are specified by placing a percent sign (%) before the name of the macro</a:t>
            </a:r>
          </a:p>
          <a:p>
            <a:pPr>
              <a:defRPr/>
            </a:pPr>
            <a:r>
              <a:rPr lang="en-US" sz="2000" dirty="0">
                <a:latin typeface="Arial Unicode MS" pitchFamily="34" charset="-128"/>
              </a:rPr>
              <a:t>can be made anywhere in a program except within the data lines of a DATALINES statement</a:t>
            </a:r>
          </a:p>
          <a:p>
            <a:pPr>
              <a:defRPr/>
            </a:pPr>
            <a:r>
              <a:rPr lang="en-US" sz="2000" dirty="0">
                <a:latin typeface="Arial Unicode MS" pitchFamily="34" charset="-128"/>
              </a:rPr>
              <a:t>do not require  semicolons (Macro calls are not SAS statements)</a:t>
            </a:r>
          </a:p>
          <a:p>
            <a:pPr>
              <a:defRPr/>
            </a:pPr>
            <a:endParaRPr lang="en-US" sz="2000" dirty="0">
              <a:latin typeface="Arial Unicode MS" pitchFamily="34" charset="-128"/>
            </a:endParaRPr>
          </a:p>
          <a:p>
            <a:pPr marL="0" indent="0">
              <a:buFont typeface="Wingdings" pitchFamily="2" charset="2"/>
              <a:buNone/>
              <a:defRPr/>
            </a:pPr>
            <a:r>
              <a:rPr lang="en-US" sz="2000" dirty="0">
                <a:latin typeface="Arial Unicode MS" pitchFamily="34" charset="-128"/>
              </a:rPr>
              <a:t>Example: %</a:t>
            </a:r>
            <a:r>
              <a:rPr lang="en-US" sz="2000" dirty="0" err="1">
                <a:latin typeface="Arial Unicode MS" pitchFamily="34" charset="-128"/>
              </a:rPr>
              <a:t>printsubset</a:t>
            </a:r>
            <a:r>
              <a:rPr lang="en-US" sz="2000" dirty="0">
                <a:latin typeface="Arial Unicode MS" pitchFamily="34" charset="-128"/>
              </a:rPr>
              <a:t> calls the macro named </a:t>
            </a:r>
            <a:r>
              <a:rPr lang="en-US" sz="2000" dirty="0" err="1">
                <a:latin typeface="Arial Unicode MS" pitchFamily="34" charset="-128"/>
              </a:rPr>
              <a:t>printsubset</a:t>
            </a:r>
            <a:endParaRPr lang="en-US" sz="2000" dirty="0">
              <a:latin typeface="Arial Unicode MS" pitchFamily="34" charset="-128"/>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79F5A02-7E6C-4B45-B81D-A089118A3BAB}"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304800" y="685800"/>
            <a:ext cx="8534400" cy="5486400"/>
          </a:xfrm>
        </p:spPr>
        <p:txBody>
          <a:bodyPr/>
          <a:lstStyle/>
          <a:p>
            <a:pPr marL="0" indent="0" algn="ctr">
              <a:buFont typeface="Wingdings" pitchFamily="2" charset="2"/>
              <a:buNone/>
              <a:defRPr/>
            </a:pPr>
            <a:r>
              <a:rPr lang="en-US" sz="3600" b="1" dirty="0">
                <a:solidFill>
                  <a:srgbClr val="FFFFFF"/>
                </a:solidFill>
                <a:latin typeface="Arial Unicode MS" pitchFamily="34" charset="-128"/>
              </a:rPr>
              <a:t>Macro Execution</a:t>
            </a:r>
          </a:p>
          <a:p>
            <a:pPr marL="0" indent="0">
              <a:buFont typeface="Wingdings" pitchFamily="2" charset="2"/>
              <a:buNone/>
              <a:defRPr/>
            </a:pPr>
            <a:endParaRPr lang="en-US" sz="3600" b="1" dirty="0">
              <a:solidFill>
                <a:srgbClr val="FFFFFF"/>
              </a:solidFill>
              <a:latin typeface="Arial Unicode MS" pitchFamily="34" charset="-128"/>
            </a:endParaRPr>
          </a:p>
          <a:p>
            <a:pPr>
              <a:defRPr/>
            </a:pPr>
            <a:r>
              <a:rPr lang="en-US" sz="2800" dirty="0">
                <a:latin typeface="Arial Unicode MS" pitchFamily="34" charset="-128"/>
              </a:rPr>
              <a:t>Word scanner passes macro call to macro processor, which searches the SAS catalog (usually </a:t>
            </a:r>
            <a:r>
              <a:rPr lang="en-US" sz="2800" dirty="0" err="1">
                <a:latin typeface="Arial Unicode MS" pitchFamily="34" charset="-128"/>
              </a:rPr>
              <a:t>WORK.Sasmacr</a:t>
            </a:r>
            <a:r>
              <a:rPr lang="en-US" sz="2800" dirty="0">
                <a:latin typeface="Arial Unicode MS" pitchFamily="34" charset="-128"/>
              </a:rPr>
              <a:t>) for the macro.</a:t>
            </a:r>
          </a:p>
          <a:p>
            <a:pPr>
              <a:defRPr/>
            </a:pPr>
            <a:r>
              <a:rPr lang="en-US" sz="2800" dirty="0">
                <a:latin typeface="Arial Unicode MS" pitchFamily="34" charset="-128"/>
              </a:rPr>
              <a:t>Compiled macro language statements are executed</a:t>
            </a:r>
          </a:p>
          <a:p>
            <a:pPr>
              <a:defRPr/>
            </a:pPr>
            <a:r>
              <a:rPr lang="en-US" sz="2800" dirty="0">
                <a:latin typeface="Arial Unicode MS" pitchFamily="34" charset="-128"/>
              </a:rPr>
              <a:t>Non-macro text is scanned</a:t>
            </a:r>
          </a:p>
          <a:p>
            <a:pPr>
              <a:defRPr/>
            </a:pPr>
            <a:r>
              <a:rPr lang="en-US" sz="2800" dirty="0">
                <a:latin typeface="Arial Unicode MS" pitchFamily="34" charset="-128"/>
              </a:rPr>
              <a:t>Macro execution is halted at end of SAS step, and SAS code is executed</a:t>
            </a:r>
          </a:p>
          <a:p>
            <a:pPr>
              <a:defRPr/>
            </a:pPr>
            <a:r>
              <a:rPr lang="en-US" sz="2800" dirty="0">
                <a:latin typeface="Arial Unicode MS" pitchFamily="34" charset="-128"/>
              </a:rPr>
              <a:t>Macro execution is resumed</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79F5A02-7E6C-4B45-B81D-A089118A3BAB}"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304800" y="6858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Developing and Debugging Macros</a:t>
            </a:r>
          </a:p>
          <a:p>
            <a:pPr marL="0" indent="0">
              <a:buFont typeface="Wingdings" pitchFamily="2" charset="2"/>
              <a:buNone/>
              <a:defRPr/>
            </a:pPr>
            <a:endParaRPr lang="en-US" sz="3600" b="1" dirty="0">
              <a:solidFill>
                <a:srgbClr val="FFFFFF"/>
              </a:solidFill>
              <a:latin typeface="Arial Unicode MS" pitchFamily="34" charset="-128"/>
            </a:endParaRPr>
          </a:p>
          <a:p>
            <a:pPr>
              <a:defRPr/>
            </a:pPr>
            <a:r>
              <a:rPr lang="en-US" sz="3600" dirty="0">
                <a:latin typeface="Arial Unicode MS" pitchFamily="34" charset="-128"/>
              </a:rPr>
              <a:t>A number of SAS system options are available.</a:t>
            </a:r>
          </a:p>
          <a:p>
            <a:pPr lvl="1">
              <a:defRPr/>
            </a:pPr>
            <a:r>
              <a:rPr lang="en-US" sz="3200" dirty="0">
                <a:latin typeface="Arial Unicode MS" pitchFamily="34" charset="-128"/>
              </a:rPr>
              <a:t>MPRINT Option</a:t>
            </a:r>
          </a:p>
          <a:p>
            <a:pPr lvl="1">
              <a:defRPr/>
            </a:pPr>
            <a:r>
              <a:rPr lang="en-US" sz="3200" dirty="0">
                <a:latin typeface="Arial Unicode MS" pitchFamily="34" charset="-128"/>
              </a:rPr>
              <a:t>MLOGIC Option</a:t>
            </a:r>
          </a:p>
          <a:p>
            <a:pPr>
              <a:defRPr/>
            </a:pPr>
            <a:r>
              <a:rPr lang="en-US" sz="3600" dirty="0">
                <a:latin typeface="Arial Unicode MS" pitchFamily="34" charset="-128"/>
              </a:rPr>
              <a:t>Comments can be added to the program</a:t>
            </a:r>
          </a:p>
        </p:txBody>
      </p:sp>
    </p:spTree>
    <p:extLst>
      <p:ext uri="{BB962C8B-B14F-4D97-AF65-F5344CB8AC3E}">
        <p14:creationId xmlns:p14="http://schemas.microsoft.com/office/powerpoint/2010/main" val="58674903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22BC56E-ED6A-4CCD-AA9F-84C5D857CE33}"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MPRINT Option</a:t>
            </a: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r>
              <a:rPr lang="en-US" sz="2800" dirty="0">
                <a:latin typeface="Arial Unicode MS" pitchFamily="34" charset="-128"/>
              </a:rPr>
              <a:t>This option shows in the SAS log the code that results from the macro. </a:t>
            </a:r>
          </a:p>
          <a:p>
            <a:pPr marL="0" indent="0">
              <a:buFont typeface="Wingdings" pitchFamily="2" charset="2"/>
              <a:buNone/>
              <a:defRPr/>
            </a:pPr>
            <a:endParaRPr lang="en-US" sz="1800" dirty="0">
              <a:latin typeface="Arial Unicode MS" pitchFamily="34" charset="-128"/>
            </a:endParaRPr>
          </a:p>
          <a:p>
            <a:pPr marL="0" indent="0">
              <a:buFont typeface="Wingdings" pitchFamily="2" charset="2"/>
              <a:buNone/>
              <a:defRPr/>
            </a:pPr>
            <a:r>
              <a:rPr lang="en-US" sz="2800" dirty="0"/>
              <a:t>OPTIONS MPRINT | NOMPRINT;</a:t>
            </a:r>
          </a:p>
          <a:p>
            <a:pPr marL="0" indent="0">
              <a:buFont typeface="Wingdings" pitchFamily="2" charset="2"/>
              <a:buNone/>
              <a:defRPr/>
            </a:pPr>
            <a:endParaRPr lang="en-US" sz="2800" b="1" dirty="0"/>
          </a:p>
          <a:p>
            <a:pPr>
              <a:defRPr/>
            </a:pPr>
            <a:r>
              <a:rPr lang="en-US" sz="2800" dirty="0"/>
              <a:t>MPRINT (displays statements generated by macro execution-- statements are useful for debugging macros) </a:t>
            </a:r>
          </a:p>
          <a:p>
            <a:pPr>
              <a:defRPr/>
            </a:pPr>
            <a:r>
              <a:rPr lang="en-US" sz="2800" dirty="0"/>
              <a:t>default NOMPRINT (does not display statements generated by macro execution)</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DF1A995E-AF7D-4446-96E2-58EB61A991D9}"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MLOGIC Option</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a:latin typeface="Arial Unicode MS" pitchFamily="34" charset="-128"/>
              </a:rPr>
              <a:t>This option prints messages that indicate macro actions that were taken during macro execution.</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r>
              <a:rPr lang="en-US" sz="2800" dirty="0"/>
              <a:t>OPTIONS MLOGIC | NOMLOGIC;</a:t>
            </a:r>
          </a:p>
          <a:p>
            <a:pPr marL="0" indent="0">
              <a:buFont typeface="Wingdings" pitchFamily="2" charset="2"/>
              <a:buNone/>
              <a:defRPr/>
            </a:pPr>
            <a:endParaRPr lang="en-US" sz="2800" b="1" dirty="0"/>
          </a:p>
          <a:p>
            <a:pPr>
              <a:defRPr/>
            </a:pPr>
            <a:r>
              <a:rPr lang="en-US" sz="2800" dirty="0"/>
              <a:t>MLOGIC (messages about macro actions are printed in the log during macro execution) debugging</a:t>
            </a:r>
          </a:p>
          <a:p>
            <a:pPr>
              <a:defRPr/>
            </a:pPr>
            <a:r>
              <a:rPr lang="en-US" sz="2800" dirty="0">
                <a:latin typeface="Arial Unicode MS" pitchFamily="34" charset="-128"/>
              </a:rPr>
              <a:t>default NOMLOGIC (messages about macro actions are not printed in the log)</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C5CE8A0-9857-401C-BD25-4FF02A673E94}"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Macro Comment Statement</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a:latin typeface="Arial Unicode MS" pitchFamily="34" charset="-128"/>
              </a:rPr>
              <a:t>Macro comments are not part of the code that results after the macro is compiled. Regular SAS comments are.</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r>
              <a:rPr lang="en-US" sz="2800" dirty="0">
                <a:latin typeface="Arial Unicode MS" pitchFamily="34" charset="-128"/>
              </a:rPr>
              <a:t>%*</a:t>
            </a:r>
            <a:r>
              <a:rPr lang="en-US" sz="2800" i="1" dirty="0">
                <a:latin typeface="Arial Unicode MS" pitchFamily="34" charset="-128"/>
              </a:rPr>
              <a:t>comment;</a:t>
            </a:r>
          </a:p>
          <a:p>
            <a:pPr marL="0" indent="0">
              <a:buFont typeface="Wingdings" pitchFamily="2" charset="2"/>
              <a:buNone/>
              <a:defRPr/>
            </a:pPr>
            <a:endParaRPr lang="en-US" sz="2800" i="1" dirty="0">
              <a:latin typeface="Arial Unicode MS" pitchFamily="34" charset="-128"/>
            </a:endParaRPr>
          </a:p>
          <a:p>
            <a:pPr>
              <a:defRPr/>
            </a:pPr>
            <a:r>
              <a:rPr lang="en-US" sz="2800" i="1" dirty="0">
                <a:latin typeface="Arial Unicode MS" pitchFamily="34" charset="-128"/>
              </a:rPr>
              <a:t>comment</a:t>
            </a:r>
            <a:r>
              <a:rPr lang="en-US" sz="2800" dirty="0">
                <a:latin typeface="Arial Unicode MS" pitchFamily="34" charset="-128"/>
              </a:rPr>
              <a:t>  is any message</a:t>
            </a:r>
            <a:endParaRPr lang="en-US" sz="2800" i="1" dirty="0">
              <a:latin typeface="Arial Unicode MS" pitchFamily="34" charset="-128"/>
            </a:endParaRPr>
          </a:p>
          <a:p>
            <a:pPr>
              <a:defRPr/>
            </a:pPr>
            <a:r>
              <a:rPr lang="en-US" sz="2800" dirty="0">
                <a:latin typeface="Arial Unicode MS" pitchFamily="34" charset="-128"/>
              </a:rPr>
              <a:t>The statement ends with a semi-colon.</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8EDC4D6-9C8A-4120-BCD4-A8BB4F2D831D}"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Using Macro Parameters</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a:latin typeface="Arial Unicode MS" pitchFamily="34" charset="-128"/>
              </a:rPr>
              <a:t>A parameter list is an optional part of the %MACRO statement that names one or more macro variables whose values are specified upon calling the macro.</a:t>
            </a:r>
          </a:p>
          <a:p>
            <a:pPr marL="0" indent="0">
              <a:buFont typeface="Wingdings" pitchFamily="2" charset="2"/>
              <a:buNone/>
              <a:defRPr/>
            </a:pPr>
            <a:r>
              <a:rPr lang="en-US" sz="2800" dirty="0">
                <a:solidFill>
                  <a:schemeClr val="tx1"/>
                </a:solidFill>
                <a:latin typeface="Arial Unicode MS" pitchFamily="34" charset="-128"/>
              </a:rPr>
              <a:t>Example:</a:t>
            </a:r>
          </a:p>
          <a:p>
            <a:pPr marL="400050" lvl="1" indent="0">
              <a:buFontTx/>
              <a:buNone/>
              <a:defRPr/>
            </a:pPr>
            <a:r>
              <a:rPr lang="en-US" sz="200" dirty="0">
                <a:latin typeface="Arial Unicode MS" pitchFamily="34" charset="-128"/>
              </a:rPr>
              <a:t>The </a:t>
            </a:r>
          </a:p>
          <a:p>
            <a:pPr marL="400050" lvl="1" indent="0">
              <a:buFontTx/>
              <a:buNone/>
              <a:defRPr/>
            </a:pPr>
            <a:r>
              <a:rPr lang="en-US" sz="2400" dirty="0"/>
              <a:t>%macro </a:t>
            </a:r>
            <a:r>
              <a:rPr lang="en-US" sz="2400" dirty="0" err="1"/>
              <a:t>printsubset</a:t>
            </a:r>
            <a:r>
              <a:rPr lang="en-US" sz="2400" dirty="0"/>
              <a:t>(</a:t>
            </a:r>
            <a:r>
              <a:rPr lang="en-US" sz="2400" dirty="0" err="1"/>
              <a:t>gender,titletext</a:t>
            </a:r>
            <a:r>
              <a:rPr lang="en-US" sz="2400" dirty="0"/>
              <a:t>);</a:t>
            </a:r>
          </a:p>
          <a:p>
            <a:pPr marL="400050" lvl="1" indent="0">
              <a:buFontTx/>
              <a:buNone/>
              <a:defRPr/>
            </a:pPr>
            <a:r>
              <a:rPr lang="en-US" sz="2400" dirty="0" err="1"/>
              <a:t>proc</a:t>
            </a:r>
            <a:r>
              <a:rPr lang="en-US" sz="2400" dirty="0"/>
              <a:t> print; where gender="&amp;gender";</a:t>
            </a:r>
          </a:p>
          <a:p>
            <a:pPr marL="400050" lvl="1" indent="0">
              <a:buFontTx/>
              <a:buNone/>
              <a:defRPr/>
            </a:pPr>
            <a:r>
              <a:rPr lang="en-US" sz="2400" dirty="0"/>
              <a:t>title "&amp;</a:t>
            </a:r>
            <a:r>
              <a:rPr lang="en-US" sz="2400" dirty="0" err="1"/>
              <a:t>titletext</a:t>
            </a:r>
            <a:r>
              <a:rPr lang="en-US" sz="2400" dirty="0"/>
              <a:t>";</a:t>
            </a:r>
          </a:p>
          <a:p>
            <a:pPr marL="400050" lvl="1" indent="0">
              <a:buFontTx/>
              <a:buNone/>
              <a:defRPr/>
            </a:pPr>
            <a:r>
              <a:rPr lang="en-US" sz="2400" dirty="0"/>
              <a:t>%mend </a:t>
            </a:r>
            <a:r>
              <a:rPr lang="en-US" sz="2400" dirty="0" err="1"/>
              <a:t>printsubset</a:t>
            </a:r>
            <a:r>
              <a:rPr lang="en-US" sz="2400" dirty="0"/>
              <a:t>;</a:t>
            </a:r>
          </a:p>
          <a:p>
            <a:pPr marL="400050" lvl="1" indent="0">
              <a:buFontTx/>
              <a:buNone/>
              <a:defRPr/>
            </a:pPr>
            <a:r>
              <a:rPr lang="en-US" sz="2400" dirty="0">
                <a:solidFill>
                  <a:schemeClr val="tx1"/>
                </a:solidFill>
              </a:rPr>
              <a:t>The macro prints the variables for records with the specified gender and </a:t>
            </a:r>
            <a:r>
              <a:rPr lang="en-US" sz="2400" dirty="0" err="1">
                <a:solidFill>
                  <a:schemeClr val="tx1"/>
                </a:solidFill>
              </a:rPr>
              <a:t>titletext</a:t>
            </a:r>
            <a:r>
              <a:rPr lang="en-US" sz="2400" dirty="0">
                <a:solidFill>
                  <a:schemeClr val="tx1"/>
                </a:solidFill>
              </a:rPr>
              <a:t> macro variable values.</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107EBE7-28BC-427A-AA04-89D1C2F3652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Definition</a:t>
            </a:r>
          </a:p>
          <a:p>
            <a:pPr marL="0" indent="0">
              <a:buFont typeface="Wingdings" pitchFamily="2" charset="2"/>
              <a:buNone/>
              <a:defRPr/>
            </a:pPr>
            <a:r>
              <a:rPr lang="en-US" dirty="0">
                <a:latin typeface="Arial Unicode MS" pitchFamily="34" charset="-128"/>
              </a:rPr>
              <a:t>MACRO (noun) </a:t>
            </a:r>
          </a:p>
          <a:p>
            <a:pPr marL="0" indent="0">
              <a:buFont typeface="Wingdings" pitchFamily="2" charset="2"/>
              <a:buNone/>
              <a:defRPr/>
            </a:pPr>
            <a:r>
              <a:rPr lang="en-US" dirty="0">
                <a:latin typeface="Arial Unicode MS" pitchFamily="34" charset="-128"/>
              </a:rPr>
              <a:t>Etymology: short for macroinstruction</a:t>
            </a:r>
            <a:br>
              <a:rPr lang="en-US" dirty="0">
                <a:latin typeface="Arial Unicode MS" pitchFamily="34" charset="-128"/>
              </a:rPr>
            </a:br>
            <a:r>
              <a:rPr lang="en-US" dirty="0">
                <a:latin typeface="Arial Unicode MS" pitchFamily="34" charset="-128"/>
              </a:rPr>
              <a:t>Date: 1959</a:t>
            </a:r>
            <a:br>
              <a:rPr lang="en-US" dirty="0">
                <a:latin typeface="Arial Unicode MS" pitchFamily="34" charset="-128"/>
              </a:rPr>
            </a:br>
            <a:r>
              <a:rPr lang="en-US" dirty="0">
                <a:latin typeface="Arial Unicode MS" pitchFamily="34" charset="-128"/>
              </a:rPr>
              <a:t>: a single computer instruction that stands for a sequence of operations </a:t>
            </a:r>
          </a:p>
          <a:p>
            <a:pPr>
              <a:defRPr/>
            </a:pPr>
            <a:endParaRPr lang="en-US" dirty="0">
              <a:latin typeface="Arial Unicode MS" pitchFamily="34" charset="-128"/>
            </a:endParaRPr>
          </a:p>
          <a:p>
            <a:pPr marL="0" indent="0">
              <a:buFont typeface="Wingdings" pitchFamily="2" charset="2"/>
              <a:buNone/>
              <a:defRPr/>
            </a:pPr>
            <a:r>
              <a:rPr lang="en-US" dirty="0">
                <a:latin typeface="Arial Unicode MS" pitchFamily="34" charset="-128"/>
              </a:rPr>
              <a:t>Retrieved from </a:t>
            </a:r>
            <a:r>
              <a:rPr lang="en-US" dirty="0">
                <a:latin typeface="Arial Unicode MS" pitchFamily="34" charset="-128"/>
                <a:hlinkClick r:id="rId2"/>
              </a:rPr>
              <a:t>www.m-w.com</a:t>
            </a:r>
          </a:p>
          <a:p>
            <a:pPr marL="0" indent="0">
              <a:buFont typeface="Wingdings" pitchFamily="2" charset="2"/>
              <a:buNone/>
              <a:defRPr/>
            </a:pPr>
            <a:r>
              <a:rPr lang="en-US" sz="3600" dirty="0">
                <a:effectLst/>
              </a:rPr>
              <a:t> </a:t>
            </a:r>
          </a:p>
          <a:p>
            <a:pPr>
              <a:defRPr/>
            </a:pPr>
            <a:endParaRPr lang="en-US" sz="3600" dirty="0">
              <a:effectLst/>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1017534-A7FD-4883-8CC0-DAD708BBFC29}"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General Syntax for %MACRO Statement</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800" dirty="0"/>
              <a:t>%MACRO </a:t>
            </a:r>
            <a:r>
              <a:rPr lang="en-US" sz="2800" i="1" dirty="0"/>
              <a:t>macro-name </a:t>
            </a:r>
            <a:r>
              <a:rPr lang="en-US" sz="2800" dirty="0"/>
              <a:t>&lt;(</a:t>
            </a:r>
            <a:r>
              <a:rPr lang="en-US" sz="2800" i="1" dirty="0"/>
              <a:t>parameter-list</a:t>
            </a:r>
            <a:r>
              <a:rPr lang="en-US" sz="2800" dirty="0"/>
              <a:t>)&gt;&lt;/ </a:t>
            </a:r>
            <a:r>
              <a:rPr lang="en-US" sz="2800" i="1" dirty="0"/>
              <a:t>option-1 &lt;...option-n&gt;</a:t>
            </a:r>
            <a:r>
              <a:rPr lang="en-US" sz="2800" dirty="0"/>
              <a:t>&gt;;</a:t>
            </a:r>
          </a:p>
          <a:p>
            <a:pPr marL="0" indent="0">
              <a:buFont typeface="Wingdings" pitchFamily="2" charset="2"/>
              <a:buNone/>
              <a:defRPr/>
            </a:pPr>
            <a:endParaRPr lang="en-US" sz="1200" dirty="0"/>
          </a:p>
          <a:p>
            <a:pPr>
              <a:defRPr/>
            </a:pPr>
            <a:r>
              <a:rPr lang="en-US" sz="2800" i="1" dirty="0"/>
              <a:t>macro-name </a:t>
            </a:r>
            <a:r>
              <a:rPr lang="en-US" sz="2800" dirty="0"/>
              <a:t>names the macro (a SAS name that is not a reserved word in the macro facility)</a:t>
            </a:r>
          </a:p>
          <a:p>
            <a:pPr>
              <a:defRPr/>
            </a:pPr>
            <a:r>
              <a:rPr lang="en-US" sz="2800" i="1" dirty="0"/>
              <a:t>parameter-list </a:t>
            </a:r>
            <a:r>
              <a:rPr lang="en-US" sz="2800" dirty="0"/>
              <a:t>names one or more local macro variables whose values are specified when the macro is invoked (Macro parameters are separated by commas and can be referenced in the macro.)</a:t>
            </a:r>
          </a:p>
          <a:p>
            <a:pPr marL="0" indent="0">
              <a:buFont typeface="Wingdings" pitchFamily="2" charset="2"/>
              <a:buNone/>
              <a:defRPr/>
            </a:pPr>
            <a:endParaRPr lang="en-US" sz="2800" dirty="0"/>
          </a:p>
          <a:p>
            <a:pPr marL="0" indent="0">
              <a:buFont typeface="Wingdings" pitchFamily="2" charset="2"/>
              <a:buNone/>
              <a:defRPr/>
            </a:pPr>
            <a:endParaRPr lang="en-US" sz="2800" dirty="0"/>
          </a:p>
          <a:p>
            <a:pPr marL="0" indent="0">
              <a:buFont typeface="Wingdings" pitchFamily="2" charset="2"/>
              <a:buNone/>
              <a:defRPr/>
            </a:pPr>
            <a:endParaRPr lang="en-US" sz="2800" dirty="0"/>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AE669C9-4EC8-43C0-B378-0D17DAFE00BA}"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Syntax for Macros with Positional Parameters</a:t>
            </a:r>
          </a:p>
          <a:p>
            <a:pPr marL="0" indent="0">
              <a:buFont typeface="Wingdings" pitchFamily="2" charset="2"/>
              <a:buNone/>
              <a:defRPr/>
            </a:pPr>
            <a:r>
              <a:rPr lang="en-US" sz="2400" dirty="0"/>
              <a:t>%MACRO </a:t>
            </a:r>
            <a:r>
              <a:rPr lang="en-US" sz="2400" i="1" dirty="0"/>
              <a:t>macro-name </a:t>
            </a:r>
          </a:p>
          <a:p>
            <a:pPr marL="0" indent="0">
              <a:buFont typeface="Wingdings" pitchFamily="2" charset="2"/>
              <a:buNone/>
              <a:defRPr/>
            </a:pPr>
            <a:r>
              <a:rPr lang="en-US" sz="2400" i="1" dirty="0"/>
              <a:t>(positional-parameter-1 </a:t>
            </a:r>
            <a:r>
              <a:rPr lang="en-US" sz="2400" dirty="0"/>
              <a:t>&lt;. . . </a:t>
            </a:r>
            <a:r>
              <a:rPr lang="en-US" sz="2400" i="1" dirty="0"/>
              <a:t>,positional-parameter-n</a:t>
            </a:r>
            <a:r>
              <a:rPr lang="en-US" sz="2400" dirty="0"/>
              <a:t>&gt;)</a:t>
            </a:r>
          </a:p>
          <a:p>
            <a:pPr marL="0" indent="0">
              <a:buFont typeface="Wingdings" pitchFamily="2" charset="2"/>
              <a:buNone/>
              <a:defRPr/>
            </a:pPr>
            <a:r>
              <a:rPr lang="en-US" sz="2400" i="1" dirty="0"/>
              <a:t>text</a:t>
            </a:r>
          </a:p>
          <a:p>
            <a:pPr marL="0" indent="0">
              <a:buFont typeface="Wingdings" pitchFamily="2" charset="2"/>
              <a:buNone/>
              <a:defRPr/>
            </a:pPr>
            <a:r>
              <a:rPr lang="en-US" sz="2400" dirty="0"/>
              <a:t>%MEND </a:t>
            </a:r>
            <a:r>
              <a:rPr lang="en-US" sz="2400" i="1" dirty="0"/>
              <a:t>macro-name;</a:t>
            </a:r>
          </a:p>
          <a:p>
            <a:pPr marL="0" indent="0">
              <a:buFont typeface="Wingdings" pitchFamily="2" charset="2"/>
              <a:buNone/>
              <a:defRPr/>
            </a:pPr>
            <a:endParaRPr lang="en-US" sz="2400" dirty="0"/>
          </a:p>
          <a:p>
            <a:pPr>
              <a:defRPr/>
            </a:pPr>
            <a:r>
              <a:rPr lang="en-US" sz="2400" dirty="0"/>
              <a:t>Parameters can be in any order.</a:t>
            </a:r>
          </a:p>
          <a:p>
            <a:pPr>
              <a:defRPr/>
            </a:pPr>
            <a:r>
              <a:rPr lang="en-US" sz="2400" dirty="0"/>
              <a:t>Macro invocation must have them in the same order as they appear in the %MACRO statement. </a:t>
            </a:r>
          </a:p>
          <a:p>
            <a:pPr>
              <a:defRPr/>
            </a:pPr>
            <a:r>
              <a:rPr lang="en-US" sz="2400" dirty="0"/>
              <a:t>Separate more than one parameter with commas.</a:t>
            </a:r>
          </a:p>
          <a:p>
            <a:pPr>
              <a:defRPr/>
            </a:pPr>
            <a:r>
              <a:rPr lang="en-US" sz="2400" dirty="0"/>
              <a:t>If an invocation does not supply a value for a positional parameter, a null value is assigned to that parameter.</a:t>
            </a:r>
          </a:p>
          <a:p>
            <a:pPr marL="0" indent="0">
              <a:buFont typeface="Wingdings" pitchFamily="2" charset="2"/>
              <a:buNone/>
              <a:defRPr/>
            </a:pPr>
            <a:endParaRPr lang="en-US" sz="1800" dirty="0"/>
          </a:p>
          <a:p>
            <a:pPr marL="0" indent="0">
              <a:buFont typeface="Wingdings" pitchFamily="2" charset="2"/>
              <a:buNone/>
              <a:defRPr/>
            </a:pPr>
            <a:endParaRPr lang="en-US" sz="28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901D549-A56E-4F80-B33B-494227963365}"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Syntax for Macros with Keyword Parameters</a:t>
            </a:r>
          </a:p>
          <a:p>
            <a:pPr marL="0" indent="0">
              <a:buFont typeface="Wingdings" pitchFamily="2" charset="2"/>
              <a:buNone/>
              <a:defRPr/>
            </a:pPr>
            <a:r>
              <a:rPr lang="en-US" sz="2400" dirty="0"/>
              <a:t>%MACRO </a:t>
            </a:r>
            <a:r>
              <a:rPr lang="en-US" sz="2400" i="1" dirty="0"/>
              <a:t>macro-name </a:t>
            </a:r>
          </a:p>
          <a:p>
            <a:pPr marL="0" indent="0">
              <a:buFont typeface="Wingdings" pitchFamily="2" charset="2"/>
              <a:buNone/>
              <a:defRPr/>
            </a:pPr>
            <a:r>
              <a:rPr lang="en-US" sz="2400" i="1" dirty="0"/>
              <a:t>(keyword-parameter</a:t>
            </a:r>
            <a:r>
              <a:rPr lang="en-US" sz="2400" dirty="0"/>
              <a:t>=&lt;</a:t>
            </a:r>
            <a:r>
              <a:rPr lang="en-US" sz="2400" i="1" dirty="0"/>
              <a:t>value</a:t>
            </a:r>
            <a:r>
              <a:rPr lang="en-US" sz="2400" dirty="0"/>
              <a:t>&gt;&lt;. . . ,</a:t>
            </a:r>
            <a:r>
              <a:rPr lang="en-US" sz="2400" i="1" dirty="0"/>
              <a:t>keyword-parameter-n</a:t>
            </a:r>
            <a:r>
              <a:rPr lang="en-US" sz="2400" dirty="0"/>
              <a:t>=&lt;</a:t>
            </a:r>
            <a:r>
              <a:rPr lang="en-US" sz="2400" i="1" dirty="0"/>
              <a:t>value</a:t>
            </a:r>
            <a:r>
              <a:rPr lang="en-US" sz="2400" dirty="0"/>
              <a:t>&gt;&gt;)</a:t>
            </a:r>
          </a:p>
          <a:p>
            <a:pPr marL="0" indent="0">
              <a:buFont typeface="Wingdings" pitchFamily="2" charset="2"/>
              <a:buNone/>
              <a:defRPr/>
            </a:pPr>
            <a:r>
              <a:rPr lang="en-US" sz="2400" i="1" dirty="0"/>
              <a:t>text</a:t>
            </a:r>
          </a:p>
          <a:p>
            <a:pPr marL="0" indent="0">
              <a:buFont typeface="Wingdings" pitchFamily="2" charset="2"/>
              <a:buNone/>
              <a:defRPr/>
            </a:pPr>
            <a:r>
              <a:rPr lang="en-US" sz="2400" dirty="0"/>
              <a:t>%MEND </a:t>
            </a:r>
            <a:r>
              <a:rPr lang="en-US" sz="2400" i="1" dirty="0"/>
              <a:t>macro-name;</a:t>
            </a:r>
          </a:p>
          <a:p>
            <a:pPr>
              <a:defRPr/>
            </a:pPr>
            <a:endParaRPr lang="en-US" sz="1600" dirty="0"/>
          </a:p>
          <a:p>
            <a:pPr>
              <a:defRPr/>
            </a:pPr>
            <a:r>
              <a:rPr lang="en-US" sz="2400" dirty="0"/>
              <a:t>Keyword parameters name one or more macro parameters followed by equal signs. Default values can follow the equal signs. An omitted default value is the null value.</a:t>
            </a:r>
          </a:p>
          <a:p>
            <a:pPr>
              <a:defRPr/>
            </a:pPr>
            <a:r>
              <a:rPr lang="en-US" sz="2400" dirty="0"/>
              <a:t>Override a default value by specifying the macro variable name followed by the equal sign and new value in the invocation. </a:t>
            </a:r>
          </a:p>
          <a:p>
            <a:pPr marL="0" indent="0">
              <a:buFont typeface="Wingdings" pitchFamily="2" charset="2"/>
              <a:buNone/>
              <a:defRPr/>
            </a:pPr>
            <a:endParaRPr lang="en-US" sz="1800" dirty="0"/>
          </a:p>
          <a:p>
            <a:pPr marL="0" indent="0">
              <a:buFont typeface="Wingdings" pitchFamily="2" charset="2"/>
              <a:buNone/>
              <a:defRPr/>
            </a:pPr>
            <a:endParaRPr lang="en-US" sz="28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E9B5DDA-2CE6-48B0-A07A-61E21369C9E2}"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Syntax for Macros That Include Mixed Parameter Lists</a:t>
            </a:r>
          </a:p>
          <a:p>
            <a:pPr marL="0" indent="0">
              <a:buFont typeface="Wingdings" pitchFamily="2" charset="2"/>
              <a:buNone/>
              <a:defRPr/>
            </a:pPr>
            <a:r>
              <a:rPr lang="en-US" sz="2400" dirty="0"/>
              <a:t>%MACRO </a:t>
            </a:r>
            <a:r>
              <a:rPr lang="en-US" sz="2400" i="1" dirty="0"/>
              <a:t>macro-name </a:t>
            </a:r>
          </a:p>
          <a:p>
            <a:pPr marL="0" indent="0">
              <a:buFont typeface="Wingdings" pitchFamily="2" charset="2"/>
              <a:buNone/>
              <a:defRPr/>
            </a:pPr>
            <a:r>
              <a:rPr lang="en-US" sz="2400" i="1" dirty="0"/>
              <a:t>(positional-parameter-1 </a:t>
            </a:r>
            <a:r>
              <a:rPr lang="en-US" sz="2400" dirty="0"/>
              <a:t>&lt;. . . </a:t>
            </a:r>
            <a:r>
              <a:rPr lang="en-US" sz="2400" i="1" dirty="0"/>
              <a:t>,positional-parameter-n</a:t>
            </a:r>
            <a:r>
              <a:rPr lang="en-US" sz="2400" dirty="0"/>
              <a:t>&gt;,</a:t>
            </a:r>
          </a:p>
          <a:p>
            <a:pPr marL="0" indent="0">
              <a:buFont typeface="Wingdings" pitchFamily="2" charset="2"/>
              <a:buNone/>
              <a:defRPr/>
            </a:pPr>
            <a:r>
              <a:rPr lang="en-US" sz="2400" i="1" dirty="0"/>
              <a:t>keyword-parameter</a:t>
            </a:r>
            <a:r>
              <a:rPr lang="en-US" sz="2400" dirty="0"/>
              <a:t>=&lt;</a:t>
            </a:r>
            <a:r>
              <a:rPr lang="en-US" sz="2400" i="1" dirty="0"/>
              <a:t>value</a:t>
            </a:r>
            <a:r>
              <a:rPr lang="en-US" sz="2400" dirty="0"/>
              <a:t>&gt;&lt;. . . ,</a:t>
            </a:r>
            <a:r>
              <a:rPr lang="en-US" sz="2400" i="1" dirty="0"/>
              <a:t>keyword-parameter-n</a:t>
            </a:r>
            <a:r>
              <a:rPr lang="en-US" sz="2400" dirty="0"/>
              <a:t>=&lt;</a:t>
            </a:r>
            <a:r>
              <a:rPr lang="en-US" sz="2400" i="1" dirty="0"/>
              <a:t>value</a:t>
            </a:r>
            <a:r>
              <a:rPr lang="en-US" sz="2400" dirty="0"/>
              <a:t>&gt;&gt;)</a:t>
            </a:r>
          </a:p>
          <a:p>
            <a:pPr marL="0" indent="0">
              <a:buFont typeface="Wingdings" pitchFamily="2" charset="2"/>
              <a:buNone/>
              <a:defRPr/>
            </a:pPr>
            <a:r>
              <a:rPr lang="en-US" sz="2400" i="1" dirty="0"/>
              <a:t>text</a:t>
            </a:r>
          </a:p>
          <a:p>
            <a:pPr marL="0" indent="0">
              <a:buFont typeface="Wingdings" pitchFamily="2" charset="2"/>
              <a:buNone/>
              <a:defRPr/>
            </a:pPr>
            <a:r>
              <a:rPr lang="en-US" sz="2400" dirty="0"/>
              <a:t>%MEND </a:t>
            </a:r>
            <a:r>
              <a:rPr lang="en-US" sz="2400" i="1" dirty="0"/>
              <a:t>macro-name;</a:t>
            </a:r>
          </a:p>
          <a:p>
            <a:pPr>
              <a:defRPr/>
            </a:pPr>
            <a:endParaRPr lang="en-US" sz="1400" dirty="0"/>
          </a:p>
          <a:p>
            <a:pPr>
              <a:defRPr/>
            </a:pPr>
            <a:r>
              <a:rPr lang="en-US" sz="2800" dirty="0"/>
              <a:t>Parameter lists can consist of both positional and keyword parameter lists.</a:t>
            </a:r>
          </a:p>
          <a:p>
            <a:pPr>
              <a:defRPr/>
            </a:pPr>
            <a:r>
              <a:rPr lang="en-US" sz="2800" dirty="0"/>
              <a:t>Positional parameters must be listed first before any keyword parameters.</a:t>
            </a:r>
            <a:endParaRPr lang="en-US" sz="44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0B63ACA-9137-4CE5-9FA7-BC3CEA3C6B9B}"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Syntax for Macros That Include the PARMBUFF Option</a:t>
            </a:r>
          </a:p>
          <a:p>
            <a:pPr marL="0" indent="0">
              <a:buFont typeface="Wingdings" pitchFamily="2" charset="2"/>
              <a:buNone/>
              <a:defRPr/>
            </a:pPr>
            <a:r>
              <a:rPr lang="en-US" sz="2800" dirty="0"/>
              <a:t>%MACRO </a:t>
            </a:r>
            <a:r>
              <a:rPr lang="en-US" sz="2800" i="1" dirty="0"/>
              <a:t>macro-name /PARMBUFF;</a:t>
            </a:r>
          </a:p>
          <a:p>
            <a:pPr marL="0" indent="0">
              <a:buFont typeface="Wingdings" pitchFamily="2" charset="2"/>
              <a:buNone/>
              <a:defRPr/>
            </a:pPr>
            <a:r>
              <a:rPr lang="en-US" sz="2800" i="1" dirty="0"/>
              <a:t>text</a:t>
            </a:r>
          </a:p>
          <a:p>
            <a:pPr marL="0" indent="0">
              <a:buFont typeface="Wingdings" pitchFamily="2" charset="2"/>
              <a:buNone/>
              <a:defRPr/>
            </a:pPr>
            <a:r>
              <a:rPr lang="en-US" sz="2800" dirty="0"/>
              <a:t>%MEND </a:t>
            </a:r>
            <a:r>
              <a:rPr lang="en-US" sz="2800" i="1" dirty="0"/>
              <a:t>macro-name;</a:t>
            </a:r>
          </a:p>
          <a:p>
            <a:pPr marL="0" indent="0">
              <a:buFont typeface="Wingdings" pitchFamily="2" charset="2"/>
              <a:buNone/>
              <a:defRPr/>
            </a:pPr>
            <a:endParaRPr lang="en-US" sz="2800" i="1" dirty="0"/>
          </a:p>
          <a:p>
            <a:pPr>
              <a:defRPr/>
            </a:pPr>
            <a:r>
              <a:rPr lang="en-US" sz="2400" dirty="0">
                <a:latin typeface="Arial Unicode MS" pitchFamily="34" charset="-128"/>
              </a:rPr>
              <a:t>PARMBUFF option creates an automatic macro variable SYSPBUFF to define a macro that accepts a varying number of parameters each time you call it.</a:t>
            </a:r>
          </a:p>
          <a:p>
            <a:pPr>
              <a:defRPr/>
            </a:pPr>
            <a:r>
              <a:rPr lang="en-US" sz="2400" dirty="0"/>
              <a:t>SYSPBUFF has the value of the list of parameters separated by commas and all enclosed in parentheses.</a:t>
            </a:r>
            <a:endParaRPr lang="en-US" sz="2400" i="1" dirty="0"/>
          </a:p>
          <a:p>
            <a:pPr>
              <a:defRPr/>
            </a:pPr>
            <a:r>
              <a:rPr lang="en-US" sz="2400" i="1" dirty="0"/>
              <a:t>text</a:t>
            </a:r>
            <a:r>
              <a:rPr lang="en-US" sz="2400" dirty="0"/>
              <a:t> contains a reference to the automatic macro variable SYSPBUFF</a:t>
            </a:r>
          </a:p>
          <a:p>
            <a:pPr marL="0" indent="0">
              <a:buFont typeface="Wingdings" pitchFamily="2" charset="2"/>
              <a:buNone/>
              <a:defRPr/>
            </a:pPr>
            <a:endParaRPr lang="en-US" sz="2800" b="1" i="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DC70D11A-FB26-4D35-A9C1-F2965F0EC2DD}"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304800" y="134938"/>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Global Symbol Table</a:t>
            </a:r>
          </a:p>
          <a:p>
            <a:pPr marL="0" indent="0">
              <a:buFont typeface="Wingdings" pitchFamily="2" charset="2"/>
              <a:buNone/>
              <a:defRPr/>
            </a:pPr>
            <a:endParaRPr lang="en-US" sz="500" b="1" dirty="0">
              <a:solidFill>
                <a:srgbClr val="FFFFFF"/>
              </a:solidFill>
              <a:latin typeface="Arial Unicode MS" pitchFamily="34" charset="-128"/>
            </a:endParaRPr>
          </a:p>
          <a:p>
            <a:pPr>
              <a:defRPr/>
            </a:pPr>
            <a:r>
              <a:rPr lang="en-US" sz="2400" dirty="0"/>
              <a:t>The table is created during the initialization of a SAS session and is deleted at the end of the session. The table contains global macro variables that:</a:t>
            </a:r>
          </a:p>
          <a:p>
            <a:pPr lvl="1">
              <a:defRPr/>
            </a:pPr>
            <a:r>
              <a:rPr lang="en-US" sz="2000" dirty="0"/>
              <a:t>are available any time during the session</a:t>
            </a:r>
          </a:p>
          <a:p>
            <a:pPr lvl="1">
              <a:defRPr/>
            </a:pPr>
            <a:r>
              <a:rPr lang="en-US" sz="2000" dirty="0"/>
              <a:t>can be created by a user</a:t>
            </a:r>
          </a:p>
          <a:p>
            <a:pPr lvl="1">
              <a:defRPr/>
            </a:pPr>
            <a:r>
              <a:rPr lang="en-US" sz="2000" dirty="0"/>
              <a:t>have values that can be changed during the session (except for some automatic variables)</a:t>
            </a:r>
          </a:p>
          <a:p>
            <a:pPr marL="0" indent="0">
              <a:buFont typeface="Wingdings" pitchFamily="2" charset="2"/>
              <a:buNone/>
              <a:defRPr/>
            </a:pPr>
            <a:endParaRPr lang="en-US" sz="500" b="1" dirty="0">
              <a:solidFill>
                <a:srgbClr val="FFFFFF"/>
              </a:solidFill>
              <a:latin typeface="Arial Unicode MS" pitchFamily="34" charset="-128"/>
            </a:endParaRPr>
          </a:p>
          <a:p>
            <a:pPr>
              <a:defRPr/>
            </a:pPr>
            <a:r>
              <a:rPr lang="en-US" sz="2400" dirty="0"/>
              <a:t>Create a global macro variable with:</a:t>
            </a:r>
          </a:p>
          <a:p>
            <a:pPr lvl="1">
              <a:defRPr/>
            </a:pPr>
            <a:r>
              <a:rPr lang="en-US" sz="2000" dirty="0"/>
              <a:t>a %LET statement (used outside a macro definition)</a:t>
            </a:r>
          </a:p>
          <a:p>
            <a:pPr lvl="1">
              <a:defRPr/>
            </a:pPr>
            <a:r>
              <a:rPr lang="en-US" sz="2000" dirty="0"/>
              <a:t>a DATA step that contains a SYMPUT routine</a:t>
            </a:r>
          </a:p>
          <a:p>
            <a:pPr lvl="1">
              <a:defRPr/>
            </a:pPr>
            <a:r>
              <a:rPr lang="en-US" sz="2000" dirty="0"/>
              <a:t>a DATA step that contains a SYMPUTX routine </a:t>
            </a:r>
          </a:p>
          <a:p>
            <a:pPr lvl="1">
              <a:defRPr/>
            </a:pPr>
            <a:r>
              <a:rPr lang="en-US" sz="2000" dirty="0"/>
              <a:t>a SELECT statement that contains an INTO clause in PROC SQL</a:t>
            </a:r>
          </a:p>
          <a:p>
            <a:pPr lvl="1">
              <a:defRPr/>
            </a:pPr>
            <a:r>
              <a:rPr lang="en-US" sz="2000" dirty="0"/>
              <a:t>A %GLOBAL statement</a:t>
            </a:r>
          </a:p>
          <a:p>
            <a:pPr lvl="1">
              <a:defRPr/>
            </a:pPr>
            <a:endParaRPr lang="en-US" sz="2000" dirty="0"/>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ED964E9-DB24-43F8-B22C-60373AF76733}" type="slidenum">
              <a:rPr lang="en-US">
                <a:solidFill>
                  <a:srgbClr val="FFFF00"/>
                </a:solidFill>
              </a:rPr>
              <a:pPr>
                <a:defRPr/>
              </a:pPr>
              <a:t>26</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%GLOBAL Statement </a:t>
            </a:r>
          </a:p>
          <a:p>
            <a:pPr marL="0" indent="0">
              <a:buFont typeface="Wingdings" pitchFamily="2" charset="2"/>
              <a:buNone/>
              <a:defRPr/>
            </a:pPr>
            <a:endParaRPr lang="en-US" sz="2800" dirty="0"/>
          </a:p>
          <a:p>
            <a:pPr marL="0" indent="0">
              <a:buFont typeface="Wingdings" pitchFamily="2" charset="2"/>
              <a:buNone/>
              <a:defRPr/>
            </a:pPr>
            <a:r>
              <a:rPr lang="en-US" sz="2800" dirty="0"/>
              <a:t>The %GLOBAL statement:</a:t>
            </a:r>
          </a:p>
          <a:p>
            <a:pPr>
              <a:defRPr/>
            </a:pPr>
            <a:r>
              <a:rPr lang="en-US" sz="2000" dirty="0"/>
              <a:t>Creates one or more macro variables in the global symbol table and assigns null values to them</a:t>
            </a:r>
          </a:p>
          <a:p>
            <a:pPr>
              <a:defRPr/>
            </a:pPr>
            <a:r>
              <a:rPr lang="en-US" sz="2000" dirty="0"/>
              <a:t>Can be used either inside or outside a macro definition</a:t>
            </a:r>
          </a:p>
          <a:p>
            <a:pPr>
              <a:defRPr/>
            </a:pPr>
            <a:r>
              <a:rPr lang="en-US" sz="2000" dirty="0"/>
              <a:t>Has no effect on variables that are already in the global symbol table</a:t>
            </a:r>
          </a:p>
          <a:p>
            <a:pPr marL="0" indent="0">
              <a:buFont typeface="Wingdings" pitchFamily="2" charset="2"/>
              <a:buNone/>
              <a:defRPr/>
            </a:pPr>
            <a:endParaRPr lang="en-US" sz="2800" dirty="0"/>
          </a:p>
          <a:p>
            <a:pPr marL="0" indent="0">
              <a:buFont typeface="Wingdings" pitchFamily="2" charset="2"/>
              <a:buNone/>
              <a:defRPr/>
            </a:pPr>
            <a:r>
              <a:rPr lang="en-US" sz="2800" dirty="0"/>
              <a:t>%GLOBAL </a:t>
            </a:r>
            <a:r>
              <a:rPr lang="en-US" sz="2800" i="1" dirty="0"/>
              <a:t>macro-variable-1 &lt;...macro-variable-n&gt;</a:t>
            </a:r>
            <a:r>
              <a:rPr lang="en-US" sz="2800" dirty="0"/>
              <a:t>;</a:t>
            </a:r>
          </a:p>
          <a:p>
            <a:pPr marL="0" indent="0">
              <a:buFont typeface="Wingdings" pitchFamily="2" charset="2"/>
              <a:buNone/>
              <a:defRPr/>
            </a:pPr>
            <a:endParaRPr lang="en-US" sz="300" dirty="0"/>
          </a:p>
          <a:p>
            <a:pPr>
              <a:defRPr/>
            </a:pPr>
            <a:r>
              <a:rPr lang="en-US" sz="2800" i="1" dirty="0"/>
              <a:t>macro-variable-1 &lt;...macro-variable-n&gt;</a:t>
            </a:r>
            <a:r>
              <a:rPr lang="en-US" sz="2800" dirty="0"/>
              <a:t>is the name of one or more macro variables or a text expression that generates one or more macro variable names</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E0245BF-53C8-4A46-BF19-FE77D6BEA08A}" type="slidenum">
              <a:rPr lang="en-US">
                <a:solidFill>
                  <a:srgbClr val="FFFF00"/>
                </a:solidFill>
              </a:rPr>
              <a:pPr>
                <a:defRPr/>
              </a:pPr>
              <a:t>27</a:t>
            </a:fld>
            <a:endParaRPr lang="en-US">
              <a:solidFill>
                <a:srgbClr val="FFFF00"/>
              </a:solidFill>
            </a:endParaRPr>
          </a:p>
        </p:txBody>
      </p:sp>
      <p:sp>
        <p:nvSpPr>
          <p:cNvPr id="26627" name="Rectangle 3"/>
          <p:cNvSpPr>
            <a:spLocks noGrp="1" noChangeArrowheads="1"/>
          </p:cNvSpPr>
          <p:nvPr>
            <p:ph type="body" idx="1"/>
          </p:nvPr>
        </p:nvSpPr>
        <p:spPr>
          <a:xfrm>
            <a:off x="304800" y="134938"/>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Local Symbol Table</a:t>
            </a:r>
          </a:p>
          <a:p>
            <a:pPr marL="0" indent="0">
              <a:buFont typeface="Wingdings" pitchFamily="2" charset="2"/>
              <a:buNone/>
              <a:defRPr/>
            </a:pPr>
            <a:endParaRPr lang="en-US" sz="500" b="1" dirty="0">
              <a:solidFill>
                <a:srgbClr val="FFFFFF"/>
              </a:solidFill>
              <a:latin typeface="Arial Unicode MS" pitchFamily="34" charset="-128"/>
            </a:endParaRPr>
          </a:p>
          <a:p>
            <a:pPr>
              <a:defRPr/>
            </a:pPr>
            <a:r>
              <a:rPr lang="en-US" sz="2400" dirty="0"/>
              <a:t>When a macro variable is in a local symbol table, it is available only during execution of the macro in which it is defined. </a:t>
            </a:r>
          </a:p>
          <a:p>
            <a:pPr>
              <a:defRPr/>
            </a:pPr>
            <a:r>
              <a:rPr lang="en-US" sz="2400" dirty="0"/>
              <a:t>The local symbol table contains macro variables that can be:</a:t>
            </a:r>
          </a:p>
          <a:p>
            <a:pPr lvl="1">
              <a:defRPr/>
            </a:pPr>
            <a:r>
              <a:rPr lang="en-US" sz="2000" dirty="0"/>
              <a:t>created and initialized at macro parameter invocation</a:t>
            </a:r>
          </a:p>
          <a:p>
            <a:pPr lvl="1">
              <a:defRPr/>
            </a:pPr>
            <a:r>
              <a:rPr lang="en-US" sz="2000" dirty="0"/>
              <a:t>created or updated during macro execution</a:t>
            </a:r>
          </a:p>
          <a:p>
            <a:pPr lvl="1">
              <a:defRPr/>
            </a:pPr>
            <a:r>
              <a:rPr lang="en-US" sz="2000" dirty="0"/>
              <a:t>referenced anywhere within the macro</a:t>
            </a:r>
          </a:p>
          <a:p>
            <a:pPr marL="0" indent="0">
              <a:buFont typeface="Wingdings" pitchFamily="2" charset="2"/>
              <a:buNone/>
              <a:defRPr/>
            </a:pPr>
            <a:endParaRPr lang="en-US" sz="500" b="1" dirty="0">
              <a:solidFill>
                <a:srgbClr val="FFFFFF"/>
              </a:solidFill>
              <a:latin typeface="Arial Unicode MS" pitchFamily="34" charset="-128"/>
            </a:endParaRPr>
          </a:p>
          <a:p>
            <a:pPr>
              <a:defRPr/>
            </a:pPr>
            <a:r>
              <a:rPr lang="en-US" sz="2400" dirty="0"/>
              <a:t>Create a local macro variable </a:t>
            </a:r>
            <a:r>
              <a:rPr lang="en-US" sz="2400" i="1" u="sng" dirty="0"/>
              <a:t>within a macro definition</a:t>
            </a:r>
            <a:r>
              <a:rPr lang="en-US" sz="2400" dirty="0"/>
              <a:t>:</a:t>
            </a:r>
          </a:p>
          <a:p>
            <a:pPr lvl="1">
              <a:defRPr/>
            </a:pPr>
            <a:r>
              <a:rPr lang="en-US" sz="1800" dirty="0"/>
              <a:t>parameters in a macro definition</a:t>
            </a:r>
          </a:p>
          <a:p>
            <a:pPr lvl="1">
              <a:defRPr/>
            </a:pPr>
            <a:r>
              <a:rPr lang="en-US" sz="1800" dirty="0"/>
              <a:t>a %LET statement within a macro definition</a:t>
            </a:r>
          </a:p>
          <a:p>
            <a:pPr lvl="1">
              <a:defRPr/>
            </a:pPr>
            <a:r>
              <a:rPr lang="en-US" sz="1800" dirty="0"/>
              <a:t>a DATA step that contains a SYMPUT routine within a macro definition</a:t>
            </a:r>
          </a:p>
          <a:p>
            <a:pPr lvl="1">
              <a:defRPr/>
            </a:pPr>
            <a:r>
              <a:rPr lang="en-US" sz="1800" dirty="0"/>
              <a:t>a DATA step that contains a SYMPUTX routine within a macro definition</a:t>
            </a:r>
          </a:p>
          <a:p>
            <a:pPr lvl="1">
              <a:defRPr/>
            </a:pPr>
            <a:r>
              <a:rPr lang="en-US" sz="1800" dirty="0"/>
              <a:t>a SELECT statement that contains an INTO clause in PROC SQL within a macro definition</a:t>
            </a:r>
          </a:p>
          <a:p>
            <a:pPr lvl="1">
              <a:defRPr/>
            </a:pPr>
            <a:r>
              <a:rPr lang="en-US" sz="1800" dirty="0"/>
              <a:t>A %LOCAL statement</a:t>
            </a: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2606098-B455-4930-895C-CC349E665EE5}" type="slidenum">
              <a:rPr lang="en-US">
                <a:solidFill>
                  <a:srgbClr val="FFFF00"/>
                </a:solidFill>
              </a:rPr>
              <a:pPr>
                <a:defRPr/>
              </a:pPr>
              <a:t>28</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%LOCAL Statement</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r>
              <a:rPr lang="en-US" sz="2400" dirty="0"/>
              <a:t>The %LOCAL statement:</a:t>
            </a:r>
          </a:p>
          <a:p>
            <a:pPr>
              <a:defRPr/>
            </a:pPr>
            <a:r>
              <a:rPr lang="en-US" sz="1800" dirty="0"/>
              <a:t>Can appear only inside a macro definition</a:t>
            </a:r>
          </a:p>
          <a:p>
            <a:pPr>
              <a:defRPr/>
            </a:pPr>
            <a:r>
              <a:rPr lang="en-US" sz="1800" dirty="0"/>
              <a:t>Creates one or more macro variables in the local symbol table and assigns null values to them</a:t>
            </a:r>
          </a:p>
          <a:p>
            <a:pPr>
              <a:defRPr/>
            </a:pPr>
            <a:r>
              <a:rPr lang="en-US" sz="1800" dirty="0"/>
              <a:t>Has no effect on variables that are already in the local symbol table</a:t>
            </a:r>
          </a:p>
          <a:p>
            <a:pPr marL="0" indent="0">
              <a:buFont typeface="Wingdings" pitchFamily="2" charset="2"/>
              <a:buNone/>
              <a:defRPr/>
            </a:pPr>
            <a:endParaRPr lang="en-US" sz="2800" dirty="0"/>
          </a:p>
          <a:p>
            <a:pPr marL="0" indent="0">
              <a:buFont typeface="Wingdings" pitchFamily="2" charset="2"/>
              <a:buNone/>
              <a:defRPr/>
            </a:pPr>
            <a:r>
              <a:rPr lang="en-US" sz="2800" dirty="0"/>
              <a:t>%LOCAL </a:t>
            </a:r>
            <a:r>
              <a:rPr lang="en-US" sz="2800" i="1" dirty="0"/>
              <a:t>macro-variable-1 &lt;...macro-variable-n&gt;</a:t>
            </a:r>
            <a:r>
              <a:rPr lang="en-US" sz="2800" dirty="0"/>
              <a:t>;</a:t>
            </a:r>
          </a:p>
          <a:p>
            <a:pPr marL="0" indent="0">
              <a:buFont typeface="Wingdings" pitchFamily="2" charset="2"/>
              <a:buNone/>
              <a:defRPr/>
            </a:pPr>
            <a:endParaRPr lang="en-US" sz="1050" dirty="0"/>
          </a:p>
          <a:p>
            <a:pPr>
              <a:defRPr/>
            </a:pPr>
            <a:r>
              <a:rPr lang="en-US" sz="2800" i="1" dirty="0"/>
              <a:t>macro-variable-1 &lt;...macro-variable-n&gt;</a:t>
            </a:r>
            <a:r>
              <a:rPr lang="en-US" sz="2800" dirty="0"/>
              <a:t>is the name of one or more macro variables or a text expression that generates one or more macro variable names</a:t>
            </a:r>
            <a:endParaRPr lang="en-US" sz="36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447CFD1-6ACE-4E55-92F6-86E903ABC22C}" type="slidenum">
              <a:rPr lang="en-US">
                <a:solidFill>
                  <a:srgbClr val="FFFF00"/>
                </a:solidFill>
              </a:rPr>
              <a:pPr>
                <a:defRPr/>
              </a:pPr>
              <a:t>29</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Multiple Local Symbol Tables</a:t>
            </a:r>
          </a:p>
          <a:p>
            <a:pPr marL="0" indent="0">
              <a:buFont typeface="Wingdings" pitchFamily="2" charset="2"/>
              <a:buNone/>
              <a:defRPr/>
            </a:pPr>
            <a:endParaRPr lang="en-US" sz="3600" b="1" dirty="0">
              <a:solidFill>
                <a:srgbClr val="FFFFFF"/>
              </a:solidFill>
              <a:latin typeface="Arial Unicode MS" pitchFamily="34" charset="-128"/>
            </a:endParaRPr>
          </a:p>
          <a:p>
            <a:pPr>
              <a:defRPr/>
            </a:pPr>
            <a:r>
              <a:rPr lang="en-US" sz="2800" dirty="0"/>
              <a:t>Multiple local symbol tables can exist </a:t>
            </a:r>
            <a:r>
              <a:rPr lang="en-US" sz="2800" i="1" dirty="0"/>
              <a:t>concurrently </a:t>
            </a:r>
            <a:r>
              <a:rPr lang="en-US" sz="2800" dirty="0"/>
              <a:t>during macro execution if there are </a:t>
            </a:r>
            <a:r>
              <a:rPr lang="en-US" sz="2800" i="1" dirty="0"/>
              <a:t>nested macros. </a:t>
            </a:r>
            <a:r>
              <a:rPr lang="en-US" sz="2800" dirty="0"/>
              <a:t>If a macro program calls another macro program, and if both macros create local symbol tables, then two local symbol tables will exist while the second macro executes.</a:t>
            </a: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36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9ECEDE-7402-490C-98E4-DA5B9203D36A}"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Macro Programs (a.k.a. Macros)</a:t>
            </a:r>
          </a:p>
          <a:p>
            <a:pPr>
              <a:defRPr/>
            </a:pPr>
            <a:endParaRPr lang="en-US" sz="600" dirty="0">
              <a:solidFill>
                <a:schemeClr val="hlink"/>
              </a:solidFill>
              <a:latin typeface="Arial Unicode MS" pitchFamily="34" charset="-128"/>
            </a:endParaRPr>
          </a:p>
          <a:p>
            <a:pPr>
              <a:defRPr/>
            </a:pPr>
            <a:r>
              <a:rPr lang="en-US" sz="2400" dirty="0">
                <a:latin typeface="Arial Unicode MS" pitchFamily="34" charset="-128"/>
              </a:rPr>
              <a:t>Macros enable </a:t>
            </a:r>
            <a:r>
              <a:rPr lang="en-US" sz="2400" i="1" dirty="0">
                <a:latin typeface="Arial Unicode MS" pitchFamily="34" charset="-128"/>
              </a:rPr>
              <a:t>text substitution </a:t>
            </a:r>
            <a:r>
              <a:rPr lang="en-US" sz="2400" dirty="0">
                <a:latin typeface="Arial Unicode MS" pitchFamily="34" charset="-128"/>
              </a:rPr>
              <a:t>into programs.</a:t>
            </a:r>
          </a:p>
          <a:p>
            <a:pPr>
              <a:defRPr/>
            </a:pPr>
            <a:r>
              <a:rPr lang="en-US" sz="2400" dirty="0">
                <a:latin typeface="Arial Unicode MS" pitchFamily="34" charset="-128"/>
              </a:rPr>
              <a:t>Unlike macro variables, macros can use conditional logic.</a:t>
            </a:r>
          </a:p>
          <a:p>
            <a:pPr>
              <a:defRPr/>
            </a:pPr>
            <a:r>
              <a:rPr lang="en-US" sz="2400" dirty="0">
                <a:latin typeface="Arial Unicode MS" pitchFamily="34" charset="-128"/>
              </a:rPr>
              <a:t>Programs can become more dynamic and reusable, shorter, and easier to follow.</a:t>
            </a:r>
          </a:p>
          <a:p>
            <a:pPr>
              <a:defRPr/>
            </a:pPr>
            <a:r>
              <a:rPr lang="en-US" sz="2400" dirty="0">
                <a:latin typeface="Arial Unicode MS" pitchFamily="34" charset="-128"/>
              </a:rPr>
              <a:t>It is useful for automation. Repetitive tasks can be performed quickly and efficiently. Macros can generalize the same or similar code. Parameters can be passed to the macro so that the macro itself does not have to be changed prior to execution.</a:t>
            </a:r>
          </a:p>
          <a:p>
            <a:pPr>
              <a:defRPr/>
            </a:pPr>
            <a:r>
              <a:rPr lang="en-US" sz="2400" dirty="0">
                <a:latin typeface="Arial Unicode MS" pitchFamily="34" charset="-128"/>
              </a:rPr>
              <a:t>It can help towards modular programming. Referencing a macro is similar to calling a subroutine. The main program can become more readable. </a:t>
            </a:r>
          </a:p>
          <a:p>
            <a:pPr>
              <a:defRPr/>
            </a:pPr>
            <a:endParaRPr lang="en-US" dirty="0">
              <a:latin typeface="Arial Unicode MS" pitchFamily="34" charset="-128"/>
            </a:endParaRPr>
          </a:p>
          <a:p>
            <a:pPr marL="609600" indent="-609600">
              <a:buFontTx/>
              <a:buNone/>
              <a:defRPr/>
            </a:pPr>
            <a:endParaRPr lang="en-US" sz="700"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1B5D062-8533-4735-9B97-F849383B056C}" type="slidenum">
              <a:rPr lang="en-US">
                <a:solidFill>
                  <a:srgbClr val="FFFF00"/>
                </a:solidFill>
              </a:rPr>
              <a:pPr>
                <a:defRPr/>
              </a:pPr>
              <a:t>30</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MPRINTNEST Option</a:t>
            </a:r>
          </a:p>
          <a:p>
            <a:pPr marL="0" indent="0">
              <a:buFont typeface="Wingdings" pitchFamily="2" charset="2"/>
              <a:buNone/>
              <a:defRPr/>
            </a:pPr>
            <a:endParaRPr lang="en-US" sz="1800" b="1" dirty="0">
              <a:solidFill>
                <a:srgbClr val="FFFFFF"/>
              </a:solidFill>
              <a:latin typeface="Arial Unicode MS" pitchFamily="34" charset="-128"/>
            </a:endParaRPr>
          </a:p>
          <a:p>
            <a:pPr marL="0" indent="0">
              <a:buFont typeface="Wingdings" pitchFamily="2" charset="2"/>
              <a:buNone/>
              <a:defRPr/>
            </a:pPr>
            <a:r>
              <a:rPr lang="en-US" sz="2400" dirty="0">
                <a:latin typeface="Arial Unicode MS" pitchFamily="34" charset="-128"/>
              </a:rPr>
              <a:t>This option allows the macro nesting information to be written to the SAS log in the MPRINT output. This has no effect on the MPRINT output that is sent to an external file. MPRINT and MPRINTNEST must both be set in order for the output to be written to the log.</a:t>
            </a:r>
            <a:endParaRPr lang="en-US" sz="2800" dirty="0">
              <a:latin typeface="Arial Unicode MS" pitchFamily="34" charset="-128"/>
            </a:endParaRPr>
          </a:p>
          <a:p>
            <a:pPr marL="0" indent="0">
              <a:buFont typeface="Wingdings" pitchFamily="2" charset="2"/>
              <a:buNone/>
              <a:defRPr/>
            </a:pPr>
            <a:endParaRPr lang="en-US" sz="1200" dirty="0">
              <a:latin typeface="Arial Unicode MS" pitchFamily="34" charset="-128"/>
            </a:endParaRPr>
          </a:p>
          <a:p>
            <a:pPr marL="0" indent="0">
              <a:buFont typeface="Wingdings" pitchFamily="2" charset="2"/>
              <a:buNone/>
              <a:defRPr/>
            </a:pPr>
            <a:r>
              <a:rPr lang="en-US" sz="2800" dirty="0"/>
              <a:t>OPTIONS MPRINTNEST | NOMPRINTNEST;</a:t>
            </a:r>
          </a:p>
          <a:p>
            <a:pPr marL="0" indent="0">
              <a:buFont typeface="Wingdings" pitchFamily="2" charset="2"/>
              <a:buNone/>
              <a:defRPr/>
            </a:pPr>
            <a:endParaRPr lang="en-US" sz="900" b="1" dirty="0"/>
          </a:p>
          <a:p>
            <a:pPr>
              <a:defRPr/>
            </a:pPr>
            <a:r>
              <a:rPr lang="en-US" sz="2400" dirty="0"/>
              <a:t>MPRINTNEST specifies that macro nesting information is written in the MPRINT output in the log</a:t>
            </a:r>
          </a:p>
          <a:p>
            <a:pPr>
              <a:defRPr/>
            </a:pPr>
            <a:r>
              <a:rPr lang="en-US" sz="2400" dirty="0">
                <a:latin typeface="Arial Unicode MS" pitchFamily="34" charset="-128"/>
              </a:rPr>
              <a:t>NOMPRINTNEST specifies that macro nesting information is not written in the MPRINT output in the log</a:t>
            </a: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91FD579-56AD-491F-ABE3-0B14C659C6F3}" type="slidenum">
              <a:rPr lang="en-US">
                <a:solidFill>
                  <a:srgbClr val="FFFF00"/>
                </a:solidFill>
              </a:rPr>
              <a:pPr>
                <a:defRPr/>
              </a:pPr>
              <a:t>31</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The MLOGICNEST Option</a:t>
            </a:r>
          </a:p>
          <a:p>
            <a:pPr marL="0" indent="0">
              <a:buFont typeface="Wingdings" pitchFamily="2" charset="2"/>
              <a:buNone/>
              <a:defRPr/>
            </a:pPr>
            <a:endParaRPr lang="en-US" sz="1800" b="1" dirty="0">
              <a:solidFill>
                <a:srgbClr val="FFFFFF"/>
              </a:solidFill>
              <a:latin typeface="Arial Unicode MS" pitchFamily="34" charset="-128"/>
            </a:endParaRPr>
          </a:p>
          <a:p>
            <a:pPr marL="0" indent="0">
              <a:buFont typeface="Wingdings" pitchFamily="2" charset="2"/>
              <a:buNone/>
              <a:defRPr/>
            </a:pPr>
            <a:r>
              <a:rPr lang="en-US" sz="2400" dirty="0">
                <a:latin typeface="Arial Unicode MS" pitchFamily="34" charset="-128"/>
              </a:rPr>
              <a:t>This option allows the macro nesting information to be displayed in the MLOGIC output in the SAS log. The setting does not affect the output of any currently executing macro. </a:t>
            </a:r>
            <a:endParaRPr lang="en-US" sz="2800" dirty="0">
              <a:latin typeface="Arial Unicode MS" pitchFamily="34" charset="-128"/>
            </a:endParaRPr>
          </a:p>
          <a:p>
            <a:pPr marL="0" indent="0">
              <a:buFont typeface="Wingdings" pitchFamily="2" charset="2"/>
              <a:buNone/>
              <a:defRPr/>
            </a:pPr>
            <a:endParaRPr lang="en-US" sz="1200" dirty="0">
              <a:latin typeface="Arial Unicode MS" pitchFamily="34" charset="-128"/>
            </a:endParaRPr>
          </a:p>
          <a:p>
            <a:pPr marL="0" indent="0">
              <a:buFont typeface="Wingdings" pitchFamily="2" charset="2"/>
              <a:buNone/>
              <a:defRPr/>
            </a:pPr>
            <a:r>
              <a:rPr lang="en-US" sz="2800" dirty="0"/>
              <a:t>OPTIONS MLOGICNEST | NOMLOGICNEST;</a:t>
            </a:r>
          </a:p>
          <a:p>
            <a:pPr marL="0" indent="0">
              <a:buFont typeface="Wingdings" pitchFamily="2" charset="2"/>
              <a:buNone/>
              <a:defRPr/>
            </a:pPr>
            <a:endParaRPr lang="en-US" sz="900" b="1" dirty="0"/>
          </a:p>
          <a:p>
            <a:pPr>
              <a:defRPr/>
            </a:pPr>
            <a:r>
              <a:rPr lang="en-US" sz="2400" dirty="0"/>
              <a:t>MLOGICNEST specifies that macro nesting information is written in the MLOGIC output in the log</a:t>
            </a:r>
          </a:p>
          <a:p>
            <a:pPr>
              <a:defRPr/>
            </a:pPr>
            <a:r>
              <a:rPr lang="en-US" sz="2400" dirty="0"/>
              <a:t>NOMLOGICNEST specifies that macro nesting information is not written in the MLOGIC output in the log</a:t>
            </a:r>
          </a:p>
          <a:p>
            <a:pPr marL="0" indent="0">
              <a:buFont typeface="Wingdings" pitchFamily="2" charset="2"/>
              <a:buNone/>
              <a:defRPr/>
            </a:pPr>
            <a:endParaRPr lang="en-US" sz="2400" dirty="0"/>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7B11633-65D0-45E1-B2E0-4468D05A0A8B}" type="slidenum">
              <a:rPr lang="en-US">
                <a:solidFill>
                  <a:srgbClr val="FFFF00"/>
                </a:solidFill>
              </a:rPr>
              <a:pPr>
                <a:defRPr/>
              </a:pPr>
              <a:t>32</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Processing Statements Conditionally</a:t>
            </a:r>
          </a:p>
          <a:p>
            <a:pPr marL="0" indent="0">
              <a:buFont typeface="Wingdings" pitchFamily="2" charset="2"/>
              <a:buNone/>
              <a:defRPr/>
            </a:pPr>
            <a:r>
              <a:rPr lang="en-US" sz="2800" dirty="0">
                <a:solidFill>
                  <a:schemeClr val="tx1"/>
                </a:solidFill>
              </a:rPr>
              <a:t>%IF-%THEN/%ELSE Statement</a:t>
            </a:r>
            <a:br>
              <a:rPr lang="en-US" sz="2800" dirty="0">
                <a:solidFill>
                  <a:schemeClr val="tx1"/>
                </a:solidFill>
              </a:rPr>
            </a:br>
            <a:br>
              <a:rPr lang="en-US" sz="600" dirty="0"/>
            </a:br>
            <a:endParaRPr lang="en-US" sz="800" dirty="0"/>
          </a:p>
          <a:p>
            <a:pPr marL="0" indent="0">
              <a:buFont typeface="Wingdings" pitchFamily="2" charset="2"/>
              <a:buNone/>
              <a:defRPr/>
            </a:pPr>
            <a:r>
              <a:rPr lang="en-US" sz="2400" dirty="0"/>
              <a:t>%IF </a:t>
            </a:r>
            <a:r>
              <a:rPr lang="en-US" sz="2400" i="1" dirty="0"/>
              <a:t>expression </a:t>
            </a:r>
            <a:r>
              <a:rPr lang="en-US" sz="2400" dirty="0"/>
              <a:t>%THEN </a:t>
            </a:r>
            <a:r>
              <a:rPr lang="en-US" sz="2400" i="1" dirty="0"/>
              <a:t>action</a:t>
            </a:r>
            <a:r>
              <a:rPr lang="en-US" sz="2400" dirty="0"/>
              <a:t>;</a:t>
            </a:r>
          </a:p>
          <a:p>
            <a:pPr marL="0" indent="0">
              <a:buFont typeface="Wingdings" pitchFamily="2" charset="2"/>
              <a:buNone/>
              <a:defRPr/>
            </a:pPr>
            <a:r>
              <a:rPr lang="en-US" sz="2400" dirty="0"/>
              <a:t>&lt;%ELSE </a:t>
            </a:r>
            <a:r>
              <a:rPr lang="en-US" sz="2400" i="1" dirty="0"/>
              <a:t>action</a:t>
            </a:r>
            <a:r>
              <a:rPr lang="en-US" sz="2400" dirty="0"/>
              <a:t>;&gt;</a:t>
            </a:r>
          </a:p>
          <a:p>
            <a:pPr marL="0" indent="0">
              <a:buFont typeface="Wingdings" pitchFamily="2" charset="2"/>
              <a:buNone/>
              <a:defRPr/>
            </a:pPr>
            <a:endParaRPr lang="en-US" sz="200" b="1" i="1" dirty="0"/>
          </a:p>
          <a:p>
            <a:pPr>
              <a:defRPr/>
            </a:pPr>
            <a:r>
              <a:rPr lang="en-US" sz="2000" i="1" dirty="0"/>
              <a:t>expression</a:t>
            </a:r>
            <a:r>
              <a:rPr lang="en-US" sz="2000" dirty="0"/>
              <a:t>is any macro expression (constant text, a text expression, a macro variable reference, a macro call, or a macro program statement) that resolves to an integer. </a:t>
            </a:r>
          </a:p>
          <a:p>
            <a:pPr>
              <a:defRPr/>
            </a:pPr>
            <a:r>
              <a:rPr lang="en-US" sz="2000" dirty="0"/>
              <a:t>Comparisons are case-sensitive.</a:t>
            </a:r>
          </a:p>
          <a:p>
            <a:pPr>
              <a:defRPr/>
            </a:pPr>
            <a:r>
              <a:rPr lang="en-US" sz="2000" dirty="0"/>
              <a:t>If the expression resolves to an integer other than zero, the expression is true and the %THEN clause is processed.</a:t>
            </a:r>
          </a:p>
          <a:p>
            <a:pPr>
              <a:defRPr/>
            </a:pPr>
            <a:r>
              <a:rPr lang="en-US" sz="2000" dirty="0"/>
              <a:t>If the expression resolves to zero, then the expression is false and the %ELSE statement, if any, is processed. </a:t>
            </a:r>
          </a:p>
          <a:p>
            <a:pPr>
              <a:defRPr/>
            </a:pPr>
            <a:r>
              <a:rPr lang="en-US" sz="2000" dirty="0"/>
              <a:t>If the expression resolves to a null value or a value with nonnumeric characters, the macro processor issues an error message. </a:t>
            </a:r>
          </a:p>
          <a:p>
            <a:pPr>
              <a:defRPr/>
            </a:pPr>
            <a:r>
              <a:rPr lang="en-US" sz="2000" dirty="0"/>
              <a:t>%IF comparisons are case-sensitive.</a:t>
            </a:r>
          </a:p>
          <a:p>
            <a:pPr marL="0" indent="0">
              <a:buFont typeface="Wingdings" pitchFamily="2" charset="2"/>
              <a:buNone/>
              <a:defRPr/>
            </a:pPr>
            <a:endParaRPr lang="en-US" sz="2000" dirty="0"/>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FA31DD8-1A27-42B0-BD26-6BEFA6C52841}" type="slidenum">
              <a:rPr lang="en-US">
                <a:solidFill>
                  <a:srgbClr val="FFFF00"/>
                </a:solidFill>
              </a:rPr>
              <a:pPr>
                <a:defRPr/>
              </a:pPr>
              <a:t>33</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Processing Statements Conditionally</a:t>
            </a:r>
          </a:p>
          <a:p>
            <a:pPr>
              <a:defRPr/>
            </a:pPr>
            <a:r>
              <a:rPr lang="en-US" sz="2800" dirty="0"/>
              <a:t>Use </a:t>
            </a:r>
            <a:r>
              <a:rPr lang="en-US" sz="2800" i="1" dirty="0"/>
              <a:t>%DO-%END with %IF-%THEN and %ELSE statements </a:t>
            </a:r>
            <a:r>
              <a:rPr lang="en-US" sz="2800" dirty="0"/>
              <a:t>in order to conditionally place text that contains multiple statements onto the input stack.</a:t>
            </a:r>
            <a:endParaRPr lang="en-US" sz="2800" i="1" dirty="0"/>
          </a:p>
          <a:p>
            <a:pPr marL="0" indent="0">
              <a:buFont typeface="Wingdings" pitchFamily="2" charset="2"/>
              <a:buNone/>
              <a:defRPr/>
            </a:pPr>
            <a:endParaRPr lang="en-US" sz="1600" dirty="0">
              <a:solidFill>
                <a:schemeClr val="tx1"/>
              </a:solidFill>
            </a:endParaRPr>
          </a:p>
          <a:p>
            <a:pPr marL="0" indent="0">
              <a:buFont typeface="Wingdings" pitchFamily="2" charset="2"/>
              <a:buNone/>
              <a:defRPr/>
            </a:pPr>
            <a:r>
              <a:rPr lang="en-US" sz="2400" dirty="0"/>
              <a:t>%IF </a:t>
            </a:r>
            <a:r>
              <a:rPr lang="en-US" sz="2400" i="1" dirty="0"/>
              <a:t>expression </a:t>
            </a:r>
            <a:r>
              <a:rPr lang="en-US" sz="2400" dirty="0"/>
              <a:t>%THEN %DO;</a:t>
            </a:r>
          </a:p>
          <a:p>
            <a:pPr marL="0" indent="0">
              <a:buFont typeface="Wingdings" pitchFamily="2" charset="2"/>
              <a:buNone/>
              <a:defRPr/>
            </a:pPr>
            <a:r>
              <a:rPr lang="en-US" sz="2400" i="1" dirty="0"/>
              <a:t>text and/or macro language statements</a:t>
            </a:r>
          </a:p>
          <a:p>
            <a:pPr marL="0" indent="0">
              <a:buFont typeface="Wingdings" pitchFamily="2" charset="2"/>
              <a:buNone/>
              <a:defRPr/>
            </a:pPr>
            <a:r>
              <a:rPr lang="en-US" sz="2400" dirty="0"/>
              <a:t>%END;</a:t>
            </a:r>
          </a:p>
          <a:p>
            <a:pPr marL="0" indent="0">
              <a:buFont typeface="Wingdings" pitchFamily="2" charset="2"/>
              <a:buNone/>
              <a:defRPr/>
            </a:pPr>
            <a:r>
              <a:rPr lang="en-US" sz="2400" dirty="0"/>
              <a:t>%ELSE %DO;</a:t>
            </a:r>
          </a:p>
          <a:p>
            <a:pPr marL="0" indent="0">
              <a:buFont typeface="Wingdings" pitchFamily="2" charset="2"/>
              <a:buNone/>
              <a:defRPr/>
            </a:pPr>
            <a:r>
              <a:rPr lang="en-US" sz="2400" i="1" dirty="0"/>
              <a:t>	text and/or macro language statements</a:t>
            </a:r>
          </a:p>
          <a:p>
            <a:pPr marL="0" indent="0">
              <a:buFont typeface="Wingdings" pitchFamily="2" charset="2"/>
              <a:buNone/>
              <a:defRPr/>
            </a:pPr>
            <a:r>
              <a:rPr lang="en-US" sz="2400" dirty="0"/>
              <a:t>%END;</a:t>
            </a:r>
          </a:p>
          <a:p>
            <a:pPr marL="0" indent="0">
              <a:buFont typeface="Wingdings" pitchFamily="2" charset="2"/>
              <a:buNone/>
              <a:defRPr/>
            </a:pPr>
            <a:endParaRPr lang="en-US" sz="600" b="1" i="1" dirty="0"/>
          </a:p>
          <a:p>
            <a:pPr>
              <a:defRPr/>
            </a:pPr>
            <a:r>
              <a:rPr lang="en-US" sz="2400" i="1" dirty="0"/>
              <a:t>text and/or macro language statements </a:t>
            </a:r>
            <a:r>
              <a:rPr lang="en-US" sz="2400" dirty="0"/>
              <a:t>is either constant text, a text expression, and/or a macro statement.</a:t>
            </a:r>
            <a:endParaRPr lang="en-US" sz="2400" i="1" dirty="0"/>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000" b="1" dirty="0">
              <a:solidFill>
                <a:srgbClr val="FFFFFF"/>
              </a:solidFill>
              <a:latin typeface="Arial Unicode MS" pitchFamily="34" charset="-128"/>
            </a:endParaRPr>
          </a:p>
          <a:p>
            <a:pPr marL="0" indent="0">
              <a:buFont typeface="Wingdings" pitchFamily="2" charset="2"/>
              <a:buNone/>
              <a:defRPr/>
            </a:pPr>
            <a:endParaRPr lang="en-US" sz="28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9DA8B68-C35C-4144-8920-BA6E24F7AE18}" type="slidenum">
              <a:rPr lang="en-US">
                <a:solidFill>
                  <a:srgbClr val="FFFF00"/>
                </a:solidFill>
              </a:rPr>
              <a:pPr>
                <a:defRPr/>
              </a:pPr>
              <a:t>34</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Processing Statements Iteratively</a:t>
            </a:r>
          </a:p>
          <a:p>
            <a:pPr marL="0" indent="0">
              <a:buFont typeface="Wingdings" pitchFamily="2" charset="2"/>
              <a:buNone/>
              <a:defRPr/>
            </a:pPr>
            <a:r>
              <a:rPr lang="en-US" sz="2400" dirty="0"/>
              <a:t>%DO </a:t>
            </a:r>
            <a:r>
              <a:rPr lang="en-US" sz="2400" i="1" dirty="0"/>
              <a:t>macro-variable=start </a:t>
            </a:r>
            <a:r>
              <a:rPr lang="en-US" sz="2400" dirty="0"/>
              <a:t>%TO </a:t>
            </a:r>
            <a:r>
              <a:rPr lang="en-US" sz="2400" i="1" dirty="0"/>
              <a:t>stop </a:t>
            </a:r>
            <a:r>
              <a:rPr lang="en-US" sz="2400" dirty="0"/>
              <a:t>&lt;%BY </a:t>
            </a:r>
            <a:r>
              <a:rPr lang="en-US" sz="2400" i="1" dirty="0"/>
              <a:t>increment</a:t>
            </a:r>
            <a:r>
              <a:rPr lang="en-US" sz="2400" dirty="0"/>
              <a:t>&gt;;</a:t>
            </a:r>
          </a:p>
          <a:p>
            <a:pPr marL="0" indent="0">
              <a:buFont typeface="Wingdings" pitchFamily="2" charset="2"/>
              <a:buNone/>
              <a:defRPr/>
            </a:pPr>
            <a:r>
              <a:rPr lang="en-US" sz="2400" i="1" dirty="0"/>
              <a:t>	text and macro language statements</a:t>
            </a:r>
          </a:p>
          <a:p>
            <a:pPr marL="0" indent="0">
              <a:buFont typeface="Wingdings" pitchFamily="2" charset="2"/>
              <a:buNone/>
              <a:defRPr/>
            </a:pPr>
            <a:r>
              <a:rPr lang="en-US" sz="2400" dirty="0"/>
              <a:t>%END;</a:t>
            </a:r>
          </a:p>
          <a:p>
            <a:pPr>
              <a:defRPr/>
            </a:pPr>
            <a:r>
              <a:rPr lang="en-US" sz="2000" i="1" dirty="0"/>
              <a:t>macro-variable </a:t>
            </a:r>
            <a:r>
              <a:rPr lang="en-US" sz="2000" dirty="0"/>
              <a:t>is a macro variable or a text expression that generates a macro variable name (functions as index that determines number of loop iterations)—If macro variable does not exist, it is created in the local symbol table.</a:t>
            </a:r>
          </a:p>
          <a:p>
            <a:pPr>
              <a:defRPr/>
            </a:pPr>
            <a:r>
              <a:rPr lang="en-US" sz="2000" i="1" dirty="0"/>
              <a:t>start </a:t>
            </a:r>
            <a:r>
              <a:rPr lang="en-US" sz="2000" dirty="0"/>
              <a:t>and </a:t>
            </a:r>
            <a:r>
              <a:rPr lang="en-US" sz="2000" i="1" dirty="0"/>
              <a:t>stop </a:t>
            </a:r>
            <a:r>
              <a:rPr lang="en-US" sz="2000" dirty="0"/>
              <a:t>are integers or macro expressions that generate integers to help control the total number of iterations </a:t>
            </a:r>
          </a:p>
          <a:p>
            <a:pPr>
              <a:defRPr/>
            </a:pPr>
            <a:r>
              <a:rPr lang="en-US" sz="2000" i="1" dirty="0"/>
              <a:t>increment </a:t>
            </a:r>
            <a:r>
              <a:rPr lang="en-US" sz="2000" dirty="0"/>
              <a:t>is a positive integer (default is 1) that is added to the index variable in each loop iteration (</a:t>
            </a:r>
            <a:r>
              <a:rPr lang="en-US" sz="2000" i="1" dirty="0"/>
              <a:t>Increment </a:t>
            </a:r>
            <a:r>
              <a:rPr lang="en-US" sz="2000" dirty="0"/>
              <a:t>is evaluated before the first iteration of the loop and can’t be changed as the loop iterates.)</a:t>
            </a:r>
          </a:p>
          <a:p>
            <a:pPr>
              <a:defRPr/>
            </a:pPr>
            <a:r>
              <a:rPr lang="en-US" sz="2000" dirty="0"/>
              <a:t>The index variable is evaluated at the beginning of each loop. The loop ends when the index variable first exceeds the </a:t>
            </a:r>
            <a:r>
              <a:rPr lang="en-US" sz="2000" i="1" dirty="0"/>
              <a:t>stop</a:t>
            </a:r>
            <a:r>
              <a:rPr lang="en-US" sz="2000" dirty="0"/>
              <a:t> value.</a:t>
            </a:r>
          </a:p>
          <a:p>
            <a:pPr marL="0" indent="0">
              <a:buFont typeface="Wingdings" pitchFamily="2" charset="2"/>
              <a:buNone/>
              <a:defRPr/>
            </a:pPr>
            <a:endParaRPr lang="en-US" sz="1600" dirty="0">
              <a:latin typeface="Arial Unicode MS" pitchFamily="34" charset="-128"/>
            </a:endParaRPr>
          </a:p>
          <a:p>
            <a:pPr marL="0" indent="0">
              <a:buFont typeface="Wingdings" pitchFamily="2" charset="2"/>
              <a:buNone/>
              <a:defRPr/>
            </a:pPr>
            <a:endParaRPr lang="en-US" sz="2800" dirty="0">
              <a:latin typeface="Arial Unicode MS" pitchFamily="34" charset="-128"/>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4B5C538-9928-407A-A47B-579ADE8F51A9}" type="slidenum">
              <a:rPr lang="en-US">
                <a:solidFill>
                  <a:srgbClr val="FFFF00"/>
                </a:solidFill>
              </a:rPr>
              <a:pPr>
                <a:defRPr/>
              </a:pPr>
              <a:t>35</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Using Arithmetic and Logical Expressions the %EVAL Function</a:t>
            </a:r>
          </a:p>
          <a:p>
            <a:pPr marL="0" indent="0">
              <a:buFont typeface="Wingdings" pitchFamily="2" charset="2"/>
              <a:buNone/>
              <a:defRPr/>
            </a:pPr>
            <a:endParaRPr lang="en-US" sz="1400" dirty="0"/>
          </a:p>
          <a:p>
            <a:pPr>
              <a:defRPr/>
            </a:pPr>
            <a:r>
              <a:rPr lang="en-US" sz="2800" dirty="0"/>
              <a:t>The %EVAL function evaluates arithmetic and logical expressions using </a:t>
            </a:r>
            <a:r>
              <a:rPr lang="en-US" sz="2800" i="1" u="sng" dirty="0"/>
              <a:t>integer arithmetic</a:t>
            </a:r>
            <a:r>
              <a:rPr lang="en-US" sz="2800" dirty="0"/>
              <a:t>.</a:t>
            </a:r>
          </a:p>
          <a:p>
            <a:pPr marL="0" indent="0">
              <a:buFont typeface="Wingdings" pitchFamily="2" charset="2"/>
              <a:buNone/>
              <a:defRPr/>
            </a:pPr>
            <a:endParaRPr lang="en-US" sz="1100" b="1" dirty="0"/>
          </a:p>
          <a:p>
            <a:pPr marL="0" indent="0">
              <a:buFont typeface="Wingdings" pitchFamily="2" charset="2"/>
              <a:buNone/>
              <a:defRPr/>
            </a:pPr>
            <a:r>
              <a:rPr lang="en-US" sz="2800" dirty="0"/>
              <a:t>%EVAL (</a:t>
            </a:r>
            <a:r>
              <a:rPr lang="en-US" sz="2800" i="1" dirty="0"/>
              <a:t>arithmetic or logical expression</a:t>
            </a:r>
            <a:r>
              <a:rPr lang="en-US" sz="2800" dirty="0"/>
              <a:t>)</a:t>
            </a:r>
            <a:endParaRPr lang="en-US" sz="2800" dirty="0">
              <a:latin typeface="Arial Unicode MS" pitchFamily="34" charset="-128"/>
            </a:endParaRPr>
          </a:p>
          <a:p>
            <a:pPr marL="0" indent="0">
              <a:buFont typeface="Wingdings" pitchFamily="2" charset="2"/>
              <a:buNone/>
              <a:defRPr/>
            </a:pPr>
            <a:endParaRPr lang="en-US" sz="1400" dirty="0"/>
          </a:p>
          <a:p>
            <a:pPr>
              <a:defRPr/>
            </a:pPr>
            <a:r>
              <a:rPr lang="en-US" sz="2800" dirty="0"/>
              <a:t>Caution: Error messages are generated in the log when the expression contains non-integer values. The function </a:t>
            </a:r>
            <a:r>
              <a:rPr lang="en-US" sz="2800" i="1" dirty="0"/>
              <a:t>does not</a:t>
            </a:r>
            <a:r>
              <a:rPr lang="en-US" sz="2800" dirty="0"/>
              <a:t> convert a value that contains a period to a number. </a:t>
            </a:r>
          </a:p>
          <a:p>
            <a:pPr marL="0" indent="0">
              <a:buFont typeface="Wingdings" pitchFamily="2" charset="2"/>
              <a:buNone/>
              <a:defRPr/>
            </a:pPr>
            <a:endParaRPr lang="en-US" sz="2800" b="1" dirty="0"/>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6055A94-5CD7-47C8-9E95-5872B7BD2721}" type="slidenum">
              <a:rPr lang="en-US">
                <a:solidFill>
                  <a:srgbClr val="FFFF00"/>
                </a:solidFill>
              </a:rPr>
              <a:pPr>
                <a:defRPr/>
              </a:pPr>
              <a:t>36</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Using Arithmetic and Logical Expressions the %SYSEVALF Function</a:t>
            </a:r>
          </a:p>
          <a:p>
            <a:pPr marL="0" indent="0">
              <a:buFont typeface="Wingdings" pitchFamily="2" charset="2"/>
              <a:buNone/>
              <a:defRPr/>
            </a:pPr>
            <a:endParaRPr lang="en-US" sz="1200" dirty="0">
              <a:latin typeface="Arial Unicode MS" pitchFamily="34" charset="-128"/>
            </a:endParaRPr>
          </a:p>
          <a:p>
            <a:pPr>
              <a:defRPr/>
            </a:pPr>
            <a:r>
              <a:rPr lang="en-US" sz="2800" dirty="0"/>
              <a:t>The %SYSEVALF function evaluates arithmetic and logical expressions using </a:t>
            </a:r>
            <a:r>
              <a:rPr lang="en-US" sz="2800" i="1" u="sng" dirty="0"/>
              <a:t>floating-point arithmetic</a:t>
            </a:r>
            <a:r>
              <a:rPr lang="en-US" sz="2800" dirty="0"/>
              <a:t>.</a:t>
            </a:r>
          </a:p>
          <a:p>
            <a:pPr marL="0" indent="0">
              <a:buFont typeface="Wingdings" pitchFamily="2" charset="2"/>
              <a:buNone/>
              <a:defRPr/>
            </a:pPr>
            <a:endParaRPr lang="en-US" sz="1800" dirty="0">
              <a:latin typeface="Arial Unicode MS" pitchFamily="34" charset="-128"/>
            </a:endParaRPr>
          </a:p>
          <a:p>
            <a:pPr marL="0" indent="0">
              <a:buNone/>
              <a:defRPr/>
            </a:pPr>
            <a:r>
              <a:rPr lang="en-US" sz="2800" dirty="0"/>
              <a:t>%SYSEVALF (</a:t>
            </a:r>
            <a:r>
              <a:rPr lang="en-US" sz="2800" i="1" dirty="0"/>
              <a:t>expression, &lt;conversion-type&gt;);</a:t>
            </a:r>
          </a:p>
          <a:p>
            <a:pPr marL="0" indent="0">
              <a:buFont typeface="Wingdings" pitchFamily="2" charset="2"/>
              <a:buNone/>
              <a:defRPr/>
            </a:pPr>
            <a:endParaRPr lang="en-US" sz="1800" dirty="0"/>
          </a:p>
          <a:p>
            <a:pPr>
              <a:defRPr/>
            </a:pPr>
            <a:r>
              <a:rPr lang="en-US" sz="2800" dirty="0"/>
              <a:t>The second parameter </a:t>
            </a:r>
            <a:r>
              <a:rPr lang="en-US" sz="2800" i="1" dirty="0"/>
              <a:t>conversion-type</a:t>
            </a:r>
            <a:r>
              <a:rPr lang="en-US" sz="2800" dirty="0"/>
              <a:t> is optional and can be BOOLEAN, CEIL, FLOOR, or INTEGER.</a:t>
            </a:r>
          </a:p>
          <a:p>
            <a:pPr>
              <a:defRPr/>
            </a:pPr>
            <a:r>
              <a:rPr lang="en-US" sz="2800" dirty="0"/>
              <a:t>This is the only macro function that can evaluate expressions with floating point or missing values. </a:t>
            </a:r>
            <a:endParaRPr lang="en-US" sz="2800" dirty="0">
              <a:latin typeface="Arial Unicode MS" pitchFamily="34" charset="-128"/>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FF2D8F4-9BB9-4C1E-9498-CC3770E28334}"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What is the SAS Macro Facility?</a:t>
            </a:r>
          </a:p>
          <a:p>
            <a:pPr>
              <a:defRPr/>
            </a:pPr>
            <a:r>
              <a:rPr lang="en-US" sz="3600" dirty="0">
                <a:latin typeface="Arial Unicode MS" pitchFamily="34" charset="-128"/>
              </a:rPr>
              <a:t>It is a tool for text substitution that is meant to assist you in constructing your programs. The facility is part of base SAS. It has its own language that is different from that used in base SAS, but the two languages have similar conventions and syntax.</a:t>
            </a:r>
          </a:p>
          <a:p>
            <a:pPr>
              <a:defRPr/>
            </a:pPr>
            <a:endParaRPr lang="en-US" dirty="0">
              <a:latin typeface="Arial Unicode MS" pitchFamily="34" charset="-128"/>
            </a:endParaRPr>
          </a:p>
          <a:p>
            <a:pPr marL="609600" indent="-609600">
              <a:buFontTx/>
              <a:buNone/>
              <a:defRPr/>
            </a:pPr>
            <a:endParaRPr lang="en-US" sz="700" dirty="0">
              <a:latin typeface="Arial Unicode MS" pitchFamily="34" charset="-128"/>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DEF4812-B5DC-46AB-AAE9-C07CC59CAAEF}"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What are the potential disadvantages of using the SAS Macro Facility?</a:t>
            </a:r>
          </a:p>
          <a:p>
            <a:pPr>
              <a:defRPr/>
            </a:pPr>
            <a:r>
              <a:rPr lang="en-US" sz="3600" dirty="0">
                <a:latin typeface="Arial Unicode MS" pitchFamily="34" charset="-128"/>
              </a:rPr>
              <a:t>Used a certain way, macros can make your programs harder to read.</a:t>
            </a:r>
          </a:p>
          <a:p>
            <a:pPr>
              <a:defRPr/>
            </a:pPr>
            <a:r>
              <a:rPr lang="en-US" sz="3600" dirty="0">
                <a:latin typeface="Arial Unicode MS" pitchFamily="34" charset="-128"/>
              </a:rPr>
              <a:t>Sharing macro programs with users who do not use macros has its challenges.</a:t>
            </a:r>
          </a:p>
          <a:p>
            <a:pPr marL="0" indent="0">
              <a:buFont typeface="Wingdings" pitchFamily="2" charset="2"/>
              <a:buNone/>
              <a:defRPr/>
            </a:pPr>
            <a:endParaRPr lang="en-US" sz="3600" dirty="0">
              <a:effectLst/>
            </a:endParaRPr>
          </a:p>
          <a:p>
            <a:pPr>
              <a:defRPr/>
            </a:pPr>
            <a:endParaRPr lang="en-US" sz="3600" dirty="0">
              <a:latin typeface="Arial Unicode MS" pitchFamily="34" charset="-128"/>
            </a:endParaRPr>
          </a:p>
          <a:p>
            <a:pPr>
              <a:defRPr/>
            </a:pPr>
            <a:endParaRPr lang="en-US" dirty="0">
              <a:latin typeface="Arial Unicode MS" pitchFamily="34" charset="-128"/>
            </a:endParaRPr>
          </a:p>
          <a:p>
            <a:pPr marL="609600" indent="-609600">
              <a:buFontTx/>
              <a:buNone/>
              <a:defRPr/>
            </a:pPr>
            <a:endParaRPr lang="en-US" sz="700" dirty="0">
              <a:latin typeface="Arial Unicode MS" pitchFamily="34" charset="-128"/>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6D64731-CE36-441D-99F6-641A24C735AF}"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381000" y="762000"/>
            <a:ext cx="84582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What are the SAS Macro Facility’s two components?</a:t>
            </a:r>
          </a:p>
          <a:p>
            <a:pPr>
              <a:defRPr/>
            </a:pPr>
            <a:r>
              <a:rPr lang="en-US" sz="2800" dirty="0">
                <a:latin typeface="Arial Unicode MS" pitchFamily="34" charset="-128"/>
              </a:rPr>
              <a:t>The </a:t>
            </a:r>
            <a:r>
              <a:rPr lang="en-US" sz="2800" dirty="0">
                <a:solidFill>
                  <a:schemeClr val="tx1"/>
                </a:solidFill>
                <a:latin typeface="Arial Unicode MS" pitchFamily="34" charset="-128"/>
              </a:rPr>
              <a:t>macro processor </a:t>
            </a:r>
            <a:r>
              <a:rPr lang="en-US" sz="2800" dirty="0">
                <a:latin typeface="Arial Unicode MS" pitchFamily="34" charset="-128"/>
              </a:rPr>
              <a:t>compiles macros and integrates it with the SAS job. </a:t>
            </a:r>
          </a:p>
          <a:p>
            <a:pPr>
              <a:defRPr/>
            </a:pPr>
            <a:r>
              <a:rPr lang="en-US" sz="2800" dirty="0">
                <a:latin typeface="Arial Unicode MS" pitchFamily="34" charset="-128"/>
              </a:rPr>
              <a:t>The</a:t>
            </a:r>
            <a:r>
              <a:rPr lang="en-US" sz="2800" dirty="0">
                <a:solidFill>
                  <a:schemeClr val="tx1"/>
                </a:solidFill>
                <a:latin typeface="Arial Unicode MS" pitchFamily="34" charset="-128"/>
              </a:rPr>
              <a:t> macro language </a:t>
            </a:r>
            <a:r>
              <a:rPr lang="en-US" sz="2800" dirty="0">
                <a:latin typeface="Arial Unicode MS" pitchFamily="34" charset="-128"/>
              </a:rPr>
              <a:t>is the interface between the programmer and the processor.</a:t>
            </a:r>
          </a:p>
          <a:p>
            <a:pPr>
              <a:defRPr/>
            </a:pPr>
            <a:r>
              <a:rPr lang="en-US" sz="2800" dirty="0">
                <a:latin typeface="Arial Unicode MS" pitchFamily="34" charset="-128"/>
              </a:rPr>
              <a:t>The macro language statements instruct the macro processor how to substitute text for you or how the facility should create the statements for you. After writing a macro, the macro is executed by invoking it instead of manually modifying the statements in a non-macro program prior to execution. </a:t>
            </a:r>
          </a:p>
          <a:p>
            <a:pPr marL="0" indent="0">
              <a:buFont typeface="Wingdings" pitchFamily="2" charset="2"/>
              <a:buNone/>
              <a:defRPr/>
            </a:pPr>
            <a:endParaRPr lang="en-US" sz="3600" dirty="0">
              <a:latin typeface="Arial Unicode MS" pitchFamily="34" charset="-128"/>
            </a:endParaRPr>
          </a:p>
          <a:p>
            <a:pPr>
              <a:defRPr/>
            </a:pPr>
            <a:endParaRPr lang="en-US" dirty="0">
              <a:latin typeface="Arial Unicode MS" pitchFamily="34" charset="-128"/>
            </a:endParaRPr>
          </a:p>
          <a:p>
            <a:pPr marL="609600" indent="-609600">
              <a:buFontTx/>
              <a:buNone/>
              <a:defRPr/>
            </a:pPr>
            <a:endParaRPr lang="en-US" sz="700" dirty="0">
              <a:latin typeface="Arial Unicode MS" pitchFamily="34" charset="-128"/>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67BE296-25BE-43CB-85A3-1BC8B6CED335}"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How is the macro processor triggered in a SAS program?</a:t>
            </a:r>
          </a:p>
          <a:p>
            <a:pPr>
              <a:defRPr/>
            </a:pPr>
            <a:r>
              <a:rPr lang="en-US" sz="2800" dirty="0">
                <a:solidFill>
                  <a:schemeClr val="tx1"/>
                </a:solidFill>
                <a:latin typeface="Arial Unicode MS" pitchFamily="34" charset="-128"/>
              </a:rPr>
              <a:t>&amp;</a:t>
            </a:r>
            <a:r>
              <a:rPr lang="en-US" sz="2800" dirty="0" err="1">
                <a:solidFill>
                  <a:schemeClr val="tx1"/>
                </a:solidFill>
                <a:latin typeface="Arial Unicode MS" pitchFamily="34" charset="-128"/>
              </a:rPr>
              <a:t>varname</a:t>
            </a:r>
          </a:p>
          <a:p>
            <a:pPr marL="0" indent="0">
              <a:buFont typeface="Wingdings" pitchFamily="2" charset="2"/>
              <a:buNone/>
              <a:defRPr/>
            </a:pPr>
            <a:r>
              <a:rPr lang="en-US" sz="2800" dirty="0">
                <a:latin typeface="Arial Unicode MS" pitchFamily="34" charset="-128"/>
              </a:rPr>
              <a:t>This is a reference to the macro variable named </a:t>
            </a:r>
            <a:r>
              <a:rPr lang="en-US" sz="2800" i="1" dirty="0" err="1">
                <a:latin typeface="Arial Unicode MS" pitchFamily="34" charset="-128"/>
              </a:rPr>
              <a:t>varname</a:t>
            </a:r>
            <a:r>
              <a:rPr lang="en-US" sz="2800" dirty="0">
                <a:latin typeface="Arial Unicode MS" pitchFamily="34" charset="-128"/>
              </a:rPr>
              <a:t>.  The current value of the macro variable will replace all references of &amp;</a:t>
            </a:r>
            <a:r>
              <a:rPr lang="en-US" sz="2800" dirty="0" err="1">
                <a:latin typeface="Arial Unicode MS" pitchFamily="34" charset="-128"/>
              </a:rPr>
              <a:t>varname</a:t>
            </a:r>
            <a:r>
              <a:rPr lang="en-US" sz="2800" dirty="0">
                <a:latin typeface="Arial Unicode MS" pitchFamily="34" charset="-128"/>
              </a:rPr>
              <a:t> in the program.</a:t>
            </a:r>
          </a:p>
          <a:p>
            <a:pPr>
              <a:defRPr/>
            </a:pPr>
            <a:r>
              <a:rPr lang="en-US" sz="2800" dirty="0">
                <a:solidFill>
                  <a:schemeClr val="tx1"/>
                </a:solidFill>
                <a:latin typeface="Arial Unicode MS" pitchFamily="34" charset="-128"/>
              </a:rPr>
              <a:t>%</a:t>
            </a:r>
            <a:r>
              <a:rPr lang="en-US" sz="2800" dirty="0" err="1">
                <a:solidFill>
                  <a:schemeClr val="tx1"/>
                </a:solidFill>
                <a:latin typeface="Arial Unicode MS" pitchFamily="34" charset="-128"/>
              </a:rPr>
              <a:t>macroname</a:t>
            </a:r>
          </a:p>
          <a:p>
            <a:pPr marL="0" indent="0">
              <a:buFont typeface="Wingdings" pitchFamily="2" charset="2"/>
              <a:buNone/>
              <a:defRPr/>
            </a:pPr>
            <a:r>
              <a:rPr lang="en-US" sz="2800" dirty="0">
                <a:latin typeface="Arial Unicode MS" pitchFamily="34" charset="-128"/>
              </a:rPr>
              <a:t>This is a reference to the macro named </a:t>
            </a:r>
            <a:r>
              <a:rPr lang="en-US" sz="2800" i="1" dirty="0" err="1">
                <a:latin typeface="Arial Unicode MS" pitchFamily="34" charset="-128"/>
              </a:rPr>
              <a:t>macroname</a:t>
            </a:r>
            <a:r>
              <a:rPr lang="en-US" sz="2800" dirty="0">
                <a:latin typeface="Arial Unicode MS" pitchFamily="34" charset="-128"/>
              </a:rPr>
              <a:t>. This generates statements (with or without errors) that are contained in the macro. The contents of the macro are still subject to debugging by the user.</a:t>
            </a:r>
          </a:p>
          <a:p>
            <a:pPr marL="0" indent="0">
              <a:buFont typeface="Wingdings" pitchFamily="2" charset="2"/>
              <a:buNone/>
              <a:defRPr/>
            </a:pPr>
            <a:endParaRPr lang="en-US" sz="3600" dirty="0">
              <a:latin typeface="Arial Unicode MS" pitchFamily="34" charset="-128"/>
            </a:endParaRPr>
          </a:p>
          <a:p>
            <a:pPr>
              <a:defRPr/>
            </a:pPr>
            <a:endParaRPr lang="en-US" dirty="0">
              <a:latin typeface="Arial Unicode MS" pitchFamily="34" charset="-128"/>
            </a:endParaRPr>
          </a:p>
          <a:p>
            <a:pPr marL="609600" indent="-609600">
              <a:buFontTx/>
              <a:buNone/>
              <a:defRPr/>
            </a:pPr>
            <a:endParaRPr lang="en-US" sz="700" dirty="0">
              <a:latin typeface="Arial Unicode MS" pitchFamily="34" charset="-128"/>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8C2419-472B-4525-B8B1-26722F35ABA1}"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dirty="0">
                <a:solidFill>
                  <a:srgbClr val="FFFFFF"/>
                </a:solidFill>
                <a:latin typeface="Arial Unicode MS" pitchFamily="34" charset="-128"/>
              </a:rPr>
              <a:t>How do I use SAS macros?</a:t>
            </a:r>
          </a:p>
          <a:p>
            <a:pPr marL="0" indent="0">
              <a:buFont typeface="Wingdings" pitchFamily="2" charset="2"/>
              <a:buNone/>
              <a:defRPr/>
            </a:pPr>
            <a:endParaRPr lang="en-US" sz="3600" b="1" dirty="0">
              <a:solidFill>
                <a:srgbClr val="FFFFFF"/>
              </a:solidFill>
              <a:latin typeface="Arial Unicode MS" pitchFamily="34" charset="-128"/>
            </a:endParaRPr>
          </a:p>
          <a:p>
            <a:pPr>
              <a:defRPr/>
            </a:pPr>
            <a:r>
              <a:rPr lang="en-US" sz="4000" dirty="0">
                <a:latin typeface="Arial Unicode MS" pitchFamily="34" charset="-128"/>
              </a:rPr>
              <a:t>The first step is to create macro statements/code.</a:t>
            </a:r>
          </a:p>
          <a:p>
            <a:pPr>
              <a:defRPr/>
            </a:pPr>
            <a:r>
              <a:rPr lang="en-US" sz="4000" dirty="0">
                <a:latin typeface="Arial Unicode MS" pitchFamily="34" charset="-128"/>
              </a:rPr>
              <a:t>The second step is to invoke the macro statements/code.</a:t>
            </a:r>
          </a:p>
          <a:p>
            <a:pPr marL="0" indent="0">
              <a:buFont typeface="Wingdings" pitchFamily="2" charset="2"/>
              <a:buNone/>
              <a:defRPr/>
            </a:pPr>
            <a:endParaRPr lang="en-US" sz="3600" b="1" dirty="0">
              <a:solidFill>
                <a:srgbClr val="FFFFFF"/>
              </a:solidFill>
              <a:latin typeface="Arial Unicode MS" pitchFamily="34" charset="-128"/>
            </a:endParaRPr>
          </a:p>
          <a:p>
            <a:pPr marL="609600" indent="-609600">
              <a:buFontTx/>
              <a:buNone/>
              <a:defRPr/>
            </a:pPr>
            <a:endParaRPr lang="en-US" sz="700" dirty="0">
              <a:latin typeface="Arial Unicode MS" pitchFamily="34" charset="-128"/>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873BC24-5A79-4E9B-A1BC-4EC8421EC898}"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304800" y="762000"/>
            <a:ext cx="8534400" cy="5486400"/>
          </a:xfrm>
        </p:spPr>
        <p:txBody>
          <a:bodyPr/>
          <a:lstStyle/>
          <a:p>
            <a:pPr marL="0" indent="0">
              <a:buFont typeface="Wingdings" pitchFamily="2" charset="2"/>
              <a:buNone/>
              <a:defRPr/>
            </a:pPr>
            <a:r>
              <a:rPr lang="en-US" sz="3600" b="1">
                <a:solidFill>
                  <a:srgbClr val="FFFFFF"/>
                </a:solidFill>
                <a:latin typeface="Arial Unicode MS" pitchFamily="34" charset="-128"/>
              </a:rPr>
              <a:t>Defining a Macro</a:t>
            </a:r>
          </a:p>
          <a:p>
            <a:pPr marL="0" indent="0">
              <a:buFont typeface="Wingdings" pitchFamily="2" charset="2"/>
              <a:buNone/>
              <a:defRPr/>
            </a:pPr>
            <a:endParaRPr lang="en-US" sz="3600" b="1">
              <a:solidFill>
                <a:srgbClr val="FFFFFF"/>
              </a:solidFill>
              <a:latin typeface="Arial Unicode MS" pitchFamily="34" charset="-128"/>
            </a:endParaRPr>
          </a:p>
          <a:p>
            <a:pPr marL="0" indent="0">
              <a:defRPr/>
            </a:pPr>
            <a:r>
              <a:rPr lang="en-US" sz="4000">
                <a:latin typeface="Arial Unicode MS" pitchFamily="34" charset="-128"/>
              </a:rPr>
              <a:t>The definition begins with %MACRO and ends with %MEND. </a:t>
            </a:r>
          </a:p>
          <a:p>
            <a:pPr marL="0" indent="0">
              <a:defRPr/>
            </a:pPr>
            <a:r>
              <a:rPr lang="en-US" sz="4000">
                <a:latin typeface="Arial Unicode MS" pitchFamily="34" charset="-128"/>
              </a:rPr>
              <a:t>Example:</a:t>
            </a:r>
          </a:p>
          <a:p>
            <a:pPr marL="400050" lvl="1" indent="0">
              <a:buFontTx/>
              <a:buNone/>
              <a:defRPr/>
            </a:pPr>
            <a:endParaRPr lang="en-US" sz="200">
              <a:latin typeface="Arial Unicode MS" pitchFamily="34" charset="-128"/>
            </a:endParaRPr>
          </a:p>
          <a:p>
            <a:pPr marL="400050" lvl="1" indent="0">
              <a:buFontTx/>
              <a:buNone/>
              <a:defRPr/>
            </a:pPr>
            <a:r>
              <a:rPr lang="en-US" sz="2400"/>
              <a:t>%macro printsubset(gender,titletext);</a:t>
            </a:r>
          </a:p>
          <a:p>
            <a:pPr marL="400050" lvl="1" indent="0">
              <a:buFontTx/>
              <a:buNone/>
              <a:defRPr/>
            </a:pPr>
            <a:r>
              <a:rPr lang="en-US" sz="2400"/>
              <a:t>proc print; where female="&amp;gender";</a:t>
            </a:r>
          </a:p>
          <a:p>
            <a:pPr marL="400050" lvl="1" indent="0">
              <a:buFontTx/>
              <a:buNone/>
              <a:defRPr/>
            </a:pPr>
            <a:r>
              <a:rPr lang="en-US" sz="2400"/>
              <a:t>title "&amp;titletext";</a:t>
            </a:r>
          </a:p>
          <a:p>
            <a:pPr marL="400050" lvl="1" indent="0">
              <a:buFontTx/>
              <a:buNone/>
              <a:defRPr/>
            </a:pPr>
            <a:r>
              <a:rPr lang="en-US" sz="2400"/>
              <a:t>run;</a:t>
            </a:r>
          </a:p>
          <a:p>
            <a:pPr marL="400050" lvl="1" indent="0">
              <a:buFontTx/>
              <a:buNone/>
              <a:defRPr/>
            </a:pPr>
            <a:r>
              <a:rPr lang="en-US" sz="2400"/>
              <a:t>%mend printsubset;</a:t>
            </a:r>
          </a:p>
          <a:p>
            <a:pPr marL="0" indent="0">
              <a:buFontTx/>
              <a:buNone/>
              <a:defRPr/>
            </a:pPr>
            <a:endParaRPr lang="en-US" sz="700">
              <a:latin typeface="Arial Unicode MS" pitchFamily="34" charset="-128"/>
            </a:endParaRPr>
          </a:p>
        </p:txBody>
      </p:sp>
    </p:spTree>
  </p:cSld>
  <p:clrMapOvr>
    <a:masterClrMapping/>
  </p:clrMapOvr>
  <p:transition spd="med">
    <p:fad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2622</Words>
  <Application>Microsoft Office PowerPoint</Application>
  <PresentationFormat>On-screen Show (4:3)</PresentationFormat>
  <Paragraphs>359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Arial Unicode MS</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HITCHCOCK, DAVID</cp:lastModifiedBy>
  <cp:revision>118</cp:revision>
  <cp:lastPrinted>2012-02-27T17:35:46Z</cp:lastPrinted>
  <dcterms:created xsi:type="dcterms:W3CDTF">2012-02-29T16:45:00Z</dcterms:created>
  <dcterms:modified xsi:type="dcterms:W3CDTF">2020-12-11T15:54:37Z</dcterms:modified>
</cp:coreProperties>
</file>