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handoutMasterIdLst>
    <p:handoutMasterId r:id="rId19"/>
  </p:handoutMasterIdLst>
  <p:sldIdLst>
    <p:sldId id="258" r:id="rId2"/>
    <p:sldId id="299" r:id="rId3"/>
    <p:sldId id="311" r:id="rId4"/>
    <p:sldId id="300" r:id="rId5"/>
    <p:sldId id="301" r:id="rId6"/>
    <p:sldId id="302" r:id="rId7"/>
    <p:sldId id="303" r:id="rId8"/>
    <p:sldId id="312" r:id="rId9"/>
    <p:sldId id="314" r:id="rId10"/>
    <p:sldId id="315" r:id="rId11"/>
    <p:sldId id="316" r:id="rId12"/>
    <p:sldId id="317" r:id="rId13"/>
    <p:sldId id="318" r:id="rId14"/>
    <p:sldId id="319" r:id="rId15"/>
    <p:sldId id="321" r:id="rId16"/>
    <p:sldId id="322" r:id="rId17"/>
    <p:sldId id="320" r:id="rId1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596230D3-3339-434B-84A7-FE32B1EF626D}">
          <p14:sldIdLst>
            <p14:sldId id="258"/>
            <p14:sldId id="299"/>
            <p14:sldId id="311"/>
            <p14:sldId id="300"/>
            <p14:sldId id="301"/>
            <p14:sldId id="302"/>
            <p14:sldId id="303"/>
            <p14:sldId id="312"/>
            <p14:sldId id="314"/>
            <p14:sldId id="315"/>
            <p14:sldId id="316"/>
            <p14:sldId id="317"/>
            <p14:sldId id="318"/>
            <p14:sldId id="319"/>
            <p14:sldId id="321"/>
            <p14:sldId id="322"/>
            <p14:sldId id="320"/>
          </p14:sldIdLst>
        </p14:section>
        <p14:section name="Untitled Section" id="{88B15137-DFDE-49B6-B18A-A9EBE9A4733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414" y="1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fld id="{574F5078-43DE-414F-B780-CDB9C3662E0F}" type="datetimeFigureOut">
              <a:rPr lang="en-US"/>
              <a:pPr/>
              <a:t>12/11/2020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9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414" y="8830659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fld id="{B05B7024-CA1A-4173-8466-3DCF76E49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50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65727E-B0AA-4888-9956-2577C8998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42DEF8-5C40-4807-AD76-6C50DA7D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6FAC18-A87B-4B30-861B-66BC839CD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870BAF-745D-482A-8AF9-8697AA41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D1B8D7-8BB3-4D46-B894-C5CC6B943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332F21-2581-4DA4-AAF8-11E4ECB37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B93ED7-E26E-4B36-A41F-118A921E5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DDE1BD-5365-439F-B1F4-39B4EEEF6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E10FB5-3B58-4BC7-893D-6C5D8A9F3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3D2553-B793-481C-B10F-A15CBA846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8E01E0-06E7-4936-B770-6D5FD67AA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401CB8-006F-4D91-B3DC-7A63CEE72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E94511-8374-48CD-AA68-711B5FACB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BB9683-C8B8-40AB-A41E-D73157506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134F4B-0C02-41C7-945A-FA99EE10F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E4D5B19-C30E-4FE9-94AC-258D29C24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1758466"/>
            <a:ext cx="6324600" cy="2743200"/>
          </a:xfrm>
        </p:spPr>
        <p:txBody>
          <a:bodyPr/>
          <a:lstStyle/>
          <a:p>
            <a:r>
              <a:rPr lang="en-US" sz="5400" b="1" dirty="0">
                <a:latin typeface="Arial Unicode MS" pitchFamily="34" charset="-128"/>
              </a:rPr>
              <a:t> Combining Data Horizontally</a:t>
            </a:r>
            <a:endParaRPr lang="en-US" sz="6000" b="1" dirty="0">
              <a:latin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>
                <a:solidFill>
                  <a:schemeClr val="tx2"/>
                </a:solidFill>
                <a:latin typeface="Arial Unicode MS" pitchFamily="34" charset="-128"/>
              </a:rPr>
              <a:t>STAT 541</a:t>
            </a:r>
          </a:p>
          <a:p>
            <a:pPr algn="ctr"/>
            <a:endParaRPr lang="en-US" sz="4400" dirty="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457200" y="6248400"/>
            <a:ext cx="7086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©Spring 2012 Imelda Go, John Grego, Jennifer </a:t>
            </a:r>
            <a:r>
              <a:rPr lang="en-US" sz="1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Lasecki</a:t>
            </a: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the University of South Carolina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>
                <a:solidFill>
                  <a:srgbClr val="FFFFFF"/>
                </a:solidFill>
                <a:latin typeface="Arial Unicode MS" pitchFamily="34" charset="-128"/>
              </a:rPr>
              <a:t>DATA Step match-merge vs. PROC SQL</a:t>
            </a: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</a:rPr>
              <a:t>Match-merge</a:t>
            </a:r>
          </a:p>
          <a:p>
            <a:pPr lvl="1"/>
            <a:r>
              <a:rPr lang="en-US" dirty="0">
                <a:latin typeface="Arial Unicode MS" pitchFamily="34" charset="-128"/>
              </a:rPr>
              <a:t>Unlimited data sets</a:t>
            </a:r>
          </a:p>
          <a:p>
            <a:pPr lvl="1"/>
            <a:r>
              <a:rPr lang="en-US" dirty="0">
                <a:latin typeface="Arial Unicode MS" pitchFamily="34" charset="-128"/>
              </a:rPr>
              <a:t>More complex data management</a:t>
            </a:r>
          </a:p>
          <a:p>
            <a:r>
              <a:rPr lang="en-US" dirty="0">
                <a:latin typeface="Arial Unicode MS" pitchFamily="34" charset="-128"/>
              </a:rPr>
              <a:t>PROC SQL</a:t>
            </a:r>
          </a:p>
          <a:p>
            <a:pPr lvl="1"/>
            <a:r>
              <a:rPr lang="en-US" dirty="0">
                <a:latin typeface="Arial Unicode MS" pitchFamily="34" charset="-128"/>
              </a:rPr>
              <a:t>No pre-sorting</a:t>
            </a:r>
          </a:p>
          <a:p>
            <a:pPr lvl="1"/>
            <a:r>
              <a:rPr lang="en-US" dirty="0">
                <a:latin typeface="Arial Unicode MS" pitchFamily="34" charset="-128"/>
              </a:rPr>
              <a:t>No common variables</a:t>
            </a:r>
          </a:p>
          <a:p>
            <a:pPr marL="514350" indent="-514350">
              <a:buNone/>
            </a:pPr>
            <a:endParaRPr lang="en-US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082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>
                <a:solidFill>
                  <a:srgbClr val="FFFFFF"/>
                </a:solidFill>
                <a:latin typeface="Arial Unicode MS" pitchFamily="34" charset="-128"/>
              </a:rPr>
              <a:t>DATA Step match-merge vs. PROC SQL</a:t>
            </a: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</a:rPr>
              <a:t>Match-merge</a:t>
            </a:r>
          </a:p>
          <a:p>
            <a:pPr lvl="1"/>
            <a:r>
              <a:rPr lang="en-US" dirty="0">
                <a:latin typeface="Arial Unicode MS" pitchFamily="34" charset="-128"/>
              </a:rPr>
              <a:t>Portable Data Vector (PDV) used to hold information while DATA step executes</a:t>
            </a:r>
          </a:p>
          <a:p>
            <a:pPr lvl="1"/>
            <a:r>
              <a:rPr lang="en-US" dirty="0">
                <a:latin typeface="Arial Unicode MS" pitchFamily="34" charset="-128"/>
              </a:rPr>
              <a:t>Outputs first observation from each data set for each level of the BY group variable </a:t>
            </a:r>
          </a:p>
          <a:p>
            <a:r>
              <a:rPr lang="en-US" dirty="0">
                <a:latin typeface="Arial Unicode MS" pitchFamily="34" charset="-128"/>
              </a:rPr>
              <a:t>PROC SQL</a:t>
            </a:r>
          </a:p>
          <a:p>
            <a:pPr lvl="1"/>
            <a:r>
              <a:rPr lang="en-US" dirty="0">
                <a:latin typeface="Arial Unicode MS" pitchFamily="34" charset="-128"/>
              </a:rPr>
              <a:t>Creates Cartesian product</a:t>
            </a:r>
          </a:p>
          <a:p>
            <a:pPr lvl="1"/>
            <a:r>
              <a:rPr lang="en-US" dirty="0">
                <a:latin typeface="Arial Unicode MS" pitchFamily="34" charset="-128"/>
              </a:rPr>
              <a:t>Eliminates ineligible cases in WHERE clause</a:t>
            </a:r>
          </a:p>
          <a:p>
            <a:pPr marL="514350" indent="-514350">
              <a:buNone/>
            </a:pPr>
            <a:endParaRPr lang="en-US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082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>
                <a:solidFill>
                  <a:srgbClr val="FFFFFF"/>
                </a:solidFill>
                <a:latin typeface="Arial Unicode MS" pitchFamily="34" charset="-128"/>
              </a:rPr>
              <a:t>DATA Step match-merge</a:t>
            </a: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</a:rPr>
              <a:t>The DATA step can be used for many-to-one match merges</a:t>
            </a:r>
          </a:p>
          <a:p>
            <a:pPr lvl="1"/>
            <a:r>
              <a:rPr lang="en-US" dirty="0">
                <a:latin typeface="Arial Unicode MS" pitchFamily="34" charset="-128"/>
              </a:rPr>
              <a:t>By exporting calculation of summary measures</a:t>
            </a:r>
          </a:p>
          <a:p>
            <a:pPr lvl="1"/>
            <a:r>
              <a:rPr lang="en-US" dirty="0">
                <a:latin typeface="Arial Unicode MS" pitchFamily="34" charset="-128"/>
              </a:rPr>
              <a:t>By computing summary measures within the DATA step itself</a:t>
            </a:r>
          </a:p>
          <a:p>
            <a:pPr lvl="1"/>
            <a:r>
              <a:rPr lang="en-US" dirty="0">
                <a:latin typeface="Arial Unicode MS" pitchFamily="34" charset="-128"/>
              </a:rPr>
              <a:t>STAT 540 example</a:t>
            </a:r>
          </a:p>
          <a:p>
            <a:pPr marL="514350" indent="-514350">
              <a:buNone/>
            </a:pPr>
            <a:endParaRPr lang="en-US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082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>
                <a:solidFill>
                  <a:srgbClr val="FFFFFF"/>
                </a:solidFill>
                <a:latin typeface="Arial Unicode MS" pitchFamily="34" charset="-128"/>
              </a:rPr>
              <a:t>DATA Step match-merge</a:t>
            </a: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</a:rPr>
              <a:t>The DATA step tends to over-match on many-to-many match merges </a:t>
            </a:r>
          </a:p>
          <a:p>
            <a:r>
              <a:rPr lang="en-US" dirty="0">
                <a:latin typeface="Arial Unicode MS" pitchFamily="34" charset="-128"/>
              </a:rPr>
              <a:t>The text introduces a fix, but </a:t>
            </a:r>
            <a:r>
              <a:rPr lang="en-US">
                <a:latin typeface="Arial Unicode MS" pitchFamily="34" charset="-128"/>
              </a:rPr>
              <a:t>it’s cumbersome</a:t>
            </a:r>
          </a:p>
          <a:p>
            <a:pPr marL="514350" indent="-514350">
              <a:buNone/>
            </a:pPr>
            <a:endParaRPr lang="en-US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082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>
                <a:solidFill>
                  <a:srgbClr val="FFFFFF"/>
                </a:solidFill>
                <a:latin typeface="Arial Unicode MS" pitchFamily="34" charset="-128"/>
              </a:rPr>
              <a:t>Using an Index to Combine Data</a:t>
            </a: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</a:rPr>
              <a:t>Useful when </a:t>
            </a:r>
          </a:p>
          <a:p>
            <a:pPr lvl="1"/>
            <a:r>
              <a:rPr lang="en-US" dirty="0">
                <a:latin typeface="Arial Unicode MS" pitchFamily="34" charset="-128"/>
              </a:rPr>
              <a:t>One of the data sets is much larger than the other </a:t>
            </a:r>
          </a:p>
          <a:p>
            <a:pPr lvl="1"/>
            <a:r>
              <a:rPr lang="en-US" dirty="0">
                <a:latin typeface="Arial Unicode MS" pitchFamily="34" charset="-128"/>
              </a:rPr>
              <a:t>The smaller data set contains all the cases of interest (e.g., a left/right join)</a:t>
            </a:r>
          </a:p>
          <a:p>
            <a:r>
              <a:rPr lang="en-US" dirty="0">
                <a:latin typeface="Arial Unicode MS" pitchFamily="34" charset="-128"/>
              </a:rPr>
              <a:t>Appropriate for one-to-one matches only</a:t>
            </a:r>
          </a:p>
          <a:p>
            <a:pPr marL="514350" indent="-514350">
              <a:buNone/>
            </a:pPr>
            <a:endParaRPr lang="en-US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082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>
                <a:solidFill>
                  <a:srgbClr val="FFFFFF"/>
                </a:solidFill>
                <a:latin typeface="Arial Unicode MS" pitchFamily="34" charset="-128"/>
              </a:rPr>
              <a:t>Using an Index to Combine Data</a:t>
            </a: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</a:rPr>
              <a:t>Example</a:t>
            </a:r>
          </a:p>
          <a:p>
            <a:pPr lvl="1"/>
            <a:r>
              <a:rPr lang="en-US" dirty="0">
                <a:latin typeface="Arial Unicode MS" pitchFamily="34" charset="-128"/>
              </a:rPr>
              <a:t>SAS uses the </a:t>
            </a:r>
            <a:r>
              <a:rPr lang="en-US" dirty="0" err="1">
                <a:latin typeface="Arial Unicode MS" pitchFamily="34" charset="-128"/>
              </a:rPr>
              <a:t>noobs</a:t>
            </a:r>
            <a:r>
              <a:rPr lang="en-US" dirty="0">
                <a:latin typeface="Arial Unicode MS" pitchFamily="34" charset="-128"/>
              </a:rPr>
              <a:t> index in Fall08 to find lookup values in Fall10ms to match values of the index.</a:t>
            </a:r>
          </a:p>
          <a:p>
            <a:pPr lvl="1"/>
            <a:r>
              <a:rPr lang="en-US" dirty="0">
                <a:latin typeface="Arial Unicode MS" pitchFamily="34" charset="-128"/>
              </a:rPr>
              <a:t>The smaller data set has to be included first so that lookup values are available in the PDV for use by the index.</a:t>
            </a:r>
          </a:p>
          <a:p>
            <a:pPr lvl="1"/>
            <a:r>
              <a:rPr lang="en-US" dirty="0">
                <a:latin typeface="Arial Unicode MS" pitchFamily="34" charset="-128"/>
              </a:rPr>
              <a:t>_IORC_ (Input/Output Return Code) indicates whether a match for each record in the smaller data set was found.</a:t>
            </a:r>
          </a:p>
          <a:p>
            <a:pPr marL="514350" indent="-514350">
              <a:buNone/>
            </a:pPr>
            <a:endParaRPr lang="en-US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082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>
                <a:solidFill>
                  <a:srgbClr val="FFFFFF"/>
                </a:solidFill>
                <a:latin typeface="Arial Unicode MS" pitchFamily="34" charset="-128"/>
              </a:rPr>
              <a:t>Using an Index to Combine Data</a:t>
            </a: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</a:rPr>
              <a:t>Example</a:t>
            </a:r>
          </a:p>
          <a:p>
            <a:pPr lvl="1"/>
            <a:r>
              <a:rPr lang="en-US" dirty="0">
                <a:latin typeface="Arial Unicode MS" pitchFamily="34" charset="-128"/>
              </a:rPr>
              <a:t>Full Fall08 data set</a:t>
            </a:r>
          </a:p>
          <a:p>
            <a:pPr lvl="1"/>
            <a:r>
              <a:rPr lang="en-US" dirty="0">
                <a:latin typeface="Arial Unicode MS" pitchFamily="34" charset="-128"/>
              </a:rPr>
              <a:t>Fall10 Marine Science majors</a:t>
            </a:r>
          </a:p>
          <a:p>
            <a:pPr lvl="1">
              <a:buNone/>
            </a:pPr>
            <a:r>
              <a:rPr lang="en-US" dirty="0">
                <a:latin typeface="Courier New"/>
                <a:cs typeface="Courier New"/>
              </a:rPr>
              <a:t>proc </a:t>
            </a:r>
            <a:r>
              <a:rPr lang="en-US" dirty="0" err="1">
                <a:latin typeface="Courier New"/>
                <a:cs typeface="Courier New"/>
              </a:rPr>
              <a:t>sql</a:t>
            </a:r>
            <a:r>
              <a:rPr lang="en-US" dirty="0">
                <a:latin typeface="Courier New"/>
                <a:cs typeface="Courier New"/>
              </a:rPr>
              <a:t>; create index </a:t>
            </a:r>
            <a:r>
              <a:rPr lang="en-US" dirty="0" err="1">
                <a:latin typeface="Courier New"/>
                <a:cs typeface="Courier New"/>
              </a:rPr>
              <a:t>noobs</a:t>
            </a:r>
            <a:r>
              <a:rPr lang="en-US" dirty="0">
                <a:latin typeface="Courier New"/>
                <a:cs typeface="Courier New"/>
              </a:rPr>
              <a:t> on fall08(noobs); quit;</a:t>
            </a:r>
          </a:p>
          <a:p>
            <a:pPr lvl="1">
              <a:buNone/>
            </a:pPr>
            <a:r>
              <a:rPr lang="en-US" dirty="0">
                <a:latin typeface="Courier New"/>
                <a:cs typeface="Courier New"/>
              </a:rPr>
              <a:t>data </a:t>
            </a:r>
            <a:r>
              <a:rPr lang="en-US" dirty="0" err="1">
                <a:latin typeface="Courier New"/>
                <a:cs typeface="Courier New"/>
              </a:rPr>
              <a:t>msretro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lvl="1">
              <a:buNone/>
            </a:pPr>
            <a:r>
              <a:rPr lang="en-US" dirty="0">
                <a:latin typeface="Courier New"/>
                <a:cs typeface="Courier New"/>
              </a:rPr>
              <a:t>set fall10ms;</a:t>
            </a:r>
          </a:p>
          <a:p>
            <a:pPr lvl="1">
              <a:buNone/>
            </a:pPr>
            <a:r>
              <a:rPr lang="en-US" dirty="0">
                <a:latin typeface="Courier New"/>
                <a:cs typeface="Courier New"/>
              </a:rPr>
              <a:t>set fall08 key=</a:t>
            </a:r>
            <a:r>
              <a:rPr lang="en-US" dirty="0" err="1">
                <a:latin typeface="Courier New"/>
                <a:cs typeface="Courier New"/>
              </a:rPr>
              <a:t>noobs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lvl="1">
              <a:buNone/>
            </a:pPr>
            <a:r>
              <a:rPr lang="en-US" dirty="0">
                <a:latin typeface="Courier New"/>
                <a:cs typeface="Courier New"/>
              </a:rPr>
              <a:t>run;</a:t>
            </a:r>
          </a:p>
          <a:p>
            <a:pPr marL="514350" indent="-514350">
              <a:buNone/>
            </a:pPr>
            <a:endParaRPr lang="en-US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082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>
                <a:solidFill>
                  <a:srgbClr val="FFFFFF"/>
                </a:solidFill>
                <a:latin typeface="Arial Unicode MS" pitchFamily="34" charset="-128"/>
              </a:rPr>
              <a:t>Using a Transactional Data Set</a:t>
            </a: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</a:rPr>
              <a:t>The Base data set can be updated from a lookup table</a:t>
            </a:r>
          </a:p>
          <a:p>
            <a:r>
              <a:rPr lang="en-US" dirty="0">
                <a:latin typeface="Arial Unicode MS" pitchFamily="34" charset="-128"/>
              </a:rPr>
              <a:t>Both data sets have to be sorted</a:t>
            </a:r>
          </a:p>
          <a:p>
            <a:r>
              <a:rPr lang="en-US" dirty="0">
                <a:latin typeface="Arial Unicode MS" pitchFamily="34" charset="-128"/>
              </a:rPr>
              <a:t>The lookup table can have missing values for variables that are unchanged</a:t>
            </a:r>
          </a:p>
          <a:p>
            <a:r>
              <a:rPr lang="en-US" dirty="0">
                <a:latin typeface="Arial Unicode MS" pitchFamily="34" charset="-128"/>
              </a:rPr>
              <a:t>Be careful about “mixed” information (</a:t>
            </a:r>
            <a:r>
              <a:rPr lang="en-US">
                <a:latin typeface="Arial Unicode MS" pitchFamily="34" charset="-128"/>
              </a:rPr>
              <a:t>see example)</a:t>
            </a:r>
          </a:p>
          <a:p>
            <a:pPr>
              <a:buNone/>
            </a:pPr>
            <a:endParaRPr lang="en-US" dirty="0">
              <a:latin typeface="Courier New"/>
              <a:cs typeface="Courier New"/>
            </a:endParaRPr>
          </a:p>
          <a:p>
            <a:pPr marL="514350" indent="-514350">
              <a:buNone/>
            </a:pPr>
            <a:endParaRPr lang="en-US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082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>
                <a:solidFill>
                  <a:srgbClr val="FFFFFF"/>
                </a:solidFill>
                <a:latin typeface="Arial Unicode MS" pitchFamily="34" charset="-128"/>
              </a:rPr>
              <a:t>Terminology</a:t>
            </a:r>
            <a:endParaRPr lang="en-US" b="1" i="1" dirty="0">
              <a:solidFill>
                <a:srgbClr val="FFFFFF"/>
              </a:solidFill>
              <a:latin typeface="Arial Unicode MS" pitchFamily="34" charset="-128"/>
            </a:endParaRPr>
          </a:p>
          <a:p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</a:rPr>
              <a:t>Table Lookup</a:t>
            </a:r>
          </a:p>
          <a:p>
            <a:r>
              <a:rPr lang="en-US" dirty="0">
                <a:latin typeface="Arial Unicode MS" pitchFamily="34" charset="-128"/>
              </a:rPr>
              <a:t>Base table</a:t>
            </a:r>
          </a:p>
          <a:p>
            <a:r>
              <a:rPr lang="en-US" dirty="0">
                <a:latin typeface="Arial Unicode MS" pitchFamily="34" charset="-128"/>
              </a:rPr>
              <a:t>Lookup tables</a:t>
            </a:r>
          </a:p>
          <a:p>
            <a:r>
              <a:rPr lang="en-US" dirty="0">
                <a:latin typeface="Arial Unicode MS" pitchFamily="34" charset="-128"/>
              </a:rPr>
              <a:t>Lookup values</a:t>
            </a:r>
          </a:p>
          <a:p>
            <a:pPr marL="0" indent="0">
              <a:buNone/>
            </a:pPr>
            <a:endParaRPr lang="en-US" sz="28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10642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4000" b="1" dirty="0">
                <a:solidFill>
                  <a:srgbClr val="FFFFFF"/>
                </a:solidFill>
                <a:latin typeface="Arial Unicode MS" pitchFamily="34" charset="-128"/>
              </a:rPr>
              <a:t>Working with Lookup Values Outside of SAS Data Sets</a:t>
            </a:r>
            <a:endParaRPr lang="en-US" b="1" i="1" dirty="0">
              <a:solidFill>
                <a:srgbClr val="FFFFFF"/>
              </a:solidFill>
              <a:latin typeface="Arial Unicode MS" pitchFamily="34" charset="-128"/>
            </a:endParaRPr>
          </a:p>
          <a:p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</a:rPr>
              <a:t>Lookup tables are not necessarily SAS data sets.</a:t>
            </a:r>
          </a:p>
          <a:p>
            <a:r>
              <a:rPr lang="en-US" dirty="0">
                <a:latin typeface="Arial Unicode MS" pitchFamily="34" charset="-128"/>
              </a:rPr>
              <a:t>The following techniques can be used to hard-code lookup values into programs:</a:t>
            </a:r>
          </a:p>
          <a:p>
            <a:pPr lvl="1"/>
            <a:r>
              <a:rPr lang="en-US" dirty="0">
                <a:latin typeface="Arial Unicode MS" pitchFamily="34" charset="-128"/>
              </a:rPr>
              <a:t>IF-THEN/ELSE statements</a:t>
            </a:r>
          </a:p>
          <a:p>
            <a:pPr lvl="1"/>
            <a:r>
              <a:rPr lang="en-US" dirty="0">
                <a:latin typeface="Arial Unicode MS" pitchFamily="34" charset="-128"/>
              </a:rPr>
              <a:t>SAS arrays</a:t>
            </a:r>
          </a:p>
          <a:p>
            <a:pPr lvl="1"/>
            <a:r>
              <a:rPr lang="en-US" dirty="0">
                <a:latin typeface="Arial Unicode MS" pitchFamily="34" charset="-128"/>
              </a:rPr>
              <a:t>User-defined SAS formats</a:t>
            </a:r>
          </a:p>
          <a:p>
            <a:pPr marL="0" indent="0">
              <a:buNone/>
            </a:pPr>
            <a:endParaRPr lang="en-US" sz="28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10642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4000" b="1" dirty="0">
                <a:solidFill>
                  <a:srgbClr val="FFFFFF"/>
                </a:solidFill>
                <a:latin typeface="Arial Unicode MS" pitchFamily="34" charset="-128"/>
              </a:rPr>
              <a:t>IF-THEN/ELSE Statement</a:t>
            </a:r>
            <a:endParaRPr lang="en-US" b="1" i="1" dirty="0">
              <a:solidFill>
                <a:srgbClr val="FFFFFF"/>
              </a:solidFill>
              <a:latin typeface="Arial Unicode MS" pitchFamily="34" charset="-128"/>
            </a:endParaRPr>
          </a:p>
          <a:p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</a:rPr>
              <a:t>Advantages: easy to use and to understand, versatile</a:t>
            </a:r>
          </a:p>
          <a:p>
            <a:r>
              <a:rPr lang="en-US" dirty="0">
                <a:latin typeface="Arial Unicode MS" pitchFamily="34" charset="-128"/>
              </a:rPr>
              <a:t>Disadvantages: Code requires maintenance. Lookup values might change. Number of statements might be very large and create inefficiencies both in execution and maintenance.</a:t>
            </a:r>
            <a:endParaRPr lang="en-US" sz="28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53105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4000" b="1" dirty="0">
                <a:solidFill>
                  <a:srgbClr val="FFFFFF"/>
                </a:solidFill>
                <a:latin typeface="Arial Unicode MS" pitchFamily="34" charset="-128"/>
              </a:rPr>
              <a:t>IF-THEN/ELSE Statement Example</a:t>
            </a:r>
            <a:endParaRPr lang="en-US" b="1" i="1" dirty="0">
              <a:solidFill>
                <a:srgbClr val="FFFFFF"/>
              </a:solidFill>
              <a:latin typeface="Arial Unicode MS" pitchFamily="34" charset="-128"/>
            </a:endParaRPr>
          </a:p>
          <a:p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0" indent="0">
              <a:buNone/>
            </a:pPr>
            <a:endParaRPr lang="en-US" sz="1400" dirty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data new;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   set old;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   if id=1 then x=4;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    else if id=2 then x=5;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    else if id=3 then x=6;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326485"/>
              </p:ext>
            </p:extLst>
          </p:nvPr>
        </p:nvGraphicFramePr>
        <p:xfrm>
          <a:off x="6324607" y="3276593"/>
          <a:ext cx="1676400" cy="162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>
            <a:off x="3962400" y="3733800"/>
            <a:ext cx="1905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4724400" y="4191000"/>
            <a:ext cx="1143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4724400" y="4724400"/>
            <a:ext cx="1143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699226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4000" b="1" dirty="0">
                <a:solidFill>
                  <a:srgbClr val="FFFFFF"/>
                </a:solidFill>
                <a:latin typeface="Arial Unicode MS" pitchFamily="34" charset="-128"/>
              </a:rPr>
              <a:t>SAS Arrays</a:t>
            </a: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</a:rPr>
              <a:t>Lookup values can be hard-coded into the program or read into the array from a data set</a:t>
            </a:r>
          </a:p>
          <a:p>
            <a:r>
              <a:rPr lang="en-US" dirty="0">
                <a:latin typeface="Arial Unicode MS" pitchFamily="34" charset="-128"/>
              </a:rPr>
              <a:t>Array elements are referenced </a:t>
            </a:r>
            <a:r>
              <a:rPr lang="en-US" dirty="0" err="1">
                <a:latin typeface="Arial Unicode MS" pitchFamily="34" charset="-128"/>
              </a:rPr>
              <a:t>positionally</a:t>
            </a:r>
            <a:endParaRPr lang="en-US" dirty="0">
              <a:latin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</a:rPr>
              <a:t>Potential disadvantages: system memory requirements, only returns a single value per lookup operation, dimensions of the array must be known at compile time</a:t>
            </a:r>
          </a:p>
        </p:txBody>
      </p:sp>
    </p:spTree>
    <p:extLst>
      <p:ext uri="{BB962C8B-B14F-4D97-AF65-F5344CB8AC3E}">
        <p14:creationId xmlns:p14="http://schemas.microsoft.com/office/powerpoint/2010/main" val="688082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4000" b="1" dirty="0">
                <a:solidFill>
                  <a:srgbClr val="FFFFFF"/>
                </a:solidFill>
                <a:latin typeface="Arial Unicode MS" pitchFamily="34" charset="-128"/>
              </a:rPr>
              <a:t>Scoring Example with </a:t>
            </a:r>
            <a:br>
              <a:rPr lang="en-US" sz="4000" b="1" dirty="0">
                <a:solidFill>
                  <a:srgbClr val="FFFFFF"/>
                </a:solidFill>
                <a:latin typeface="Arial Unicode MS" pitchFamily="34" charset="-128"/>
              </a:rPr>
            </a:br>
            <a:r>
              <a:rPr lang="en-US" sz="4000" b="1" dirty="0">
                <a:solidFill>
                  <a:srgbClr val="FFFFFF"/>
                </a:solidFill>
                <a:latin typeface="Arial Unicode MS" pitchFamily="34" charset="-128"/>
              </a:rPr>
              <a:t>1-Dimensional SAS Array</a:t>
            </a:r>
          </a:p>
          <a:p>
            <a:pPr marL="609600" indent="-609600">
              <a:buNone/>
            </a:pPr>
            <a:endParaRPr lang="en-US" sz="4000" dirty="0"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4000" b="1" dirty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118308"/>
              </p:ext>
            </p:extLst>
          </p:nvPr>
        </p:nvGraphicFramePr>
        <p:xfrm>
          <a:off x="654419" y="2209800"/>
          <a:ext cx="8032380" cy="1074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6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1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27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Item 1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Item 2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Item 3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1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Response Variable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r1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r2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r3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7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Answer Key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290916" y="3455897"/>
            <a:ext cx="7086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data one;</a:t>
            </a:r>
          </a:p>
          <a:p>
            <a:r>
              <a:rPr lang="en-US" sz="2400" dirty="0">
                <a:solidFill>
                  <a:srgbClr val="FFFF00"/>
                </a:solidFill>
              </a:rPr>
              <a:t>input name $4. +1 (r1-r3) ($1.);</a:t>
            </a:r>
          </a:p>
          <a:p>
            <a:r>
              <a:rPr lang="en-US" sz="2400" dirty="0">
                <a:solidFill>
                  <a:srgbClr val="FFFF00"/>
                </a:solidFill>
              </a:rPr>
              <a:t>array answer {3} $1 _temporary_ ('B','D','C');</a:t>
            </a:r>
          </a:p>
          <a:p>
            <a:r>
              <a:rPr lang="en-US" sz="2400" dirty="0">
                <a:solidFill>
                  <a:srgbClr val="FFFF00"/>
                </a:solidFill>
              </a:rPr>
              <a:t>array response r1-r3;</a:t>
            </a:r>
          </a:p>
          <a:p>
            <a:r>
              <a:rPr lang="en-US" sz="2400" dirty="0">
                <a:solidFill>
                  <a:srgbClr val="FFFF00"/>
                </a:solidFill>
              </a:rPr>
              <a:t>score=0;</a:t>
            </a:r>
          </a:p>
          <a:p>
            <a:r>
              <a:rPr lang="en-US" sz="2400" dirty="0">
                <a:solidFill>
                  <a:srgbClr val="FFFF00"/>
                </a:solidFill>
              </a:rPr>
              <a:t>do _i_=1 to 3;</a:t>
            </a:r>
          </a:p>
          <a:p>
            <a:r>
              <a:rPr lang="en-US" sz="2400" dirty="0">
                <a:solidFill>
                  <a:srgbClr val="FFFF00"/>
                </a:solidFill>
              </a:rPr>
              <a:t>  if answer{_i_}=response{_i_} then score+1;</a:t>
            </a:r>
          </a:p>
          <a:p>
            <a:r>
              <a:rPr lang="en-US" sz="2400" dirty="0">
                <a:solidFill>
                  <a:srgbClr val="FFFF00"/>
                </a:solidFill>
              </a:rPr>
              <a:t>end;</a:t>
            </a:r>
          </a:p>
        </p:txBody>
      </p:sp>
    </p:spTree>
    <p:extLst>
      <p:ext uri="{BB962C8B-B14F-4D97-AF65-F5344CB8AC3E}">
        <p14:creationId xmlns:p14="http://schemas.microsoft.com/office/powerpoint/2010/main" val="3665390821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>
                <a:solidFill>
                  <a:srgbClr val="FFFFFF"/>
                </a:solidFill>
                <a:latin typeface="Arial Unicode MS" pitchFamily="34" charset="-128"/>
              </a:rPr>
              <a:t>DATA Step match-merge</a:t>
            </a: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</a:rPr>
              <a:t>Familiar technique from STAT 540</a:t>
            </a:r>
          </a:p>
          <a:p>
            <a:r>
              <a:rPr lang="en-US" dirty="0">
                <a:latin typeface="Arial Unicode MS" pitchFamily="34" charset="-128"/>
              </a:rPr>
              <a:t>Typically introduced as </a:t>
            </a:r>
          </a:p>
          <a:p>
            <a:pPr lvl="1"/>
            <a:r>
              <a:rPr lang="en-US" dirty="0">
                <a:latin typeface="Arial Unicode MS" pitchFamily="34" charset="-128"/>
              </a:rPr>
              <a:t>a one-to-one Outer Join</a:t>
            </a:r>
          </a:p>
          <a:p>
            <a:pPr lvl="1"/>
            <a:r>
              <a:rPr lang="en-US" dirty="0">
                <a:latin typeface="Arial Unicode MS" pitchFamily="34" charset="-128"/>
              </a:rPr>
              <a:t>A many-to-one match merge of summary data</a:t>
            </a:r>
          </a:p>
          <a:p>
            <a:r>
              <a:rPr lang="en-US" dirty="0">
                <a:latin typeface="Arial Unicode MS" pitchFamily="34" charset="-128"/>
              </a:rPr>
              <a:t>Not appropriate for a many-to-many match</a:t>
            </a:r>
          </a:p>
        </p:txBody>
      </p:sp>
    </p:spTree>
    <p:extLst>
      <p:ext uri="{BB962C8B-B14F-4D97-AF65-F5344CB8AC3E}">
        <p14:creationId xmlns:p14="http://schemas.microsoft.com/office/powerpoint/2010/main" val="688082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>
                <a:solidFill>
                  <a:srgbClr val="FFFFFF"/>
                </a:solidFill>
                <a:latin typeface="Arial Unicode MS" pitchFamily="34" charset="-128"/>
              </a:rPr>
              <a:t>DATA Step match-merge</a:t>
            </a: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</a:rPr>
              <a:t>BY variables should match, but matching can be done during execution.</a:t>
            </a:r>
          </a:p>
          <a:p>
            <a:pPr>
              <a:buNone/>
            </a:pPr>
            <a:r>
              <a:rPr lang="en-US" sz="2800" b="1" dirty="0">
                <a:latin typeface="Courier New"/>
                <a:cs typeface="Courier New"/>
              </a:rPr>
              <a:t>proc sort data=a; by student;</a:t>
            </a:r>
          </a:p>
          <a:p>
            <a:pPr>
              <a:buNone/>
            </a:pPr>
            <a:r>
              <a:rPr lang="en-US" sz="2800" b="1" dirty="0">
                <a:latin typeface="Courier New"/>
                <a:cs typeface="Courier New"/>
              </a:rPr>
              <a:t>proc sort data=</a:t>
            </a:r>
            <a:r>
              <a:rPr lang="en-US" sz="2800" b="1" dirty="0" err="1">
                <a:latin typeface="Courier New"/>
                <a:cs typeface="Courier New"/>
              </a:rPr>
              <a:t>b</a:t>
            </a:r>
            <a:r>
              <a:rPr lang="en-US" sz="2800" b="1" dirty="0">
                <a:latin typeface="Courier New"/>
                <a:cs typeface="Courier New"/>
              </a:rPr>
              <a:t>; by name;</a:t>
            </a:r>
          </a:p>
          <a:p>
            <a:pPr>
              <a:buNone/>
            </a:pPr>
            <a:r>
              <a:rPr lang="en-US" sz="2800" b="1" dirty="0">
                <a:latin typeface="Courier New"/>
                <a:cs typeface="Courier New"/>
              </a:rPr>
              <a:t>data </a:t>
            </a:r>
            <a:r>
              <a:rPr lang="en-US" sz="2800" b="1" dirty="0" err="1">
                <a:latin typeface="Courier New"/>
                <a:cs typeface="Courier New"/>
              </a:rPr>
              <a:t>gradebook</a:t>
            </a:r>
            <a:r>
              <a:rPr lang="en-US" sz="2800" b="1" dirty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2800" b="1" dirty="0">
                <a:latin typeface="Courier New"/>
                <a:cs typeface="Courier New"/>
              </a:rPr>
              <a:t>merge </a:t>
            </a:r>
            <a:r>
              <a:rPr lang="en-US" sz="2800" b="1" dirty="0" err="1">
                <a:latin typeface="Courier New"/>
                <a:cs typeface="Courier New"/>
              </a:rPr>
              <a:t>a(in</a:t>
            </a:r>
            <a:r>
              <a:rPr lang="en-US" sz="2800" b="1" dirty="0">
                <a:latin typeface="Courier New"/>
                <a:cs typeface="Courier New"/>
              </a:rPr>
              <a:t>=</a:t>
            </a:r>
            <a:r>
              <a:rPr lang="en-US" sz="2800" b="1" dirty="0" err="1">
                <a:latin typeface="Courier New"/>
                <a:cs typeface="Courier New"/>
              </a:rPr>
              <a:t>in_a</a:t>
            </a:r>
            <a:r>
              <a:rPr lang="en-US" sz="2800" b="1" dirty="0">
                <a:latin typeface="Courier New"/>
                <a:cs typeface="Courier New"/>
              </a:rPr>
              <a:t>) </a:t>
            </a:r>
            <a:r>
              <a:rPr lang="en-US" sz="2800" b="1" dirty="0" err="1">
                <a:latin typeface="Courier New"/>
                <a:cs typeface="Courier New"/>
              </a:rPr>
              <a:t>b(in</a:t>
            </a:r>
            <a:r>
              <a:rPr lang="en-US" sz="2800" b="1" dirty="0">
                <a:latin typeface="Courier New"/>
                <a:cs typeface="Courier New"/>
              </a:rPr>
              <a:t>=</a:t>
            </a:r>
            <a:r>
              <a:rPr lang="en-US" sz="2800" b="1" dirty="0" err="1">
                <a:latin typeface="Courier New"/>
                <a:cs typeface="Courier New"/>
              </a:rPr>
              <a:t>in_b</a:t>
            </a:r>
            <a:r>
              <a:rPr lang="en-US" sz="2800" b="1" dirty="0">
                <a:latin typeface="Courier New"/>
                <a:cs typeface="Courier New"/>
              </a:rPr>
              <a:t> rename=(name=student));</a:t>
            </a:r>
          </a:p>
          <a:p>
            <a:pPr>
              <a:buNone/>
            </a:pPr>
            <a:r>
              <a:rPr lang="en-US" sz="2800" b="1" dirty="0">
                <a:latin typeface="Courier New"/>
                <a:cs typeface="Courier New"/>
              </a:rPr>
              <a:t>by student;</a:t>
            </a:r>
          </a:p>
          <a:p>
            <a:pPr>
              <a:buNone/>
            </a:pPr>
            <a:r>
              <a:rPr lang="en-US" sz="2800" b="1" dirty="0">
                <a:latin typeface="Courier New"/>
                <a:cs typeface="Courier New"/>
              </a:rPr>
              <a:t>if </a:t>
            </a:r>
            <a:r>
              <a:rPr lang="en-US" sz="2800" b="1" dirty="0" err="1">
                <a:latin typeface="Courier New"/>
                <a:cs typeface="Courier New"/>
              </a:rPr>
              <a:t>in_a</a:t>
            </a:r>
            <a:r>
              <a:rPr lang="en-US" sz="2800" b="1" dirty="0">
                <a:latin typeface="Courier New"/>
                <a:cs typeface="Courier New"/>
              </a:rPr>
              <a:t> and </a:t>
            </a:r>
            <a:r>
              <a:rPr lang="en-US" sz="2800" b="1" dirty="0" err="1">
                <a:latin typeface="Courier New"/>
                <a:cs typeface="Courier New"/>
              </a:rPr>
              <a:t>in_b</a:t>
            </a:r>
            <a:r>
              <a:rPr lang="en-US" sz="2800" b="1" dirty="0">
                <a:latin typeface="Courier New"/>
                <a:cs typeface="Courier New"/>
              </a:rPr>
              <a:t>; run;</a:t>
            </a:r>
          </a:p>
        </p:txBody>
      </p:sp>
    </p:spTree>
    <p:extLst>
      <p:ext uri="{BB962C8B-B14F-4D97-AF65-F5344CB8AC3E}">
        <p14:creationId xmlns:p14="http://schemas.microsoft.com/office/powerpoint/2010/main" val="688082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2255</TotalTime>
  <Words>755</Words>
  <Application>Microsoft Office PowerPoint</Application>
  <PresentationFormat>On-screen Show (4:3)</PresentationFormat>
  <Paragraphs>139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Unicode MS</vt:lpstr>
      <vt:lpstr>Courier New</vt:lpstr>
      <vt:lpstr>Tahoma</vt:lpstr>
      <vt:lpstr>Wingdings</vt:lpstr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 </dc:creator>
  <cp:lastModifiedBy>HITCHCOCK, DAVID</cp:lastModifiedBy>
  <cp:revision>204</cp:revision>
  <cp:lastPrinted>2012-03-21T15:39:17Z</cp:lastPrinted>
  <dcterms:created xsi:type="dcterms:W3CDTF">2012-03-23T12:48:30Z</dcterms:created>
  <dcterms:modified xsi:type="dcterms:W3CDTF">2020-12-11T19:32:32Z</dcterms:modified>
</cp:coreProperties>
</file>