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2" r:id="rId2"/>
  </p:sldMasterIdLst>
  <p:notesMasterIdLst>
    <p:notesMasterId r:id="rId27"/>
  </p:notesMasterIdLst>
  <p:handoutMasterIdLst>
    <p:handoutMasterId r:id="rId28"/>
  </p:handoutMasterIdLst>
  <p:sldIdLst>
    <p:sldId id="481" r:id="rId3"/>
    <p:sldId id="449" r:id="rId4"/>
    <p:sldId id="489" r:id="rId5"/>
    <p:sldId id="482" r:id="rId6"/>
    <p:sldId id="483" r:id="rId7"/>
    <p:sldId id="484" r:id="rId8"/>
    <p:sldId id="485" r:id="rId9"/>
    <p:sldId id="486" r:id="rId10"/>
    <p:sldId id="487" r:id="rId11"/>
    <p:sldId id="488" r:id="rId12"/>
    <p:sldId id="490" r:id="rId13"/>
    <p:sldId id="491" r:id="rId14"/>
    <p:sldId id="492" r:id="rId15"/>
    <p:sldId id="502" r:id="rId16"/>
    <p:sldId id="503" r:id="rId17"/>
    <p:sldId id="493" r:id="rId18"/>
    <p:sldId id="494" r:id="rId19"/>
    <p:sldId id="495" r:id="rId20"/>
    <p:sldId id="499" r:id="rId21"/>
    <p:sldId id="500" r:id="rId22"/>
    <p:sldId id="501" r:id="rId23"/>
    <p:sldId id="496" r:id="rId24"/>
    <p:sldId id="497" r:id="rId25"/>
    <p:sldId id="498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66C3E8"/>
    <a:srgbClr val="003399"/>
    <a:srgbClr val="C0C0C0"/>
    <a:srgbClr val="EAEAEA"/>
    <a:srgbClr val="DDDDDD"/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9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-177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9" rIns="96595" bIns="48299" numCol="1" anchor="t" anchorCtr="0" compatLnSpc="1">
            <a:prstTxWarp prst="textNoShape">
              <a:avLst/>
            </a:prstTxWarp>
          </a:bodyPr>
          <a:lstStyle>
            <a:lvl1pPr defTabSz="96610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6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9" rIns="96595" bIns="48299" numCol="1" anchor="t" anchorCtr="0" compatLnSpc="1">
            <a:prstTxWarp prst="textNoShape">
              <a:avLst/>
            </a:prstTxWarp>
          </a:bodyPr>
          <a:lstStyle>
            <a:lvl1pPr algn="r" defTabSz="96610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9" rIns="96595" bIns="48299" numCol="1" anchor="b" anchorCtr="0" compatLnSpc="1">
            <a:prstTxWarp prst="textNoShape">
              <a:avLst/>
            </a:prstTxWarp>
          </a:bodyPr>
          <a:lstStyle>
            <a:lvl1pPr defTabSz="96610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6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9" rIns="96595" bIns="48299" numCol="1" anchor="b" anchorCtr="0" compatLnSpc="1">
            <a:prstTxWarp prst="textNoShape">
              <a:avLst/>
            </a:prstTxWarp>
          </a:bodyPr>
          <a:lstStyle>
            <a:lvl1pPr algn="r" defTabSz="964942">
              <a:defRPr sz="1200"/>
            </a:lvl1pPr>
          </a:lstStyle>
          <a:p>
            <a:fld id="{9A13A6D1-01CA-40C2-9723-3E8DA4F6FA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440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97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7" rIns="94792" bIns="47397" numCol="1" anchor="t" anchorCtr="0" compatLnSpc="1">
            <a:prstTxWarp prst="textNoShape">
              <a:avLst/>
            </a:prstTxWarp>
          </a:bodyPr>
          <a:lstStyle>
            <a:lvl1pPr defTabSz="94635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35438" y="0"/>
            <a:ext cx="31797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7" rIns="94792" bIns="47397" numCol="1" anchor="t" anchorCtr="0" compatLnSpc="1">
            <a:prstTxWarp prst="textNoShape">
              <a:avLst/>
            </a:prstTxWarp>
          </a:bodyPr>
          <a:lstStyle>
            <a:lvl1pPr algn="r" defTabSz="94635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7775" y="708025"/>
            <a:ext cx="4827588" cy="3621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91" y="4564063"/>
            <a:ext cx="5407025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7" rIns="94792" bIns="47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55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9716"/>
            <a:ext cx="31797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7" rIns="94792" bIns="47397" numCol="1" anchor="b" anchorCtr="0" compatLnSpc="1">
            <a:prstTxWarp prst="textNoShape">
              <a:avLst/>
            </a:prstTxWarp>
          </a:bodyPr>
          <a:lstStyle>
            <a:lvl1pPr defTabSz="94635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5438" y="9129716"/>
            <a:ext cx="31797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7" rIns="94792" bIns="47397" numCol="1" anchor="b" anchorCtr="0" compatLnSpc="1">
            <a:prstTxWarp prst="textNoShape">
              <a:avLst/>
            </a:prstTxWarp>
          </a:bodyPr>
          <a:lstStyle>
            <a:lvl1pPr algn="r" defTabSz="945896">
              <a:defRPr sz="1200"/>
            </a:lvl1pPr>
          </a:lstStyle>
          <a:p>
            <a:fld id="{2B82006A-6F66-4631-82D3-1921660F6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168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751" indent="-285674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694" indent="-228540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773" indent="-228540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850" indent="-228540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928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006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083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161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CDA590-56FE-4839-B48B-5BA914FA9A12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6" y="4560891"/>
            <a:ext cx="5362575" cy="432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769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751" indent="-285674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694" indent="-228540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773" indent="-228540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850" indent="-228540" defTabSz="944311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928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006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083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161" indent="-228540" defTabSz="944311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F7DBA9-6210-4D97-B3DD-083CD7F6DC1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6" y="4560891"/>
            <a:ext cx="5362575" cy="432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34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9814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02" indent="-302039" defTabSz="959814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57" indent="-241632" defTabSz="959814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20" indent="-241632" defTabSz="959814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684" indent="-241632" defTabSz="959814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47" indent="-241632" defTabSz="959814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10" indent="-241632" defTabSz="959814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473" indent="-241632" defTabSz="959814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736" indent="-241632" defTabSz="959814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2609AF-49F3-4BA3-A9ED-29192B2B0F4C}" type="slidenum">
              <a:rPr lang="en-US" altLang="en-US" sz="1300">
                <a:solidFill>
                  <a:srgbClr val="000000"/>
                </a:solidFill>
              </a:rPr>
              <a:pPr/>
              <a:t>24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28663"/>
            <a:ext cx="4865688" cy="3649662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989" y="4623911"/>
            <a:ext cx="5462693" cy="438221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8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6557419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25182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9250" y="250825"/>
            <a:ext cx="2100263" cy="6254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8463" y="250825"/>
            <a:ext cx="6148387" cy="6254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513973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50825"/>
            <a:ext cx="687705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8463" y="1895475"/>
            <a:ext cx="4124325" cy="4610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75188" y="1895475"/>
            <a:ext cx="4124325" cy="46101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218570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8463" y="250825"/>
            <a:ext cx="8401050" cy="6254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988365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213877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759306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08953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8463" y="1895475"/>
            <a:ext cx="4124325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895475"/>
            <a:ext cx="4124325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97163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156484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99667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137077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58268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032525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813078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03398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9250" y="250825"/>
            <a:ext cx="2100263" cy="6254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8463" y="250825"/>
            <a:ext cx="6148387" cy="6254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906821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50825"/>
            <a:ext cx="687705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8463" y="1895475"/>
            <a:ext cx="4124325" cy="4610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75188" y="1895475"/>
            <a:ext cx="4124325" cy="46101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2400591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8463" y="250825"/>
            <a:ext cx="8401050" cy="6254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402654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E3F7161-FC28-43D8-A49D-DA560B87668F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25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75867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8463" y="1895475"/>
            <a:ext cx="4124325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895475"/>
            <a:ext cx="4124325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94116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64747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993011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4829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159960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59227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28700" y="250825"/>
            <a:ext cx="68770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8463" y="1895475"/>
            <a:ext cx="840105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EAEAE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rgbClr val="EAEAEA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EAEAEA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EAEAEA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28700" y="250825"/>
            <a:ext cx="68770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8463" y="1895475"/>
            <a:ext cx="840105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34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bg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EAEAE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2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97943" y="3066690"/>
            <a:ext cx="7772400" cy="114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bg2"/>
                </a:solidFill>
              </a:rPr>
              <a:t>STAT 515 </a:t>
            </a:r>
            <a:br>
              <a:rPr lang="en-US" altLang="en-US" sz="2800" dirty="0">
                <a:solidFill>
                  <a:schemeClr val="bg2"/>
                </a:solidFill>
              </a:rPr>
            </a:br>
            <a:r>
              <a:rPr lang="en-US" altLang="en-US" sz="4800" dirty="0">
                <a:solidFill>
                  <a:schemeClr val="bg2"/>
                </a:solidFill>
              </a:rPr>
              <a:t>Statistical Methods I</a:t>
            </a:r>
            <a:r>
              <a:rPr lang="en-US" altLang="en-US" dirty="0">
                <a:solidFill>
                  <a:schemeClr val="bg2"/>
                </a:solidFill>
              </a:rPr>
              <a:t> </a:t>
            </a:r>
            <a:br>
              <a:rPr lang="en-US" altLang="en-US" dirty="0">
                <a:solidFill>
                  <a:schemeClr val="bg2"/>
                </a:solidFill>
              </a:rPr>
            </a:br>
            <a:br>
              <a:rPr lang="en-US" altLang="en-US" dirty="0">
                <a:solidFill>
                  <a:schemeClr val="bg2"/>
                </a:solidFill>
              </a:rPr>
            </a:br>
            <a:r>
              <a:rPr lang="en-US" altLang="en-US" sz="3600">
                <a:solidFill>
                  <a:schemeClr val="bg2"/>
                </a:solidFill>
              </a:rPr>
              <a:t>Sections 2.4-2.5</a:t>
            </a:r>
            <a:br>
              <a:rPr lang="en-US" altLang="en-US" sz="3600" dirty="0">
                <a:solidFill>
                  <a:schemeClr val="bg2"/>
                </a:solidFill>
              </a:rPr>
            </a:br>
            <a:r>
              <a:rPr lang="en-US" altLang="en-US" sz="1200" dirty="0">
                <a:solidFill>
                  <a:schemeClr val="bg2"/>
                </a:solidFill>
              </a:rPr>
              <a:t> </a:t>
            </a:r>
            <a:br>
              <a:rPr lang="en-US" altLang="en-US" dirty="0">
                <a:solidFill>
                  <a:schemeClr val="bg2"/>
                </a:solidFill>
              </a:rPr>
            </a:br>
            <a:r>
              <a:rPr lang="en-US" altLang="en-US" sz="3600" i="1" dirty="0">
                <a:solidFill>
                  <a:schemeClr val="bg2"/>
                </a:solidFill>
              </a:rPr>
              <a:t>The Variance and </a:t>
            </a:r>
            <a:br>
              <a:rPr lang="en-US" altLang="en-US" sz="3600" i="1" dirty="0">
                <a:solidFill>
                  <a:schemeClr val="bg2"/>
                </a:solidFill>
              </a:rPr>
            </a:br>
            <a:r>
              <a:rPr lang="en-US" altLang="en-US" sz="3600" i="1" dirty="0">
                <a:solidFill>
                  <a:schemeClr val="bg2"/>
                </a:solidFill>
              </a:rPr>
              <a:t>Standard Deviation</a:t>
            </a:r>
            <a:br>
              <a:rPr lang="en-US" altLang="en-US" sz="3600" i="1" dirty="0">
                <a:solidFill>
                  <a:schemeClr val="bg2"/>
                </a:solidFill>
              </a:rPr>
            </a:br>
            <a:r>
              <a:rPr lang="en-US" altLang="en-US" sz="6400" i="1" dirty="0">
                <a:solidFill>
                  <a:schemeClr val="bg2"/>
                </a:solidFill>
              </a:rPr>
              <a:t> </a:t>
            </a:r>
            <a:br>
              <a:rPr lang="en-US" altLang="en-US" sz="3600" dirty="0">
                <a:solidFill>
                  <a:schemeClr val="bg2"/>
                </a:solidFill>
              </a:rPr>
            </a:br>
            <a:r>
              <a:rPr lang="en-US" altLang="en-US" sz="3600" dirty="0">
                <a:solidFill>
                  <a:schemeClr val="bg2"/>
                </a:solidFill>
              </a:rPr>
              <a:t>Brian Habing</a:t>
            </a:r>
            <a:br>
              <a:rPr lang="en-US" altLang="en-US" sz="3600" dirty="0">
                <a:solidFill>
                  <a:schemeClr val="bg2"/>
                </a:solidFill>
              </a:rPr>
            </a:br>
            <a:r>
              <a:rPr lang="en-US" altLang="en-US" sz="3600" dirty="0">
                <a:solidFill>
                  <a:schemeClr val="bg2"/>
                </a:solidFill>
              </a:rPr>
              <a:t>Department of Statistics</a:t>
            </a:r>
            <a:br>
              <a:rPr lang="en-US" altLang="en-US" sz="3600" dirty="0">
                <a:solidFill>
                  <a:schemeClr val="bg2"/>
                </a:solidFill>
              </a:rPr>
            </a:br>
            <a:r>
              <a:rPr lang="en-US" altLang="en-US" sz="3600" dirty="0">
                <a:solidFill>
                  <a:schemeClr val="bg2"/>
                </a:solidFill>
              </a:rPr>
              <a:t>University of South Carolina</a:t>
            </a:r>
            <a:br>
              <a:rPr lang="en-US" altLang="en-US" sz="3600" dirty="0">
                <a:solidFill>
                  <a:schemeClr val="bg2"/>
                </a:solidFill>
              </a:rPr>
            </a:br>
            <a:r>
              <a:rPr lang="en-US" altLang="en-US" sz="1800" dirty="0">
                <a:solidFill>
                  <a:schemeClr val="bg2"/>
                </a:solidFill>
              </a:rPr>
              <a:t> </a:t>
            </a:r>
            <a:br>
              <a:rPr lang="en-US" altLang="en-US" sz="3600" dirty="0">
                <a:solidFill>
                  <a:schemeClr val="bg2"/>
                </a:solidFill>
              </a:rPr>
            </a:br>
            <a:r>
              <a:rPr lang="en-US" altLang="en-US" sz="1800" i="1" dirty="0">
                <a:solidFill>
                  <a:schemeClr val="bg2"/>
                </a:solidFill>
              </a:rPr>
              <a:t>Redistribution of these slides without permission </a:t>
            </a:r>
            <a:br>
              <a:rPr lang="en-US" altLang="en-US" sz="1800" i="1" dirty="0">
                <a:solidFill>
                  <a:schemeClr val="bg2"/>
                </a:solidFill>
              </a:rPr>
            </a:br>
            <a:r>
              <a:rPr lang="en-US" altLang="en-US" sz="1800" i="1" dirty="0">
                <a:solidFill>
                  <a:schemeClr val="bg2"/>
                </a:solidFill>
              </a:rPr>
              <a:t>is a violation of copyright law.</a:t>
            </a:r>
            <a:br>
              <a:rPr lang="en-US" altLang="en-US" sz="1800" i="1" dirty="0">
                <a:solidFill>
                  <a:schemeClr val="bg2"/>
                </a:solidFill>
              </a:rPr>
            </a:br>
            <a:endParaRPr lang="en-US" altLang="en-US" sz="1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4970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Arial Unicode MS" panose="020B0604020202020204" pitchFamily="34" charset="-128"/>
              </a:rPr>
              <a:t>The Standard Deviation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>
                <a:latin typeface="Arial Unicode MS" panose="020B0604020202020204" pitchFamily="34" charset="-128"/>
              </a:rPr>
              <a:t>Variance:</a:t>
            </a:r>
          </a:p>
          <a:p>
            <a:pPr eaLnBrk="1" hangingPunct="1">
              <a:buFontTx/>
              <a:buNone/>
            </a:pPr>
            <a:endParaRPr lang="en-US" altLang="en-US" sz="2800" b="1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2800" b="1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2800" b="1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800" b="1">
                <a:latin typeface="Arial Unicode MS" panose="020B0604020202020204" pitchFamily="34" charset="-128"/>
              </a:rPr>
              <a:t>Standard Deviation: </a:t>
            </a:r>
          </a:p>
          <a:p>
            <a:pPr eaLnBrk="1" hangingPunct="1">
              <a:buFontTx/>
              <a:buNone/>
            </a:pPr>
            <a:endParaRPr lang="en-US" altLang="en-US" sz="2800" b="1">
              <a:latin typeface="Arial Unicode MS" panose="020B0604020202020204" pitchFamily="34" charset="-128"/>
            </a:endParaRP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486275" y="1752600"/>
          <a:ext cx="283845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6" name="Equation" r:id="rId3" imgW="1104840" imgH="685800" progId="Equation.3">
                  <p:embed/>
                </p:oleObj>
              </mc:Choice>
              <mc:Fallback>
                <p:oleObj name="Equation" r:id="rId3" imgW="11048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1752600"/>
                        <a:ext cx="2838450" cy="176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97388" y="3863975"/>
          <a:ext cx="3302000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7" name="Equation" r:id="rId5" imgW="1562040" imgH="888840" progId="Equation.3">
                  <p:embed/>
                </p:oleObj>
              </mc:Choice>
              <mc:Fallback>
                <p:oleObj name="Equation" r:id="rId5" imgW="15620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388" y="3863975"/>
                        <a:ext cx="3302000" cy="194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721742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796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Arial Unicode MS" panose="020B0604020202020204" pitchFamily="34" charset="-128"/>
              </a:rPr>
              <a:t>68-95-99.7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686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As we will see in Chapter 5, for a “normal distribution” roughly 68% of the observations fall within 1</a:t>
            </a:r>
            <a:r>
              <a:rPr lang="en-US" altLang="en-US" i="1"/>
              <a:t>s</a:t>
            </a:r>
            <a:r>
              <a:rPr lang="en-US" altLang="en-US"/>
              <a:t> of the mean, 95% within 2</a:t>
            </a:r>
            <a:r>
              <a:rPr lang="en-US" altLang="en-US" i="1"/>
              <a:t>s</a:t>
            </a:r>
            <a:r>
              <a:rPr lang="en-US" altLang="en-US"/>
              <a:t>, and 99.7 within 3</a:t>
            </a:r>
            <a:r>
              <a:rPr lang="en-US" altLang="en-US" i="1"/>
              <a:t>s.  </a:t>
            </a:r>
            <a:r>
              <a:rPr lang="en-US" altLang="en-US"/>
              <a:t>(Text suggests range/4 to range/6 as an estimate of </a:t>
            </a:r>
            <a:r>
              <a:rPr lang="en-US" altLang="en-US" i="1"/>
              <a:t>s</a:t>
            </a:r>
            <a:r>
              <a:rPr lang="en-US" altLang="en-US"/>
              <a:t>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468062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7082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8125" y="869950"/>
            <a:ext cx="8745538" cy="5116513"/>
          </a:xfrm>
        </p:spPr>
      </p:pic>
    </p:spTree>
    <p:extLst>
      <p:ext uri="{BB962C8B-B14F-4D97-AF65-F5344CB8AC3E}">
        <p14:creationId xmlns:p14="http://schemas.microsoft.com/office/powerpoint/2010/main" val="310433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460375"/>
            <a:ext cx="6781800" cy="614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88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Arial Unicode MS" panose="020B0604020202020204" pitchFamily="34" charset="-128"/>
              </a:rPr>
              <a:t>Chebyshev’s Inequality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686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Chebyshev’s inequality says that at least 1-1/</a:t>
            </a:r>
            <a:r>
              <a:rPr lang="en-US" altLang="en-US" i="1"/>
              <a:t>k</a:t>
            </a:r>
            <a:r>
              <a:rPr lang="en-US" altLang="en-US" baseline="30000"/>
              <a:t>2</a:t>
            </a:r>
            <a:r>
              <a:rPr lang="en-US" altLang="en-US"/>
              <a:t> of the data must be within </a:t>
            </a:r>
            <a:r>
              <a:rPr lang="en-US" altLang="en-US" i="1"/>
              <a:t>k</a:t>
            </a:r>
            <a:r>
              <a:rPr lang="en-US" altLang="en-US"/>
              <a:t> standard deviations of the mean for any distribution (that has a mean and sd).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Equivalently that at most 1/</a:t>
            </a:r>
            <a:r>
              <a:rPr lang="en-US" altLang="en-US" i="1"/>
              <a:t>k</a:t>
            </a:r>
            <a:r>
              <a:rPr lang="en-US" altLang="en-US" baseline="30000"/>
              <a:t>2</a:t>
            </a:r>
            <a:r>
              <a:rPr lang="en-US" altLang="en-US"/>
              <a:t> of the data can be further than </a:t>
            </a:r>
            <a:r>
              <a:rPr lang="en-US" altLang="en-US" i="1"/>
              <a:t>k</a:t>
            </a:r>
            <a:r>
              <a:rPr lang="en-US" altLang="en-US"/>
              <a:t> standard deviations away from the mean.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894581622"/>
      </p:ext>
    </p:extLst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040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792162"/>
          </a:xfrm>
        </p:spPr>
        <p:txBody>
          <a:bodyPr/>
          <a:lstStyle/>
          <a:p>
            <a:pPr eaLnBrk="1" hangingPunct="1"/>
            <a:r>
              <a:rPr lang="en-US" altLang="en-US" sz="4000"/>
              <a:t>Example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1460500"/>
            <a:ext cx="8401050" cy="4610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Starting salaries in your field have a mean of $31,000 and a standard deviation of $5,000.  What can we say about  the percent with a starting salary between $26,000 and $36,000?</a:t>
            </a:r>
          </a:p>
        </p:txBody>
      </p:sp>
    </p:spTree>
    <p:extLst>
      <p:ext uri="{BB962C8B-B14F-4D97-AF65-F5344CB8AC3E}">
        <p14:creationId xmlns:p14="http://schemas.microsoft.com/office/powerpoint/2010/main" val="1611896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30175"/>
            <a:ext cx="8196262" cy="657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74747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3688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2"/>
                </a:solidFill>
                <a:latin typeface="Arial Unicode MS" panose="020B0604020202020204" pitchFamily="34" charset="-128"/>
              </a:rPr>
              <a:t>Outline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36688"/>
            <a:ext cx="8763000" cy="495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The logic behind the variance and standard deviation</a:t>
            </a:r>
          </a:p>
          <a:p>
            <a:pPr eaLnBrk="1" hangingPunct="1"/>
            <a:endParaRPr lang="en-US" altLang="en-US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The Empirical Rule and </a:t>
            </a:r>
            <a:r>
              <a:rPr lang="en-US" altLang="en-US" b="1" dirty="0" err="1">
                <a:solidFill>
                  <a:schemeClr val="bg2"/>
                </a:solidFill>
                <a:latin typeface="Arial Unicode MS" panose="020B0604020202020204" pitchFamily="34" charset="-128"/>
              </a:rPr>
              <a:t>Chebychev’s</a:t>
            </a:r>
            <a:r>
              <a:rPr lang="en-US" altLang="en-US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 Inequality</a:t>
            </a:r>
          </a:p>
          <a:p>
            <a:pPr eaLnBrk="1" hangingPunct="1"/>
            <a:endParaRPr lang="en-US" altLang="en-US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Z Scores</a:t>
            </a:r>
          </a:p>
          <a:p>
            <a:pPr marL="0" indent="0" eaLnBrk="1" hangingPunct="1">
              <a:buNone/>
            </a:pPr>
            <a:endParaRPr lang="en-US" altLang="en-US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zoom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126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250825"/>
            <a:ext cx="8443912" cy="62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47881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229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50825"/>
            <a:ext cx="8507413" cy="650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38316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Arial Unicode MS" panose="020B0604020202020204" pitchFamily="34" charset="-128"/>
              </a:rPr>
              <a:t>Others…</a:t>
            </a:r>
          </a:p>
        </p:txBody>
      </p:sp>
      <p:sp>
        <p:nvSpPr>
          <p:cNvPr id="27651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686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A huge number of other bounds also exist (check out Chebyshev’s inequality on Wikipedia for example).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The </a:t>
            </a:r>
            <a:r>
              <a:rPr lang="en-US" altLang="en-US" dirty="0" err="1"/>
              <a:t>Vysochanskiï-Petunin</a:t>
            </a:r>
            <a:r>
              <a:rPr lang="en-US" altLang="en-US" dirty="0"/>
              <a:t> inequality says that for a unimodal distribution that at most, the percent of observations more than k standard deviations from the mean is the maximum of (4/(3</a:t>
            </a:r>
            <a:r>
              <a:rPr lang="en-US" altLang="en-US" i="1" dirty="0"/>
              <a:t>k</a:t>
            </a:r>
            <a:r>
              <a:rPr lang="en-US" altLang="en-US" baseline="30000" dirty="0"/>
              <a:t>2</a:t>
            </a:r>
            <a:r>
              <a:rPr lang="en-US" altLang="en-US" dirty="0"/>
              <a:t>) -1/3 and 4 /(9</a:t>
            </a:r>
            <a:r>
              <a:rPr lang="en-US" altLang="en-US" i="1" dirty="0"/>
              <a:t>k</a:t>
            </a:r>
            <a:r>
              <a:rPr lang="en-US" altLang="en-US" baseline="30000" dirty="0"/>
              <a:t>2</a:t>
            </a:r>
            <a:r>
              <a:rPr lang="en-US" altLang="en-US" dirty="0"/>
              <a:t>)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Conditions such as continuity and symmetry can also affect the bounds.</a:t>
            </a:r>
          </a:p>
        </p:txBody>
      </p:sp>
    </p:spTree>
    <p:extLst>
      <p:ext uri="{BB962C8B-B14F-4D97-AF65-F5344CB8AC3E}">
        <p14:creationId xmlns:p14="http://schemas.microsoft.com/office/powerpoint/2010/main" val="169636752"/>
      </p:ext>
    </p:extLst>
  </p:cSld>
  <p:clrMapOvr>
    <a:masterClrMapping/>
  </p:clrMapOvr>
  <p:transition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792162"/>
          </a:xfrm>
        </p:spPr>
        <p:txBody>
          <a:bodyPr/>
          <a:lstStyle/>
          <a:p>
            <a:pPr eaLnBrk="1" hangingPunct="1"/>
            <a:r>
              <a:rPr lang="en-US" altLang="en-US" sz="4000"/>
              <a:t>Z-Scores</a:t>
            </a:r>
          </a:p>
        </p:txBody>
      </p:sp>
    </p:spTree>
    <p:extLst>
      <p:ext uri="{BB962C8B-B14F-4D97-AF65-F5344CB8AC3E}">
        <p14:creationId xmlns:p14="http://schemas.microsoft.com/office/powerpoint/2010/main" val="2087088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3050" y="528638"/>
            <a:ext cx="8677275" cy="5799137"/>
          </a:xfrm>
        </p:spPr>
      </p:pic>
    </p:spTree>
    <p:extLst>
      <p:ext uri="{BB962C8B-B14F-4D97-AF65-F5344CB8AC3E}">
        <p14:creationId xmlns:p14="http://schemas.microsoft.com/office/powerpoint/2010/main" val="329902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792162"/>
          </a:xfrm>
        </p:spPr>
        <p:txBody>
          <a:bodyPr/>
          <a:lstStyle/>
          <a:p>
            <a:pPr eaLnBrk="1" hangingPunct="1"/>
            <a:r>
              <a:rPr lang="en-US" altLang="en-US" sz="4000"/>
              <a:t>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88" y="1489075"/>
            <a:ext cx="8401050" cy="4610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Consider the data set  2,  3,  3,  4,  8</a:t>
            </a:r>
          </a:p>
        </p:txBody>
      </p:sp>
    </p:spTree>
    <p:extLst>
      <p:ext uri="{BB962C8B-B14F-4D97-AF65-F5344CB8AC3E}">
        <p14:creationId xmlns:p14="http://schemas.microsoft.com/office/powerpoint/2010/main" val="277543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>
                <a:latin typeface="Arial Unicode MS" panose="020B0604020202020204" pitchFamily="34" charset="-128"/>
              </a:rPr>
              <a:t>Measures of Variability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>
                <a:latin typeface="Arial Unicode MS" panose="020B0604020202020204" pitchFamily="34" charset="-128"/>
              </a:rPr>
              <a:t>A measure of variability describes how spread out the data is.</a:t>
            </a:r>
          </a:p>
          <a:p>
            <a:pPr eaLnBrk="1" hangingPunct="1"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b="1">
                <a:latin typeface="Arial Unicode MS" panose="020B0604020202020204" pitchFamily="34" charset="-128"/>
              </a:rPr>
              <a:t>Three common measures of spread are the range, the standard deviation, and the inter-quartile range.</a:t>
            </a:r>
          </a:p>
        </p:txBody>
      </p:sp>
    </p:spTree>
    <p:extLst>
      <p:ext uri="{BB962C8B-B14F-4D97-AF65-F5344CB8AC3E}">
        <p14:creationId xmlns:p14="http://schemas.microsoft.com/office/powerpoint/2010/main" val="221366840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>
                <a:latin typeface="Arial Unicode MS" panose="020B0604020202020204" pitchFamily="34" charset="-128"/>
              </a:rPr>
              <a:t>The Range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>
                <a:latin typeface="Arial Unicode MS" panose="020B0604020202020204" pitchFamily="34" charset="-128"/>
              </a:rPr>
              <a:t>The Range is the largest observation minus the smallest observation.</a:t>
            </a:r>
          </a:p>
        </p:txBody>
      </p:sp>
    </p:spTree>
    <p:extLst>
      <p:ext uri="{BB962C8B-B14F-4D97-AF65-F5344CB8AC3E}">
        <p14:creationId xmlns:p14="http://schemas.microsoft.com/office/powerpoint/2010/main" val="244601350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792162"/>
          </a:xfrm>
        </p:spPr>
        <p:txBody>
          <a:bodyPr/>
          <a:lstStyle/>
          <a:p>
            <a:pPr eaLnBrk="1" hangingPunct="1"/>
            <a:r>
              <a:rPr lang="en-US" altLang="en-US" sz="4000"/>
              <a:t>Something more informative?</a:t>
            </a:r>
          </a:p>
        </p:txBody>
      </p:sp>
    </p:spTree>
    <p:extLst>
      <p:ext uri="{BB962C8B-B14F-4D97-AF65-F5344CB8AC3E}">
        <p14:creationId xmlns:p14="http://schemas.microsoft.com/office/powerpoint/2010/main" val="4051137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808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578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40466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A50021"/>
      </a:dk1>
      <a:lt1>
        <a:srgbClr val="FFFFFF"/>
      </a:lt1>
      <a:dk2>
        <a:srgbClr val="A50021"/>
      </a:dk2>
      <a:lt2>
        <a:srgbClr val="000000"/>
      </a:lt2>
      <a:accent1>
        <a:srgbClr val="A50021"/>
      </a:accent1>
      <a:accent2>
        <a:srgbClr val="00FFFF"/>
      </a:accent2>
      <a:accent3>
        <a:srgbClr val="FFFFFF"/>
      </a:accent3>
      <a:accent4>
        <a:srgbClr val="8C001B"/>
      </a:accent4>
      <a:accent5>
        <a:srgbClr val="CFAAAB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11740</TotalTime>
  <Words>317</Words>
  <Application>Microsoft Office PowerPoint</Application>
  <PresentationFormat>On-screen Show (4:3)</PresentationFormat>
  <Paragraphs>39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 Unicode MS</vt:lpstr>
      <vt:lpstr>Arial</vt:lpstr>
      <vt:lpstr>Default Design</vt:lpstr>
      <vt:lpstr>1_Default Design</vt:lpstr>
      <vt:lpstr>Equation</vt:lpstr>
      <vt:lpstr>STAT 515  Statistical Methods I   Sections 2.4-2.5   The Variance and  Standard Deviation   Brian Habing Department of Statistics University of South Carolina   Redistribution of these slides without permission  is a violation of copyright law. </vt:lpstr>
      <vt:lpstr>Outline</vt:lpstr>
      <vt:lpstr>Example</vt:lpstr>
      <vt:lpstr>Measures of Variability</vt:lpstr>
      <vt:lpstr>The Range</vt:lpstr>
      <vt:lpstr>Something more informative?</vt:lpstr>
      <vt:lpstr>PowerPoint Presentation</vt:lpstr>
      <vt:lpstr>PowerPoint Presentation</vt:lpstr>
      <vt:lpstr>PowerPoint Presentation</vt:lpstr>
      <vt:lpstr>The Standard Deviation</vt:lpstr>
      <vt:lpstr>PowerPoint Presentation</vt:lpstr>
      <vt:lpstr>68-95-99.7</vt:lpstr>
      <vt:lpstr>PowerPoint Presentation</vt:lpstr>
      <vt:lpstr>PowerPoint Presentation</vt:lpstr>
      <vt:lpstr>PowerPoint Presentation</vt:lpstr>
      <vt:lpstr>Chebyshev’s Inequality</vt:lpstr>
      <vt:lpstr>PowerPoint Presentation</vt:lpstr>
      <vt:lpstr>Example</vt:lpstr>
      <vt:lpstr>PowerPoint Presentation</vt:lpstr>
      <vt:lpstr>PowerPoint Presentation</vt:lpstr>
      <vt:lpstr>PowerPoint Presentation</vt:lpstr>
      <vt:lpstr>Others…</vt:lpstr>
      <vt:lpstr>Z-Scores</vt:lpstr>
      <vt:lpstr>PowerPoint Presentation</vt:lpstr>
    </vt:vector>
  </TitlesOfParts>
  <Manager>Megan Kruse</Manager>
  <Company>American Statistical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 in Statistics</dc:title>
  <dc:creator>ASA</dc:creator>
  <cp:keywords>careers, statistics, fields of application</cp:keywords>
  <cp:lastModifiedBy>Grego John</cp:lastModifiedBy>
  <cp:revision>420</cp:revision>
  <cp:lastPrinted>2016-08-15T18:08:20Z</cp:lastPrinted>
  <dcterms:created xsi:type="dcterms:W3CDTF">2000-07-17T18:41:28Z</dcterms:created>
  <dcterms:modified xsi:type="dcterms:W3CDTF">2019-08-14T20:56:32Z</dcterms:modified>
  <cp:category>Careers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16744448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C:\Documents and Settings\megank\My Documents</vt:lpwstr>
  </property>
</Properties>
</file>