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4"/>
  </p:notesMasterIdLst>
  <p:handoutMasterIdLst>
    <p:handoutMasterId r:id="rId25"/>
  </p:handoutMasterIdLst>
  <p:sldIdLst>
    <p:sldId id="448" r:id="rId2"/>
    <p:sldId id="449" r:id="rId3"/>
    <p:sldId id="460" r:id="rId4"/>
    <p:sldId id="262" r:id="rId5"/>
    <p:sldId id="419" r:id="rId6"/>
    <p:sldId id="450" r:id="rId7"/>
    <p:sldId id="451" r:id="rId8"/>
    <p:sldId id="452" r:id="rId9"/>
    <p:sldId id="454" r:id="rId10"/>
    <p:sldId id="455" r:id="rId11"/>
    <p:sldId id="456" r:id="rId12"/>
    <p:sldId id="457" r:id="rId13"/>
    <p:sldId id="461" r:id="rId14"/>
    <p:sldId id="478" r:id="rId15"/>
    <p:sldId id="462" r:id="rId16"/>
    <p:sldId id="463" r:id="rId17"/>
    <p:sldId id="464" r:id="rId18"/>
    <p:sldId id="466" r:id="rId19"/>
    <p:sldId id="467" r:id="rId20"/>
    <p:sldId id="470" r:id="rId21"/>
    <p:sldId id="473" r:id="rId22"/>
    <p:sldId id="477" r:id="rId23"/>
  </p:sldIdLst>
  <p:sldSz cx="9144000" cy="6858000" type="screen4x3"/>
  <p:notesSz cx="7010400" cy="9296400"/>
  <p:defaultTextStyle>
    <a:defPPr>
      <a:defRPr lang="en-US"/>
    </a:defPPr>
    <a:lvl1pPr algn="l" rtl="0" eaLnBrk="0" fontAlgn="base" hangingPunct="0">
      <a:spcBef>
        <a:spcPct val="0"/>
      </a:spcBef>
      <a:spcAft>
        <a:spcPct val="0"/>
      </a:spcAft>
      <a:defRPr sz="46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46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46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46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4600" kern="1200">
        <a:solidFill>
          <a:schemeClr val="tx1"/>
        </a:solidFill>
        <a:latin typeface="Arial" panose="020B0604020202020204" pitchFamily="34" charset="0"/>
        <a:ea typeface="+mn-ea"/>
        <a:cs typeface="+mn-cs"/>
      </a:defRPr>
    </a:lvl5pPr>
    <a:lvl6pPr marL="2286000" algn="l" defTabSz="914400" rtl="0" eaLnBrk="1" latinLnBrk="0" hangingPunct="1">
      <a:defRPr sz="4600" kern="1200">
        <a:solidFill>
          <a:schemeClr val="tx1"/>
        </a:solidFill>
        <a:latin typeface="Arial" panose="020B0604020202020204" pitchFamily="34" charset="0"/>
        <a:ea typeface="+mn-ea"/>
        <a:cs typeface="+mn-cs"/>
      </a:defRPr>
    </a:lvl6pPr>
    <a:lvl7pPr marL="2743200" algn="l" defTabSz="914400" rtl="0" eaLnBrk="1" latinLnBrk="0" hangingPunct="1">
      <a:defRPr sz="4600" kern="1200">
        <a:solidFill>
          <a:schemeClr val="tx1"/>
        </a:solidFill>
        <a:latin typeface="Arial" panose="020B0604020202020204" pitchFamily="34" charset="0"/>
        <a:ea typeface="+mn-ea"/>
        <a:cs typeface="+mn-cs"/>
      </a:defRPr>
    </a:lvl7pPr>
    <a:lvl8pPr marL="3200400" algn="l" defTabSz="914400" rtl="0" eaLnBrk="1" latinLnBrk="0" hangingPunct="1">
      <a:defRPr sz="4600" kern="1200">
        <a:solidFill>
          <a:schemeClr val="tx1"/>
        </a:solidFill>
        <a:latin typeface="Arial" panose="020B0604020202020204" pitchFamily="34" charset="0"/>
        <a:ea typeface="+mn-ea"/>
        <a:cs typeface="+mn-cs"/>
      </a:defRPr>
    </a:lvl8pPr>
    <a:lvl9pPr marL="3657600" algn="l" defTabSz="914400" rtl="0" eaLnBrk="1" latinLnBrk="0" hangingPunct="1">
      <a:defRPr sz="46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905">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00000"/>
    <a:srgbClr val="CCECFF"/>
    <a:srgbClr val="66C3E8"/>
    <a:srgbClr val="003399"/>
    <a:srgbClr val="C0C0C0"/>
    <a:srgbClr val="EAEAEA"/>
    <a:srgbClr val="DDDDDD"/>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78" y="978"/>
      </p:cViewPr>
      <p:guideLst>
        <p:guide orient="horz" pos="2160"/>
        <p:guide pos="2905"/>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p:cViewPr varScale="1">
        <p:scale>
          <a:sx n="90" d="100"/>
          <a:sy n="90" d="100"/>
        </p:scale>
        <p:origin x="-1776"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3038145" cy="465743"/>
          </a:xfrm>
          <a:prstGeom prst="rect">
            <a:avLst/>
          </a:prstGeom>
          <a:noFill/>
          <a:ln w="9525">
            <a:noFill/>
            <a:miter lim="800000"/>
            <a:headEnd/>
            <a:tailEnd/>
          </a:ln>
          <a:effectLst/>
        </p:spPr>
        <p:txBody>
          <a:bodyPr vert="horz" wrap="square" lIns="93116" tIns="46559" rIns="93116" bIns="46559" numCol="1" anchor="t" anchorCtr="0" compatLnSpc="1">
            <a:prstTxWarp prst="textNoShape">
              <a:avLst/>
            </a:prstTxWarp>
          </a:bodyPr>
          <a:lstStyle>
            <a:lvl1pPr defTabSz="931315">
              <a:defRPr sz="1200">
                <a:latin typeface="Arial" charset="0"/>
              </a:defRPr>
            </a:lvl1pPr>
          </a:lstStyle>
          <a:p>
            <a:pPr>
              <a:defRPr/>
            </a:pPr>
            <a:endParaRPr lang="en-US" altLang="en-US"/>
          </a:p>
        </p:txBody>
      </p:sp>
      <p:sp>
        <p:nvSpPr>
          <p:cNvPr id="49155" name="Rectangle 3"/>
          <p:cNvSpPr>
            <a:spLocks noGrp="1" noChangeArrowheads="1"/>
          </p:cNvSpPr>
          <p:nvPr>
            <p:ph type="dt" sz="quarter" idx="1"/>
          </p:nvPr>
        </p:nvSpPr>
        <p:spPr bwMode="auto">
          <a:xfrm>
            <a:off x="3972259" y="0"/>
            <a:ext cx="3038144" cy="465743"/>
          </a:xfrm>
          <a:prstGeom prst="rect">
            <a:avLst/>
          </a:prstGeom>
          <a:noFill/>
          <a:ln w="9525">
            <a:noFill/>
            <a:miter lim="800000"/>
            <a:headEnd/>
            <a:tailEnd/>
          </a:ln>
          <a:effectLst/>
        </p:spPr>
        <p:txBody>
          <a:bodyPr vert="horz" wrap="square" lIns="93116" tIns="46559" rIns="93116" bIns="46559" numCol="1" anchor="t" anchorCtr="0" compatLnSpc="1">
            <a:prstTxWarp prst="textNoShape">
              <a:avLst/>
            </a:prstTxWarp>
          </a:bodyPr>
          <a:lstStyle>
            <a:lvl1pPr algn="r" defTabSz="931315">
              <a:defRPr sz="1200">
                <a:latin typeface="Arial" charset="0"/>
              </a:defRPr>
            </a:lvl1pPr>
          </a:lstStyle>
          <a:p>
            <a:pPr>
              <a:defRPr/>
            </a:pPr>
            <a:endParaRPr lang="en-US" altLang="en-US"/>
          </a:p>
        </p:txBody>
      </p:sp>
      <p:sp>
        <p:nvSpPr>
          <p:cNvPr id="49156" name="Rectangle 4"/>
          <p:cNvSpPr>
            <a:spLocks noGrp="1" noChangeArrowheads="1"/>
          </p:cNvSpPr>
          <p:nvPr>
            <p:ph type="ftr" sz="quarter" idx="2"/>
          </p:nvPr>
        </p:nvSpPr>
        <p:spPr bwMode="auto">
          <a:xfrm>
            <a:off x="0" y="8830658"/>
            <a:ext cx="3038145" cy="465742"/>
          </a:xfrm>
          <a:prstGeom prst="rect">
            <a:avLst/>
          </a:prstGeom>
          <a:noFill/>
          <a:ln w="9525">
            <a:noFill/>
            <a:miter lim="800000"/>
            <a:headEnd/>
            <a:tailEnd/>
          </a:ln>
          <a:effectLst/>
        </p:spPr>
        <p:txBody>
          <a:bodyPr vert="horz" wrap="square" lIns="93116" tIns="46559" rIns="93116" bIns="46559" numCol="1" anchor="b" anchorCtr="0" compatLnSpc="1">
            <a:prstTxWarp prst="textNoShape">
              <a:avLst/>
            </a:prstTxWarp>
          </a:bodyPr>
          <a:lstStyle>
            <a:lvl1pPr defTabSz="931315">
              <a:defRPr sz="1200">
                <a:latin typeface="Arial" charset="0"/>
              </a:defRPr>
            </a:lvl1pPr>
          </a:lstStyle>
          <a:p>
            <a:pPr>
              <a:defRPr/>
            </a:pPr>
            <a:endParaRPr lang="en-US" altLang="en-US"/>
          </a:p>
        </p:txBody>
      </p:sp>
      <p:sp>
        <p:nvSpPr>
          <p:cNvPr id="49157" name="Rectangle 5"/>
          <p:cNvSpPr>
            <a:spLocks noGrp="1" noChangeArrowheads="1"/>
          </p:cNvSpPr>
          <p:nvPr>
            <p:ph type="sldNum" sz="quarter" idx="3"/>
          </p:nvPr>
        </p:nvSpPr>
        <p:spPr bwMode="auto">
          <a:xfrm>
            <a:off x="3972259" y="8830658"/>
            <a:ext cx="3038144" cy="465742"/>
          </a:xfrm>
          <a:prstGeom prst="rect">
            <a:avLst/>
          </a:prstGeom>
          <a:noFill/>
          <a:ln w="9525">
            <a:noFill/>
            <a:miter lim="800000"/>
            <a:headEnd/>
            <a:tailEnd/>
          </a:ln>
          <a:effectLst/>
        </p:spPr>
        <p:txBody>
          <a:bodyPr vert="horz" wrap="square" lIns="93116" tIns="46559" rIns="93116" bIns="46559" numCol="1" anchor="b" anchorCtr="0" compatLnSpc="1">
            <a:prstTxWarp prst="textNoShape">
              <a:avLst/>
            </a:prstTxWarp>
          </a:bodyPr>
          <a:lstStyle>
            <a:lvl1pPr algn="r" defTabSz="930190">
              <a:defRPr sz="1200"/>
            </a:lvl1pPr>
          </a:lstStyle>
          <a:p>
            <a:fld id="{9A13A6D1-01CA-40C2-9723-3E8DA4F6FA56}" type="slidenum">
              <a:rPr lang="en-US" altLang="en-US"/>
              <a:pPr/>
              <a:t>‹#›</a:t>
            </a:fld>
            <a:endParaRPr lang="en-US" altLang="en-US"/>
          </a:p>
        </p:txBody>
      </p:sp>
    </p:spTree>
    <p:extLst>
      <p:ext uri="{BB962C8B-B14F-4D97-AF65-F5344CB8AC3E}">
        <p14:creationId xmlns:p14="http://schemas.microsoft.com/office/powerpoint/2010/main" val="18204405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1026"/>
          <p:cNvSpPr>
            <a:spLocks noGrp="1" noChangeArrowheads="1"/>
          </p:cNvSpPr>
          <p:nvPr>
            <p:ph type="hdr" sz="quarter"/>
          </p:nvPr>
        </p:nvSpPr>
        <p:spPr bwMode="auto">
          <a:xfrm>
            <a:off x="0" y="0"/>
            <a:ext cx="3047273" cy="456520"/>
          </a:xfrm>
          <a:prstGeom prst="rect">
            <a:avLst/>
          </a:prstGeom>
          <a:noFill/>
          <a:ln w="9525">
            <a:noFill/>
            <a:miter lim="800000"/>
            <a:headEnd/>
            <a:tailEnd/>
          </a:ln>
          <a:effectLst/>
        </p:spPr>
        <p:txBody>
          <a:bodyPr vert="horz" wrap="square" lIns="91379" tIns="45690" rIns="91379" bIns="45690" numCol="1" anchor="t" anchorCtr="0" compatLnSpc="1">
            <a:prstTxWarp prst="textNoShape">
              <a:avLst/>
            </a:prstTxWarp>
          </a:bodyPr>
          <a:lstStyle>
            <a:lvl1pPr defTabSz="912276">
              <a:defRPr sz="1200">
                <a:latin typeface="Arial" charset="0"/>
              </a:defRPr>
            </a:lvl1pPr>
          </a:lstStyle>
          <a:p>
            <a:pPr>
              <a:defRPr/>
            </a:pPr>
            <a:endParaRPr lang="en-US" altLang="en-US"/>
          </a:p>
        </p:txBody>
      </p:sp>
      <p:sp>
        <p:nvSpPr>
          <p:cNvPr id="65539" name="Rectangle 1027"/>
          <p:cNvSpPr>
            <a:spLocks noGrp="1" noChangeArrowheads="1"/>
          </p:cNvSpPr>
          <p:nvPr>
            <p:ph type="dt" idx="1"/>
          </p:nvPr>
        </p:nvSpPr>
        <p:spPr bwMode="auto">
          <a:xfrm>
            <a:off x="3963128" y="0"/>
            <a:ext cx="3047272" cy="456520"/>
          </a:xfrm>
          <a:prstGeom prst="rect">
            <a:avLst/>
          </a:prstGeom>
          <a:noFill/>
          <a:ln w="9525">
            <a:noFill/>
            <a:miter lim="800000"/>
            <a:headEnd/>
            <a:tailEnd/>
          </a:ln>
          <a:effectLst/>
        </p:spPr>
        <p:txBody>
          <a:bodyPr vert="horz" wrap="square" lIns="91379" tIns="45690" rIns="91379" bIns="45690" numCol="1" anchor="t" anchorCtr="0" compatLnSpc="1">
            <a:prstTxWarp prst="textNoShape">
              <a:avLst/>
            </a:prstTxWarp>
          </a:bodyPr>
          <a:lstStyle>
            <a:lvl1pPr algn="r" defTabSz="912276">
              <a:defRPr sz="1200">
                <a:latin typeface="Arial" charset="0"/>
              </a:defRPr>
            </a:lvl1pPr>
          </a:lstStyle>
          <a:p>
            <a:pPr>
              <a:defRPr/>
            </a:pPr>
            <a:endParaRPr lang="en-US" altLang="en-US"/>
          </a:p>
        </p:txBody>
      </p:sp>
      <p:sp>
        <p:nvSpPr>
          <p:cNvPr id="52228" name="Rectangle 1028"/>
          <p:cNvSpPr>
            <a:spLocks noGrp="1" noRot="1" noChangeAspect="1" noChangeArrowheads="1" noTextEdit="1"/>
          </p:cNvSpPr>
          <p:nvPr>
            <p:ph type="sldImg" idx="2"/>
          </p:nvPr>
        </p:nvSpPr>
        <p:spPr bwMode="auto">
          <a:xfrm>
            <a:off x="1171575" y="685800"/>
            <a:ext cx="4673600" cy="3505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1" name="Rectangle 1029"/>
          <p:cNvSpPr>
            <a:spLocks noGrp="1" noChangeArrowheads="1"/>
          </p:cNvSpPr>
          <p:nvPr>
            <p:ph type="body" sz="quarter" idx="3"/>
          </p:nvPr>
        </p:nvSpPr>
        <p:spPr bwMode="auto">
          <a:xfrm>
            <a:off x="914337" y="4419172"/>
            <a:ext cx="5181732" cy="4191680"/>
          </a:xfrm>
          <a:prstGeom prst="rect">
            <a:avLst/>
          </a:prstGeom>
          <a:noFill/>
          <a:ln w="9525">
            <a:noFill/>
            <a:miter lim="800000"/>
            <a:headEnd/>
            <a:tailEnd/>
          </a:ln>
          <a:effectLst/>
        </p:spPr>
        <p:txBody>
          <a:bodyPr vert="horz" wrap="square" lIns="91379" tIns="45690" rIns="91379" bIns="4569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65542" name="Rectangle 1030"/>
          <p:cNvSpPr>
            <a:spLocks noGrp="1" noChangeArrowheads="1"/>
          </p:cNvSpPr>
          <p:nvPr>
            <p:ph type="ftr" sz="quarter" idx="4"/>
          </p:nvPr>
        </p:nvSpPr>
        <p:spPr bwMode="auto">
          <a:xfrm>
            <a:off x="0" y="8839883"/>
            <a:ext cx="3047273" cy="456519"/>
          </a:xfrm>
          <a:prstGeom prst="rect">
            <a:avLst/>
          </a:prstGeom>
          <a:noFill/>
          <a:ln w="9525">
            <a:noFill/>
            <a:miter lim="800000"/>
            <a:headEnd/>
            <a:tailEnd/>
          </a:ln>
          <a:effectLst/>
        </p:spPr>
        <p:txBody>
          <a:bodyPr vert="horz" wrap="square" lIns="91379" tIns="45690" rIns="91379" bIns="45690" numCol="1" anchor="b" anchorCtr="0" compatLnSpc="1">
            <a:prstTxWarp prst="textNoShape">
              <a:avLst/>
            </a:prstTxWarp>
          </a:bodyPr>
          <a:lstStyle>
            <a:lvl1pPr defTabSz="912276">
              <a:defRPr sz="1200">
                <a:latin typeface="Arial" charset="0"/>
              </a:defRPr>
            </a:lvl1pPr>
          </a:lstStyle>
          <a:p>
            <a:pPr>
              <a:defRPr/>
            </a:pPr>
            <a:endParaRPr lang="en-US" altLang="en-US"/>
          </a:p>
        </p:txBody>
      </p:sp>
      <p:sp>
        <p:nvSpPr>
          <p:cNvPr id="65543" name="Rectangle 1031"/>
          <p:cNvSpPr>
            <a:spLocks noGrp="1" noChangeArrowheads="1"/>
          </p:cNvSpPr>
          <p:nvPr>
            <p:ph type="sldNum" sz="quarter" idx="5"/>
          </p:nvPr>
        </p:nvSpPr>
        <p:spPr bwMode="auto">
          <a:xfrm>
            <a:off x="3963128" y="8839883"/>
            <a:ext cx="3047272" cy="456519"/>
          </a:xfrm>
          <a:prstGeom prst="rect">
            <a:avLst/>
          </a:prstGeom>
          <a:noFill/>
          <a:ln w="9525">
            <a:noFill/>
            <a:miter lim="800000"/>
            <a:headEnd/>
            <a:tailEnd/>
          </a:ln>
          <a:effectLst/>
        </p:spPr>
        <p:txBody>
          <a:bodyPr vert="horz" wrap="square" lIns="91379" tIns="45690" rIns="91379" bIns="45690" numCol="1" anchor="b" anchorCtr="0" compatLnSpc="1">
            <a:prstTxWarp prst="textNoShape">
              <a:avLst/>
            </a:prstTxWarp>
          </a:bodyPr>
          <a:lstStyle>
            <a:lvl1pPr algn="r" defTabSz="911831">
              <a:defRPr sz="1200"/>
            </a:lvl1pPr>
          </a:lstStyle>
          <a:p>
            <a:fld id="{2B82006A-6F66-4631-82D3-1921660F6292}" type="slidenum">
              <a:rPr lang="en-US" altLang="en-US"/>
              <a:pPr/>
              <a:t>‹#›</a:t>
            </a:fld>
            <a:endParaRPr lang="en-US" altLang="en-US"/>
          </a:p>
        </p:txBody>
      </p:sp>
    </p:spTree>
    <p:extLst>
      <p:ext uri="{BB962C8B-B14F-4D97-AF65-F5344CB8AC3E}">
        <p14:creationId xmlns:p14="http://schemas.microsoft.com/office/powerpoint/2010/main" val="6871686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302">
              <a:defRPr sz="4500">
                <a:solidFill>
                  <a:schemeClr val="tx1"/>
                </a:solidFill>
                <a:latin typeface="Arial" panose="020B0604020202020204" pitchFamily="34" charset="0"/>
              </a:defRPr>
            </a:lvl1pPr>
            <a:lvl2pPr marL="716001" indent="-275385" defTabSz="910302">
              <a:defRPr sz="4500">
                <a:solidFill>
                  <a:schemeClr val="tx1"/>
                </a:solidFill>
                <a:latin typeface="Arial" panose="020B0604020202020204" pitchFamily="34" charset="0"/>
              </a:defRPr>
            </a:lvl2pPr>
            <a:lvl3pPr marL="1101541" indent="-220309" defTabSz="910302">
              <a:defRPr sz="4500">
                <a:solidFill>
                  <a:schemeClr val="tx1"/>
                </a:solidFill>
                <a:latin typeface="Arial" panose="020B0604020202020204" pitchFamily="34" charset="0"/>
              </a:defRPr>
            </a:lvl3pPr>
            <a:lvl4pPr marL="1542158" indent="-220309" defTabSz="910302">
              <a:defRPr sz="4500">
                <a:solidFill>
                  <a:schemeClr val="tx1"/>
                </a:solidFill>
                <a:latin typeface="Arial" panose="020B0604020202020204" pitchFamily="34" charset="0"/>
              </a:defRPr>
            </a:lvl4pPr>
            <a:lvl5pPr marL="1982775" indent="-220309" defTabSz="910302">
              <a:defRPr sz="4500">
                <a:solidFill>
                  <a:schemeClr val="tx1"/>
                </a:solidFill>
                <a:latin typeface="Arial" panose="020B0604020202020204" pitchFamily="34" charset="0"/>
              </a:defRPr>
            </a:lvl5pPr>
            <a:lvl6pPr marL="2423391" indent="-220309" defTabSz="910302" eaLnBrk="0" fontAlgn="base" hangingPunct="0">
              <a:spcBef>
                <a:spcPct val="0"/>
              </a:spcBef>
              <a:spcAft>
                <a:spcPct val="0"/>
              </a:spcAft>
              <a:defRPr sz="4500">
                <a:solidFill>
                  <a:schemeClr val="tx1"/>
                </a:solidFill>
                <a:latin typeface="Arial" panose="020B0604020202020204" pitchFamily="34" charset="0"/>
              </a:defRPr>
            </a:lvl6pPr>
            <a:lvl7pPr marL="2864008" indent="-220309" defTabSz="910302" eaLnBrk="0" fontAlgn="base" hangingPunct="0">
              <a:spcBef>
                <a:spcPct val="0"/>
              </a:spcBef>
              <a:spcAft>
                <a:spcPct val="0"/>
              </a:spcAft>
              <a:defRPr sz="4500">
                <a:solidFill>
                  <a:schemeClr val="tx1"/>
                </a:solidFill>
                <a:latin typeface="Arial" panose="020B0604020202020204" pitchFamily="34" charset="0"/>
              </a:defRPr>
            </a:lvl7pPr>
            <a:lvl8pPr marL="3304624" indent="-220309" defTabSz="910302" eaLnBrk="0" fontAlgn="base" hangingPunct="0">
              <a:spcBef>
                <a:spcPct val="0"/>
              </a:spcBef>
              <a:spcAft>
                <a:spcPct val="0"/>
              </a:spcAft>
              <a:defRPr sz="4500">
                <a:solidFill>
                  <a:schemeClr val="tx1"/>
                </a:solidFill>
                <a:latin typeface="Arial" panose="020B0604020202020204" pitchFamily="34" charset="0"/>
              </a:defRPr>
            </a:lvl8pPr>
            <a:lvl9pPr marL="3745240" indent="-220309" defTabSz="910302" eaLnBrk="0" fontAlgn="base" hangingPunct="0">
              <a:spcBef>
                <a:spcPct val="0"/>
              </a:spcBef>
              <a:spcAft>
                <a:spcPct val="0"/>
              </a:spcAft>
              <a:defRPr sz="4500">
                <a:solidFill>
                  <a:schemeClr val="tx1"/>
                </a:solidFill>
                <a:latin typeface="Arial" panose="020B0604020202020204" pitchFamily="34" charset="0"/>
              </a:defRPr>
            </a:lvl9pPr>
          </a:lstStyle>
          <a:p>
            <a:fld id="{C8906E22-FCA4-447C-B1EC-09A744167E43}" type="slidenum">
              <a:rPr lang="en-US" altLang="en-US" sz="1200"/>
              <a:pPr/>
              <a:t>4</a:t>
            </a:fld>
            <a:endParaRPr lang="en-US" altLang="en-US" sz="12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221386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302">
              <a:defRPr sz="4500">
                <a:solidFill>
                  <a:schemeClr val="tx1"/>
                </a:solidFill>
                <a:latin typeface="Arial" panose="020B0604020202020204" pitchFamily="34" charset="0"/>
              </a:defRPr>
            </a:lvl1pPr>
            <a:lvl2pPr marL="716001" indent="-275385" defTabSz="910302">
              <a:defRPr sz="4500">
                <a:solidFill>
                  <a:schemeClr val="tx1"/>
                </a:solidFill>
                <a:latin typeface="Arial" panose="020B0604020202020204" pitchFamily="34" charset="0"/>
              </a:defRPr>
            </a:lvl2pPr>
            <a:lvl3pPr marL="1101541" indent="-220309" defTabSz="910302">
              <a:defRPr sz="4500">
                <a:solidFill>
                  <a:schemeClr val="tx1"/>
                </a:solidFill>
                <a:latin typeface="Arial" panose="020B0604020202020204" pitchFamily="34" charset="0"/>
              </a:defRPr>
            </a:lvl3pPr>
            <a:lvl4pPr marL="1542158" indent="-220309" defTabSz="910302">
              <a:defRPr sz="4500">
                <a:solidFill>
                  <a:schemeClr val="tx1"/>
                </a:solidFill>
                <a:latin typeface="Arial" panose="020B0604020202020204" pitchFamily="34" charset="0"/>
              </a:defRPr>
            </a:lvl4pPr>
            <a:lvl5pPr marL="1982775" indent="-220309" defTabSz="910302">
              <a:defRPr sz="4500">
                <a:solidFill>
                  <a:schemeClr val="tx1"/>
                </a:solidFill>
                <a:latin typeface="Arial" panose="020B0604020202020204" pitchFamily="34" charset="0"/>
              </a:defRPr>
            </a:lvl5pPr>
            <a:lvl6pPr marL="2423391" indent="-220309" defTabSz="910302" eaLnBrk="0" fontAlgn="base" hangingPunct="0">
              <a:spcBef>
                <a:spcPct val="0"/>
              </a:spcBef>
              <a:spcAft>
                <a:spcPct val="0"/>
              </a:spcAft>
              <a:defRPr sz="4500">
                <a:solidFill>
                  <a:schemeClr val="tx1"/>
                </a:solidFill>
                <a:latin typeface="Arial" panose="020B0604020202020204" pitchFamily="34" charset="0"/>
              </a:defRPr>
            </a:lvl6pPr>
            <a:lvl7pPr marL="2864008" indent="-220309" defTabSz="910302" eaLnBrk="0" fontAlgn="base" hangingPunct="0">
              <a:spcBef>
                <a:spcPct val="0"/>
              </a:spcBef>
              <a:spcAft>
                <a:spcPct val="0"/>
              </a:spcAft>
              <a:defRPr sz="4500">
                <a:solidFill>
                  <a:schemeClr val="tx1"/>
                </a:solidFill>
                <a:latin typeface="Arial" panose="020B0604020202020204" pitchFamily="34" charset="0"/>
              </a:defRPr>
            </a:lvl7pPr>
            <a:lvl8pPr marL="3304624" indent="-220309" defTabSz="910302" eaLnBrk="0" fontAlgn="base" hangingPunct="0">
              <a:spcBef>
                <a:spcPct val="0"/>
              </a:spcBef>
              <a:spcAft>
                <a:spcPct val="0"/>
              </a:spcAft>
              <a:defRPr sz="4500">
                <a:solidFill>
                  <a:schemeClr val="tx1"/>
                </a:solidFill>
                <a:latin typeface="Arial" panose="020B0604020202020204" pitchFamily="34" charset="0"/>
              </a:defRPr>
            </a:lvl8pPr>
            <a:lvl9pPr marL="3745240" indent="-220309" defTabSz="910302" eaLnBrk="0" fontAlgn="base" hangingPunct="0">
              <a:spcBef>
                <a:spcPct val="0"/>
              </a:spcBef>
              <a:spcAft>
                <a:spcPct val="0"/>
              </a:spcAft>
              <a:defRPr sz="4500">
                <a:solidFill>
                  <a:schemeClr val="tx1"/>
                </a:solidFill>
                <a:latin typeface="Arial" panose="020B0604020202020204" pitchFamily="34" charset="0"/>
              </a:defRPr>
            </a:lvl9pPr>
          </a:lstStyle>
          <a:p>
            <a:fld id="{7745E17E-3B07-4A2E-8B30-2FB1D67A1EF4}" type="slidenum">
              <a:rPr lang="en-US" altLang="en-US" sz="1200"/>
              <a:pPr/>
              <a:t>5</a:t>
            </a:fld>
            <a:endParaRPr lang="en-US" altLang="en-US" sz="12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2548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06557419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251824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9250" y="250825"/>
            <a:ext cx="2100263" cy="62547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98463" y="250825"/>
            <a:ext cx="6148387" cy="6254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513973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28700" y="250825"/>
            <a:ext cx="6877050" cy="723900"/>
          </a:xfrm>
        </p:spPr>
        <p:txBody>
          <a:bodyPr/>
          <a:lstStyle/>
          <a:p>
            <a:r>
              <a:rPr lang="en-US"/>
              <a:t>Click to edit Master title style</a:t>
            </a:r>
          </a:p>
        </p:txBody>
      </p:sp>
      <p:sp>
        <p:nvSpPr>
          <p:cNvPr id="3" name="Text Placeholder 2"/>
          <p:cNvSpPr>
            <a:spLocks noGrp="1"/>
          </p:cNvSpPr>
          <p:nvPr>
            <p:ph type="body" sz="half" idx="1"/>
          </p:nvPr>
        </p:nvSpPr>
        <p:spPr>
          <a:xfrm>
            <a:off x="398463" y="1895475"/>
            <a:ext cx="4124325" cy="4610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75188" y="1895475"/>
            <a:ext cx="4124325" cy="4610100"/>
          </a:xfrm>
        </p:spPr>
        <p:txBody>
          <a:bodyPr/>
          <a:lstStyle/>
          <a:p>
            <a:pPr lvl="0"/>
            <a:endParaRPr lang="en-US" noProof="0"/>
          </a:p>
        </p:txBody>
      </p:sp>
    </p:spTree>
    <p:extLst>
      <p:ext uri="{BB962C8B-B14F-4D97-AF65-F5344CB8AC3E}">
        <p14:creationId xmlns:p14="http://schemas.microsoft.com/office/powerpoint/2010/main" val="312185704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98463" y="250825"/>
            <a:ext cx="8401050" cy="6254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988365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34F12DC4-4436-4157-8F53-471BF1DA42D1}" type="slidenum">
              <a:rPr lang="en-US" altLang="en-US"/>
              <a:pPr/>
              <a:t>‹#›</a:t>
            </a:fld>
            <a:endParaRPr lang="en-US" altLang="en-US"/>
          </a:p>
        </p:txBody>
      </p:sp>
    </p:spTree>
    <p:extLst>
      <p:ext uri="{BB962C8B-B14F-4D97-AF65-F5344CB8AC3E}">
        <p14:creationId xmlns:p14="http://schemas.microsoft.com/office/powerpoint/2010/main" val="3211710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137077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18758675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98463" y="1895475"/>
            <a:ext cx="4124325" cy="4610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75188" y="1895475"/>
            <a:ext cx="4124325" cy="4610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941168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764747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0993011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48292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0159960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3592277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028700" y="250825"/>
            <a:ext cx="687705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a:t>
            </a:r>
          </a:p>
        </p:txBody>
      </p:sp>
      <p:sp>
        <p:nvSpPr>
          <p:cNvPr id="3075" name="Rectangle 3"/>
          <p:cNvSpPr>
            <a:spLocks noGrp="1" noChangeArrowheads="1"/>
          </p:cNvSpPr>
          <p:nvPr>
            <p:ph type="body" idx="1"/>
          </p:nvPr>
        </p:nvSpPr>
        <p:spPr bwMode="auto">
          <a:xfrm>
            <a:off x="398463" y="1895475"/>
            <a:ext cx="8401050"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p:transition/>
  <p:hf sldNum="0" hdr="0" ftr="0" dt="0"/>
  <p:txStyles>
    <p:titleStyle>
      <a:lvl1pPr algn="ctr" rtl="0" eaLnBrk="0" fontAlgn="base" hangingPunct="0">
        <a:spcBef>
          <a:spcPct val="0"/>
        </a:spcBef>
        <a:spcAft>
          <a:spcPct val="0"/>
        </a:spcAft>
        <a:defRPr sz="4200" b="1">
          <a:solidFill>
            <a:srgbClr val="EAEAEA"/>
          </a:solidFill>
          <a:latin typeface="+mj-lt"/>
          <a:ea typeface="+mj-ea"/>
          <a:cs typeface="+mj-cs"/>
        </a:defRPr>
      </a:lvl1pPr>
      <a:lvl2pPr algn="ctr" rtl="0" eaLnBrk="0" fontAlgn="base" hangingPunct="0">
        <a:spcBef>
          <a:spcPct val="0"/>
        </a:spcBef>
        <a:spcAft>
          <a:spcPct val="0"/>
        </a:spcAft>
        <a:defRPr sz="4200" b="1">
          <a:solidFill>
            <a:srgbClr val="EAEAEA"/>
          </a:solidFill>
          <a:latin typeface="Arial" charset="0"/>
        </a:defRPr>
      </a:lvl2pPr>
      <a:lvl3pPr algn="ctr" rtl="0" eaLnBrk="0" fontAlgn="base" hangingPunct="0">
        <a:spcBef>
          <a:spcPct val="0"/>
        </a:spcBef>
        <a:spcAft>
          <a:spcPct val="0"/>
        </a:spcAft>
        <a:defRPr sz="4200" b="1">
          <a:solidFill>
            <a:srgbClr val="EAEAEA"/>
          </a:solidFill>
          <a:latin typeface="Arial" charset="0"/>
        </a:defRPr>
      </a:lvl3pPr>
      <a:lvl4pPr algn="ctr" rtl="0" eaLnBrk="0" fontAlgn="base" hangingPunct="0">
        <a:spcBef>
          <a:spcPct val="0"/>
        </a:spcBef>
        <a:spcAft>
          <a:spcPct val="0"/>
        </a:spcAft>
        <a:defRPr sz="4200" b="1">
          <a:solidFill>
            <a:srgbClr val="EAEAEA"/>
          </a:solidFill>
          <a:latin typeface="Arial" charset="0"/>
        </a:defRPr>
      </a:lvl4pPr>
      <a:lvl5pPr algn="ctr" rtl="0" eaLnBrk="0" fontAlgn="base" hangingPunct="0">
        <a:spcBef>
          <a:spcPct val="0"/>
        </a:spcBef>
        <a:spcAft>
          <a:spcPct val="0"/>
        </a:spcAft>
        <a:defRPr sz="4200" b="1">
          <a:solidFill>
            <a:srgbClr val="EAEAEA"/>
          </a:solidFill>
          <a:latin typeface="Arial" charset="0"/>
        </a:defRPr>
      </a:lvl5pPr>
      <a:lvl6pPr marL="457200" algn="ctr" rtl="0" eaLnBrk="0" fontAlgn="base" hangingPunct="0">
        <a:spcBef>
          <a:spcPct val="0"/>
        </a:spcBef>
        <a:spcAft>
          <a:spcPct val="0"/>
        </a:spcAft>
        <a:defRPr sz="4200" b="1">
          <a:solidFill>
            <a:srgbClr val="EAEAEA"/>
          </a:solidFill>
          <a:latin typeface="Arial" charset="0"/>
        </a:defRPr>
      </a:lvl6pPr>
      <a:lvl7pPr marL="914400" algn="ctr" rtl="0" eaLnBrk="0" fontAlgn="base" hangingPunct="0">
        <a:spcBef>
          <a:spcPct val="0"/>
        </a:spcBef>
        <a:spcAft>
          <a:spcPct val="0"/>
        </a:spcAft>
        <a:defRPr sz="4200" b="1">
          <a:solidFill>
            <a:srgbClr val="EAEAEA"/>
          </a:solidFill>
          <a:latin typeface="Arial" charset="0"/>
        </a:defRPr>
      </a:lvl7pPr>
      <a:lvl8pPr marL="1371600" algn="ctr" rtl="0" eaLnBrk="0" fontAlgn="base" hangingPunct="0">
        <a:spcBef>
          <a:spcPct val="0"/>
        </a:spcBef>
        <a:spcAft>
          <a:spcPct val="0"/>
        </a:spcAft>
        <a:defRPr sz="4200" b="1">
          <a:solidFill>
            <a:srgbClr val="EAEAEA"/>
          </a:solidFill>
          <a:latin typeface="Arial" charset="0"/>
        </a:defRPr>
      </a:lvl8pPr>
      <a:lvl9pPr marL="1828800" algn="ctr" rtl="0" eaLnBrk="0" fontAlgn="base" hangingPunct="0">
        <a:spcBef>
          <a:spcPct val="0"/>
        </a:spcBef>
        <a:spcAft>
          <a:spcPct val="0"/>
        </a:spcAft>
        <a:defRPr sz="4200" b="1">
          <a:solidFill>
            <a:srgbClr val="EAEAEA"/>
          </a:solidFill>
          <a:latin typeface="Arial" charset="0"/>
        </a:defRPr>
      </a:lvl9pPr>
    </p:titleStyle>
    <p:bodyStyle>
      <a:lvl1pPr marL="342900" indent="-342900" algn="l" rtl="0" eaLnBrk="0" fontAlgn="base" hangingPunct="0">
        <a:spcBef>
          <a:spcPct val="20000"/>
        </a:spcBef>
        <a:spcAft>
          <a:spcPct val="0"/>
        </a:spcAft>
        <a:buChar char="•"/>
        <a:defRPr sz="3200">
          <a:solidFill>
            <a:srgbClr val="EAEAEA"/>
          </a:solidFill>
          <a:latin typeface="+mn-lt"/>
          <a:ea typeface="+mn-ea"/>
          <a:cs typeface="+mn-cs"/>
        </a:defRPr>
      </a:lvl1pPr>
      <a:lvl2pPr marL="742950" indent="-285750" algn="l" rtl="0" eaLnBrk="0" fontAlgn="base" hangingPunct="0">
        <a:spcBef>
          <a:spcPct val="20000"/>
        </a:spcBef>
        <a:spcAft>
          <a:spcPct val="0"/>
        </a:spcAft>
        <a:buChar char="–"/>
        <a:defRPr sz="2600">
          <a:solidFill>
            <a:srgbClr val="EAEAEA"/>
          </a:solidFill>
          <a:latin typeface="+mn-lt"/>
        </a:defRPr>
      </a:lvl2pPr>
      <a:lvl3pPr marL="1085850" indent="-228600" algn="l" rtl="0" eaLnBrk="0" fontAlgn="base" hangingPunct="0">
        <a:spcBef>
          <a:spcPct val="20000"/>
        </a:spcBef>
        <a:spcAft>
          <a:spcPct val="0"/>
        </a:spcAft>
        <a:buChar char="•"/>
        <a:defRPr sz="2400">
          <a:solidFill>
            <a:srgbClr val="EAEAEA"/>
          </a:solidFill>
          <a:latin typeface="+mn-lt"/>
        </a:defRPr>
      </a:lvl3pPr>
      <a:lvl4pPr marL="1428750" indent="-228600" algn="l" rtl="0" eaLnBrk="0" fontAlgn="base" hangingPunct="0">
        <a:spcBef>
          <a:spcPct val="20000"/>
        </a:spcBef>
        <a:spcAft>
          <a:spcPct val="0"/>
        </a:spcAft>
        <a:buChar char="–"/>
        <a:defRPr sz="2000">
          <a:solidFill>
            <a:srgbClr val="EAEAEA"/>
          </a:solidFill>
          <a:latin typeface="+mn-lt"/>
        </a:defRPr>
      </a:lvl4pPr>
      <a:lvl5pPr marL="1771650" indent="-228600" algn="l" rtl="0" eaLnBrk="0" fontAlgn="base" hangingPunct="0">
        <a:spcBef>
          <a:spcPct val="20000"/>
        </a:spcBef>
        <a:spcAft>
          <a:spcPct val="0"/>
        </a:spcAft>
        <a:buChar char="»"/>
        <a:defRPr sz="2000">
          <a:solidFill>
            <a:srgbClr val="EAEAEA"/>
          </a:solidFill>
          <a:latin typeface="+mn-lt"/>
        </a:defRPr>
      </a:lvl5pPr>
      <a:lvl6pPr marL="2228850" indent="-228600" algn="l" rtl="0" eaLnBrk="0" fontAlgn="base" hangingPunct="0">
        <a:spcBef>
          <a:spcPct val="20000"/>
        </a:spcBef>
        <a:spcAft>
          <a:spcPct val="0"/>
        </a:spcAft>
        <a:buChar char="»"/>
        <a:defRPr sz="2000">
          <a:solidFill>
            <a:srgbClr val="EAEAEA"/>
          </a:solidFill>
          <a:latin typeface="+mn-lt"/>
        </a:defRPr>
      </a:lvl6pPr>
      <a:lvl7pPr marL="2686050" indent="-228600" algn="l" rtl="0" eaLnBrk="0" fontAlgn="base" hangingPunct="0">
        <a:spcBef>
          <a:spcPct val="20000"/>
        </a:spcBef>
        <a:spcAft>
          <a:spcPct val="0"/>
        </a:spcAft>
        <a:buChar char="»"/>
        <a:defRPr sz="2000">
          <a:solidFill>
            <a:srgbClr val="EAEAEA"/>
          </a:solidFill>
          <a:latin typeface="+mn-lt"/>
        </a:defRPr>
      </a:lvl7pPr>
      <a:lvl8pPr marL="3143250" indent="-228600" algn="l" rtl="0" eaLnBrk="0" fontAlgn="base" hangingPunct="0">
        <a:spcBef>
          <a:spcPct val="20000"/>
        </a:spcBef>
        <a:spcAft>
          <a:spcPct val="0"/>
        </a:spcAft>
        <a:buChar char="»"/>
        <a:defRPr sz="2000">
          <a:solidFill>
            <a:srgbClr val="EAEAEA"/>
          </a:solidFill>
          <a:latin typeface="+mn-lt"/>
        </a:defRPr>
      </a:lvl8pPr>
      <a:lvl9pPr marL="3600450" indent="-228600" algn="l" rtl="0" eaLnBrk="0" fontAlgn="base" hangingPunct="0">
        <a:spcBef>
          <a:spcPct val="20000"/>
        </a:spcBef>
        <a:spcAft>
          <a:spcPct val="0"/>
        </a:spcAft>
        <a:buChar char="»"/>
        <a:defRPr sz="2000">
          <a:solidFill>
            <a:srgbClr val="EAEAEA"/>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90909" y="3014932"/>
            <a:ext cx="7772400" cy="1143000"/>
          </a:xfrm>
        </p:spPr>
        <p:txBody>
          <a:bodyPr/>
          <a:lstStyle/>
          <a:p>
            <a:pPr>
              <a:lnSpc>
                <a:spcPct val="90000"/>
              </a:lnSpc>
            </a:pPr>
            <a:r>
              <a:rPr lang="en-US" altLang="en-US" sz="2800" dirty="0">
                <a:solidFill>
                  <a:schemeClr val="bg2"/>
                </a:solidFill>
              </a:rPr>
              <a:t>STAT 515 </a:t>
            </a:r>
            <a:br>
              <a:rPr lang="en-US" altLang="en-US" sz="2800" dirty="0">
                <a:solidFill>
                  <a:schemeClr val="bg2"/>
                </a:solidFill>
              </a:rPr>
            </a:br>
            <a:r>
              <a:rPr lang="en-US" altLang="en-US" sz="4800" dirty="0">
                <a:solidFill>
                  <a:schemeClr val="bg2"/>
                </a:solidFill>
              </a:rPr>
              <a:t>Statistical Methods I</a:t>
            </a:r>
            <a:r>
              <a:rPr lang="en-US" altLang="en-US" dirty="0">
                <a:solidFill>
                  <a:schemeClr val="bg2"/>
                </a:solidFill>
              </a:rPr>
              <a:t> </a:t>
            </a:r>
            <a:br>
              <a:rPr lang="en-US" altLang="en-US" dirty="0">
                <a:solidFill>
                  <a:schemeClr val="bg2"/>
                </a:solidFill>
              </a:rPr>
            </a:br>
            <a:br>
              <a:rPr lang="en-US" altLang="en-US" dirty="0">
                <a:solidFill>
                  <a:schemeClr val="bg2"/>
                </a:solidFill>
              </a:rPr>
            </a:br>
            <a:r>
              <a:rPr lang="en-US" altLang="en-US" sz="3600" i="1" dirty="0">
                <a:solidFill>
                  <a:schemeClr val="bg2"/>
                </a:solidFill>
              </a:rPr>
              <a:t>Lecture 1</a:t>
            </a:r>
            <a:br>
              <a:rPr lang="en-US" altLang="en-US" sz="3600" i="1" dirty="0">
                <a:solidFill>
                  <a:schemeClr val="bg2"/>
                </a:solidFill>
              </a:rPr>
            </a:br>
            <a:r>
              <a:rPr lang="en-US" altLang="en-US" sz="3600" dirty="0">
                <a:solidFill>
                  <a:schemeClr val="bg2"/>
                </a:solidFill>
              </a:rPr>
              <a:t>August 22, 2019</a:t>
            </a:r>
            <a:br>
              <a:rPr lang="en-US" altLang="en-US" sz="3600" dirty="0">
                <a:solidFill>
                  <a:schemeClr val="bg2"/>
                </a:solidFill>
              </a:rPr>
            </a:br>
            <a:br>
              <a:rPr lang="en-US" altLang="en-US" sz="3600" dirty="0">
                <a:solidFill>
                  <a:schemeClr val="bg2"/>
                </a:solidFill>
              </a:rPr>
            </a:br>
            <a:r>
              <a:rPr lang="en-US" altLang="en-US" sz="3600" dirty="0">
                <a:solidFill>
                  <a:schemeClr val="bg2"/>
                </a:solidFill>
              </a:rPr>
              <a:t>Originally prepared by Brian Habing</a:t>
            </a:r>
            <a:br>
              <a:rPr lang="en-US" altLang="en-US" sz="3600" dirty="0">
                <a:solidFill>
                  <a:schemeClr val="bg2"/>
                </a:solidFill>
              </a:rPr>
            </a:br>
            <a:r>
              <a:rPr lang="en-US" altLang="en-US" sz="3600" dirty="0">
                <a:solidFill>
                  <a:schemeClr val="bg2"/>
                </a:solidFill>
              </a:rPr>
              <a:t>Department of Statistics</a:t>
            </a:r>
            <a:br>
              <a:rPr lang="en-US" altLang="en-US" sz="3600" dirty="0">
                <a:solidFill>
                  <a:schemeClr val="bg2"/>
                </a:solidFill>
              </a:rPr>
            </a:br>
            <a:r>
              <a:rPr lang="en-US" altLang="en-US" sz="3600" dirty="0">
                <a:solidFill>
                  <a:schemeClr val="bg2"/>
                </a:solidFill>
              </a:rPr>
              <a:t>University of South Carolina</a:t>
            </a:r>
            <a:br>
              <a:rPr lang="en-US" altLang="en-US" sz="3600" dirty="0">
                <a:solidFill>
                  <a:schemeClr val="bg2"/>
                </a:solidFill>
              </a:rPr>
            </a:br>
            <a:br>
              <a:rPr lang="en-US" altLang="en-US" sz="3600" dirty="0">
                <a:solidFill>
                  <a:schemeClr val="bg2"/>
                </a:solidFill>
              </a:rPr>
            </a:br>
            <a:r>
              <a:rPr lang="en-US" altLang="en-US" sz="1800" i="1" dirty="0">
                <a:solidFill>
                  <a:schemeClr val="bg2"/>
                </a:solidFill>
              </a:rPr>
              <a:t>Redistribution of these slides without permission </a:t>
            </a:r>
            <a:br>
              <a:rPr lang="en-US" altLang="en-US" sz="1800" i="1" dirty="0">
                <a:solidFill>
                  <a:schemeClr val="bg2"/>
                </a:solidFill>
              </a:rPr>
            </a:br>
            <a:r>
              <a:rPr lang="en-US" altLang="en-US" sz="1800" i="1" dirty="0">
                <a:solidFill>
                  <a:schemeClr val="bg2"/>
                </a:solidFill>
              </a:rPr>
              <a:t>is a violation of copyright law.</a:t>
            </a:r>
            <a:br>
              <a:rPr lang="en-US" altLang="en-US" sz="1800" i="1" dirty="0">
                <a:solidFill>
                  <a:schemeClr val="bg2"/>
                </a:solidFill>
              </a:rPr>
            </a:br>
            <a:endParaRPr lang="en-US" altLang="en-US" sz="1800" dirty="0">
              <a:solidFill>
                <a:schemeClr val="bg2"/>
              </a:solidFil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0"/>
            <a:ext cx="7772400" cy="685800"/>
          </a:xfrm>
        </p:spPr>
        <p:txBody>
          <a:bodyPr/>
          <a:lstStyle/>
          <a:p>
            <a:pPr eaLnBrk="1" hangingPunct="1"/>
            <a:r>
              <a:rPr lang="en-US" altLang="en-US" sz="3600" dirty="0">
                <a:solidFill>
                  <a:schemeClr val="bg2"/>
                </a:solidFill>
                <a:latin typeface="Arial Unicode MS" panose="020B0604020202020204" pitchFamily="34" charset="-128"/>
              </a:rPr>
              <a:t>General Outline: Second Exam</a:t>
            </a:r>
          </a:p>
        </p:txBody>
      </p:sp>
      <p:sp>
        <p:nvSpPr>
          <p:cNvPr id="99331" name="Rectangle 3"/>
          <p:cNvSpPr>
            <a:spLocks noGrp="1" noChangeArrowheads="1"/>
          </p:cNvSpPr>
          <p:nvPr>
            <p:ph type="body" idx="1"/>
          </p:nvPr>
        </p:nvSpPr>
        <p:spPr>
          <a:xfrm>
            <a:off x="0" y="838200"/>
            <a:ext cx="9144000" cy="5562600"/>
          </a:xfrm>
        </p:spPr>
        <p:txBody>
          <a:bodyPr/>
          <a:lstStyle/>
          <a:p>
            <a:pPr marL="609600" indent="-609600" eaLnBrk="1" hangingPunct="1">
              <a:buFontTx/>
              <a:buNone/>
            </a:pPr>
            <a:r>
              <a:rPr lang="en-US" altLang="en-US" b="1" dirty="0">
                <a:solidFill>
                  <a:schemeClr val="bg2"/>
                </a:solidFill>
                <a:latin typeface="Arial Unicode MS" panose="020B0604020202020204" pitchFamily="34" charset="-128"/>
              </a:rPr>
              <a:t>The material covered between the first and second exams also falls into two main areas:</a:t>
            </a:r>
          </a:p>
          <a:p>
            <a:pPr marL="609600" indent="-609600" eaLnBrk="1" hangingPunct="1">
              <a:buFontTx/>
              <a:buAutoNum type="arabicPeriod" startAt="3"/>
            </a:pPr>
            <a:r>
              <a:rPr lang="en-US" altLang="en-US" b="1" dirty="0">
                <a:solidFill>
                  <a:schemeClr val="bg2"/>
                </a:solidFill>
                <a:latin typeface="Arial Unicode MS" panose="020B0604020202020204" pitchFamily="34" charset="-128"/>
              </a:rPr>
              <a:t>The probability distributions of the sample mean and the sample variance - results that form the core of most of the methods of STAT 515 (and 516).</a:t>
            </a:r>
          </a:p>
          <a:p>
            <a:pPr marL="609600" indent="-609600" eaLnBrk="1" hangingPunct="1">
              <a:buFontTx/>
              <a:buAutoNum type="arabicPeriod" startAt="3"/>
            </a:pPr>
            <a:r>
              <a:rPr lang="en-US" altLang="en-US" b="1" dirty="0">
                <a:solidFill>
                  <a:schemeClr val="bg2"/>
                </a:solidFill>
                <a:latin typeface="Arial Unicode MS" panose="020B0604020202020204" pitchFamily="34" charset="-128"/>
              </a:rPr>
              <a:t>Methods for making statistical statements about one or two means, proportions, or variances .</a:t>
            </a:r>
          </a:p>
          <a:p>
            <a:pPr marL="609600" indent="-609600" eaLnBrk="1" hangingPunct="1">
              <a:buFontTx/>
              <a:buAutoNum type="arabicPeriod" startAt="3"/>
            </a:pPr>
            <a:r>
              <a:rPr lang="en-US" altLang="en-US" b="1" dirty="0">
                <a:solidFill>
                  <a:schemeClr val="bg2"/>
                </a:solidFill>
                <a:latin typeface="Arial Unicode MS" panose="020B0604020202020204" pitchFamily="34" charset="-128"/>
              </a:rPr>
              <a:t>The concept of power and how to do basic calculations involving it.</a:t>
            </a:r>
          </a:p>
          <a:p>
            <a:pPr marL="609600" indent="-609600" eaLnBrk="1" hangingPunct="1">
              <a:buFontTx/>
              <a:buAutoNum type="arabicPeriod" startAt="3"/>
            </a:pPr>
            <a:endParaRPr lang="en-US" altLang="en-US" sz="2800" b="1" dirty="0">
              <a:solidFill>
                <a:schemeClr val="bg2"/>
              </a:solidFill>
              <a:latin typeface="Arial Unicode MS" panose="020B0604020202020204" pitchFamily="34" charset="-128"/>
            </a:endParaRPr>
          </a:p>
        </p:txBody>
      </p:sp>
    </p:spTree>
  </p:cSld>
  <p:clrMapOvr>
    <a:masterClrMapping/>
  </p:clrMapOvr>
  <p:transition>
    <p:zoom dir="in"/>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0"/>
            <a:ext cx="7772400" cy="685800"/>
          </a:xfrm>
        </p:spPr>
        <p:txBody>
          <a:bodyPr/>
          <a:lstStyle/>
          <a:p>
            <a:pPr eaLnBrk="1" hangingPunct="1"/>
            <a:r>
              <a:rPr lang="en-US" altLang="en-US" sz="3600">
                <a:solidFill>
                  <a:schemeClr val="bg2"/>
                </a:solidFill>
                <a:latin typeface="Arial Unicode MS" panose="020B0604020202020204" pitchFamily="34" charset="-128"/>
              </a:rPr>
              <a:t>General Outline</a:t>
            </a:r>
          </a:p>
        </p:txBody>
      </p:sp>
      <p:sp>
        <p:nvSpPr>
          <p:cNvPr id="73731" name="Rectangle 3"/>
          <p:cNvSpPr>
            <a:spLocks noGrp="1" noChangeArrowheads="1"/>
          </p:cNvSpPr>
          <p:nvPr>
            <p:ph type="body" idx="1"/>
          </p:nvPr>
        </p:nvSpPr>
        <p:spPr>
          <a:xfrm>
            <a:off x="0" y="838200"/>
            <a:ext cx="9144000" cy="5562600"/>
          </a:xfrm>
        </p:spPr>
        <p:txBody>
          <a:bodyPr/>
          <a:lstStyle/>
          <a:p>
            <a:pPr marL="609600" indent="-609600" eaLnBrk="1" hangingPunct="1">
              <a:buFontTx/>
              <a:buNone/>
            </a:pPr>
            <a:r>
              <a:rPr lang="en-US" altLang="en-US" b="1" dirty="0">
                <a:solidFill>
                  <a:schemeClr val="bg2"/>
                </a:solidFill>
                <a:latin typeface="Arial Unicode MS" panose="020B0604020202020204" pitchFamily="34" charset="-128"/>
              </a:rPr>
              <a:t>The material covered between the second exam and final exam is:</a:t>
            </a:r>
          </a:p>
          <a:p>
            <a:pPr marL="609600" indent="-609600" eaLnBrk="1" hangingPunct="1">
              <a:buFontTx/>
              <a:buAutoNum type="arabicPeriod" startAt="5"/>
            </a:pPr>
            <a:r>
              <a:rPr lang="en-US" altLang="en-US" b="1" dirty="0">
                <a:solidFill>
                  <a:schemeClr val="bg2"/>
                </a:solidFill>
                <a:latin typeface="Arial Unicode MS" panose="020B0604020202020204" pitchFamily="34" charset="-128"/>
              </a:rPr>
              <a:t>A hypothesis test for testing the equality of more than two means. </a:t>
            </a:r>
          </a:p>
          <a:p>
            <a:pPr marL="609600" indent="-609600" eaLnBrk="1" hangingPunct="1">
              <a:buFontTx/>
              <a:buAutoNum type="arabicPeriod" startAt="5"/>
            </a:pPr>
            <a:r>
              <a:rPr lang="en-US" altLang="en-US" b="1" dirty="0">
                <a:solidFill>
                  <a:schemeClr val="bg2"/>
                </a:solidFill>
                <a:latin typeface="Arial Unicode MS" panose="020B0604020202020204" pitchFamily="34" charset="-128"/>
              </a:rPr>
              <a:t>Simple linear regression – predicting one continuous variable from another. </a:t>
            </a:r>
          </a:p>
          <a:p>
            <a:pPr marL="609600" indent="-609600" eaLnBrk="1" hangingPunct="1">
              <a:buFontTx/>
              <a:buAutoNum type="arabicPeriod" startAt="5"/>
            </a:pPr>
            <a:r>
              <a:rPr lang="en-US" altLang="en-US" b="1" dirty="0">
                <a:solidFill>
                  <a:schemeClr val="bg2"/>
                </a:solidFill>
                <a:latin typeface="Arial Unicode MS" panose="020B0604020202020204" pitchFamily="34" charset="-128"/>
              </a:rPr>
              <a:t>Methods for analyzing qualitative data that come from counting the number of observations that fall in different groups.</a:t>
            </a:r>
          </a:p>
          <a:p>
            <a:pPr marL="609600" indent="-609600" eaLnBrk="1" hangingPunct="1">
              <a:buFontTx/>
              <a:buAutoNum type="arabicPeriod" startAt="5"/>
            </a:pPr>
            <a:r>
              <a:rPr lang="en-US" altLang="en-US" b="1" dirty="0">
                <a:solidFill>
                  <a:schemeClr val="bg2"/>
                </a:solidFill>
                <a:latin typeface="Arial Unicode MS" panose="020B0604020202020204" pitchFamily="34" charset="-128"/>
              </a:rPr>
              <a:t>A short introduction to Nonparametric methods.</a:t>
            </a:r>
          </a:p>
        </p:txBody>
      </p:sp>
    </p:spTree>
  </p:cSld>
  <p:clrMapOvr>
    <a:masterClrMapping/>
  </p:clrMapOvr>
  <p:transition>
    <p:zoom dir="in"/>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0"/>
            <a:ext cx="7772400" cy="685800"/>
          </a:xfrm>
        </p:spPr>
        <p:txBody>
          <a:bodyPr/>
          <a:lstStyle/>
          <a:p>
            <a:pPr eaLnBrk="1" hangingPunct="1"/>
            <a:r>
              <a:rPr lang="en-US" altLang="en-US" sz="3600" dirty="0">
                <a:solidFill>
                  <a:schemeClr val="bg2"/>
                </a:solidFill>
                <a:latin typeface="Arial Unicode MS" panose="020B0604020202020204" pitchFamily="34" charset="-128"/>
              </a:rPr>
              <a:t>General Outline: Final Exam</a:t>
            </a:r>
          </a:p>
        </p:txBody>
      </p:sp>
      <p:sp>
        <p:nvSpPr>
          <p:cNvPr id="74755" name="Rectangle 3"/>
          <p:cNvSpPr>
            <a:spLocks noGrp="1" noChangeArrowheads="1"/>
          </p:cNvSpPr>
          <p:nvPr>
            <p:ph type="body" idx="1"/>
          </p:nvPr>
        </p:nvSpPr>
        <p:spPr>
          <a:xfrm>
            <a:off x="0" y="990600"/>
            <a:ext cx="9144000" cy="5562600"/>
          </a:xfrm>
        </p:spPr>
        <p:txBody>
          <a:bodyPr/>
          <a:lstStyle/>
          <a:p>
            <a:pPr marL="609600" indent="-609600" eaLnBrk="1" hangingPunct="1">
              <a:buFontTx/>
              <a:buNone/>
            </a:pPr>
            <a:r>
              <a:rPr lang="en-US" altLang="en-US" b="1" dirty="0">
                <a:solidFill>
                  <a:schemeClr val="bg2"/>
                </a:solidFill>
                <a:latin typeface="Arial Unicode MS" panose="020B0604020202020204" pitchFamily="34" charset="-128"/>
              </a:rPr>
              <a:t>These last topics lead directly into STAT 516 (Statistical Methods II) and STAT 518 (Nonparametric Statistical Methods).  STAT 515 also gives you the needed background to take other courses such as Sampling (519), Quality Control (525), Multivariate Statistics (530), and Computing in Statistics (540).</a:t>
            </a:r>
          </a:p>
          <a:p>
            <a:pPr marL="609600" indent="-609600" eaLnBrk="1" hangingPunct="1">
              <a:buFontTx/>
              <a:buAutoNum type="arabicPeriod" startAt="5"/>
            </a:pPr>
            <a:endParaRPr lang="en-US" altLang="en-US" b="1" dirty="0">
              <a:solidFill>
                <a:schemeClr val="bg2"/>
              </a:solidFill>
              <a:latin typeface="Arial Unicode MS" panose="020B0604020202020204" pitchFamily="34" charset="-128"/>
            </a:endParaRPr>
          </a:p>
        </p:txBody>
      </p:sp>
    </p:spTree>
  </p:cSld>
  <p:clrMapOvr>
    <a:masterClrMapping/>
  </p:clrMapOvr>
  <p:transition>
    <p:zoom dir="in"/>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Slide Number Placeholder 3"/>
          <p:cNvSpPr>
            <a:spLocks noGrp="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92D35A0-EFA3-44AA-B032-4B94631C8338}" type="slidenum">
              <a:rPr lang="en-US" altLang="en-US"/>
              <a:pPr eaLnBrk="1" hangingPunct="1"/>
              <a:t>13</a:t>
            </a:fld>
            <a:endParaRPr lang="en-US" altLang="en-US"/>
          </a:p>
        </p:txBody>
      </p:sp>
      <p:pic>
        <p:nvPicPr>
          <p:cNvPr id="20485" name="Picture 5" descr="Screen capture of SAS Windows Opening Screen showing Explorer frame, Log fame and Editor fra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390" y="1107846"/>
            <a:ext cx="7074023" cy="5499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Title 1"/>
          <p:cNvSpPr>
            <a:spLocks noGrp="1"/>
          </p:cNvSpPr>
          <p:nvPr>
            <p:ph type="title"/>
          </p:nvPr>
        </p:nvSpPr>
        <p:spPr>
          <a:xfrm>
            <a:off x="568171" y="250824"/>
            <a:ext cx="8231341" cy="832252"/>
          </a:xfrm>
        </p:spPr>
        <p:txBody>
          <a:bodyPr/>
          <a:lstStyle/>
          <a:p>
            <a:pPr eaLnBrk="1" hangingPunct="1"/>
            <a:r>
              <a:rPr lang="en-US" altLang="en-US" dirty="0">
                <a:solidFill>
                  <a:schemeClr val="bg2"/>
                </a:solidFill>
              </a:rPr>
              <a:t>SAS Windows Opening Screen</a:t>
            </a:r>
          </a:p>
        </p:txBody>
      </p:sp>
    </p:spTree>
    <p:extLst>
      <p:ext uri="{BB962C8B-B14F-4D97-AF65-F5344CB8AC3E}">
        <p14:creationId xmlns:p14="http://schemas.microsoft.com/office/powerpoint/2010/main" val="162908158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altLang="en-US" dirty="0">
                <a:solidFill>
                  <a:schemeClr val="bg2"/>
                </a:solidFill>
              </a:rPr>
              <a:t>SAS On Demand</a:t>
            </a:r>
          </a:p>
        </p:txBody>
      </p:sp>
      <p:pic>
        <p:nvPicPr>
          <p:cNvPr id="3" name="Content Placeholder 2" descr="Screen capture of SAS Studio opening screen showing files and folders fame and program frame">
            <a:extLst>
              <a:ext uri="{FF2B5EF4-FFF2-40B4-BE49-F238E27FC236}">
                <a16:creationId xmlns:a16="http://schemas.microsoft.com/office/drawing/2014/main" id="{3DBFA911-3950-4591-AF11-BCE4E96747B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1776" y="1507385"/>
            <a:ext cx="8225024" cy="4857904"/>
          </a:xfrm>
        </p:spPr>
      </p:pic>
      <p:sp>
        <p:nvSpPr>
          <p:cNvPr id="20484" name="Slide Number Placeholder 3"/>
          <p:cNvSpPr>
            <a:spLocks noGrp="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92D35A0-EFA3-44AA-B032-4B94631C8338}" type="slidenum">
              <a:rPr lang="en-US" altLang="en-US"/>
              <a:pPr eaLnBrk="1" hangingPunct="1"/>
              <a:t>14</a:t>
            </a:fld>
            <a:endParaRPr lang="en-US" altLang="en-US" dirty="0"/>
          </a:p>
        </p:txBody>
      </p:sp>
    </p:spTree>
    <p:extLst>
      <p:ext uri="{BB962C8B-B14F-4D97-AF65-F5344CB8AC3E}">
        <p14:creationId xmlns:p14="http://schemas.microsoft.com/office/powerpoint/2010/main" val="416023195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4">
            <a:extLst>
              <a:ext uri="{FF2B5EF4-FFF2-40B4-BE49-F238E27FC236}">
                <a16:creationId xmlns:a16="http://schemas.microsoft.com/office/drawing/2014/main" id="{C1E0FB1B-EF52-4AFB-9E6D-E0E7802CE4DC}"/>
              </a:ext>
            </a:extLst>
          </p:cNvPr>
          <p:cNvSpPr>
            <a:spLocks noChangeArrowheads="1"/>
          </p:cNvSpPr>
          <p:nvPr/>
        </p:nvSpPr>
        <p:spPr bwMode="auto">
          <a:xfrm>
            <a:off x="76954" y="1045272"/>
            <a:ext cx="8990091"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proc format;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value $ </a:t>
            </a:r>
            <a:r>
              <a:rPr kumimoji="0" lang="en-US" altLang="en-US" sz="18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groupfmt</a:t>
            </a:r>
            <a:r>
              <a:rPr kumimoji="0" lang="en-US" altLang="en-US"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"new"="New"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800" dirty="0">
                <a:solidFill>
                  <a:srgbClr val="000000"/>
                </a:solidFill>
                <a:latin typeface="Courier New" panose="02070309020205020404" pitchFamily="49" charset="0"/>
                <a:cs typeface="Courier New" panose="02070309020205020404" pitchFamily="49" charset="0"/>
              </a:rPr>
              <a:t>                            </a:t>
            </a:r>
            <a:r>
              <a:rPr kumimoji="0" lang="en-US" altLang="en-US"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"stand"="Standard";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run;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data examp94;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*The $ sign indicates a character variable;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allows multiple records to be read from a single line;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input Group $ Value @@; format Group </a:t>
            </a:r>
            <a:r>
              <a:rPr kumimoji="0" lang="en-US" altLang="en-US" sz="18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groupfmt</a:t>
            </a:r>
            <a:r>
              <a:rPr kumimoji="0" lang="en-US" altLang="en-US"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err="1">
                <a:ln>
                  <a:noFill/>
                </a:ln>
                <a:solidFill>
                  <a:srgbClr val="000000"/>
                </a:solidFill>
                <a:effectLst/>
                <a:latin typeface="Courier New" panose="02070309020205020404" pitchFamily="49" charset="0"/>
                <a:cs typeface="Courier New" panose="02070309020205020404" pitchFamily="49" charset="0"/>
              </a:rPr>
              <a:t>datalines</a:t>
            </a:r>
            <a:r>
              <a:rPr kumimoji="0" lang="en-US" altLang="en-US"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800" dirty="0">
                <a:solidFill>
                  <a:srgbClr val="000000"/>
                </a:solidFill>
                <a:latin typeface="Courier New" panose="02070309020205020404" pitchFamily="49" charset="0"/>
                <a:cs typeface="Courier New" panose="02070309020205020404" pitchFamily="49" charset="0"/>
              </a:rPr>
              <a:t>n</a:t>
            </a:r>
            <a:r>
              <a:rPr kumimoji="0" lang="en-US" altLang="en-US"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ew   80 new   80 new   79 new   81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stand 79 stand 62 stand 70 stand 68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New   76 new   66 new   71 new   76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stand 73 stand 76 stand 86 stand 73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new   70 new   85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stand 72 stand 68 stand 75 stand 66 ;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run;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proc print data=examp94;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run;</a:t>
            </a:r>
            <a:r>
              <a:rPr kumimoji="0" lang="en-US" altLang="en-US" sz="1800" b="0" i="0" u="none" strike="noStrike" cap="none" normalizeH="0" baseline="0" dirty="0">
                <a:ln>
                  <a:noFill/>
                </a:ln>
                <a:solidFill>
                  <a:schemeClr val="tx1"/>
                </a:solidFill>
                <a:effectLst/>
                <a:latin typeface="Courier New" panose="02070309020205020404" pitchFamily="49" charset="0"/>
                <a:cs typeface="Courier New" panose="02070309020205020404" pitchFamily="49" charset="0"/>
              </a:rPr>
              <a:t> </a:t>
            </a:r>
          </a:p>
        </p:txBody>
      </p:sp>
      <p:sp>
        <p:nvSpPr>
          <p:cNvPr id="2" name="Title 1">
            <a:extLst>
              <a:ext uri="{FF2B5EF4-FFF2-40B4-BE49-F238E27FC236}">
                <a16:creationId xmlns:a16="http://schemas.microsoft.com/office/drawing/2014/main" id="{90AB66B2-6047-42A8-BE36-B029DE82DBD6}"/>
              </a:ext>
            </a:extLst>
          </p:cNvPr>
          <p:cNvSpPr>
            <a:spLocks noGrp="1"/>
          </p:cNvSpPr>
          <p:nvPr>
            <p:ph type="title"/>
          </p:nvPr>
        </p:nvSpPr>
        <p:spPr/>
        <p:txBody>
          <a:bodyPr/>
          <a:lstStyle/>
          <a:p>
            <a:r>
              <a:rPr lang="en-US" dirty="0">
                <a:solidFill>
                  <a:schemeClr val="tx1"/>
                </a:solidFill>
              </a:rPr>
              <a:t>Initial SAS Commands</a:t>
            </a:r>
          </a:p>
        </p:txBody>
      </p:sp>
    </p:spTree>
    <p:extLst>
      <p:ext uri="{BB962C8B-B14F-4D97-AF65-F5344CB8AC3E}">
        <p14:creationId xmlns:p14="http://schemas.microsoft.com/office/powerpoint/2010/main" val="299620381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Slide Number Placeholder 3"/>
          <p:cNvSpPr>
            <a:spLocks noGrp="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248E767-AA23-4331-980F-794492180994}" type="slidenum">
              <a:rPr lang="en-US" altLang="en-US"/>
              <a:pPr eaLnBrk="1" hangingPunct="1"/>
              <a:t>16</a:t>
            </a:fld>
            <a:endParaRPr lang="en-US" altLang="en-US"/>
          </a:p>
        </p:txBody>
      </p:sp>
      <p:pic>
        <p:nvPicPr>
          <p:cNvPr id="21509" name="Picture 2" descr="Screen capture of SAS on Windows with part of SAS program entered into Editor fra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010" y="1072217"/>
            <a:ext cx="7442499" cy="578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Title 1"/>
          <p:cNvSpPr>
            <a:spLocks noGrp="1"/>
          </p:cNvSpPr>
          <p:nvPr>
            <p:ph type="title"/>
          </p:nvPr>
        </p:nvSpPr>
        <p:spPr/>
        <p:txBody>
          <a:bodyPr/>
          <a:lstStyle/>
          <a:p>
            <a:pPr eaLnBrk="1" hangingPunct="1"/>
            <a:r>
              <a:rPr lang="en-US" altLang="en-US" dirty="0">
                <a:solidFill>
                  <a:schemeClr val="tx1"/>
                </a:solidFill>
              </a:rPr>
              <a:t>SAS for Windows</a:t>
            </a:r>
          </a:p>
        </p:txBody>
      </p:sp>
    </p:spTree>
    <p:extLst>
      <p:ext uri="{BB962C8B-B14F-4D97-AF65-F5344CB8AC3E}">
        <p14:creationId xmlns:p14="http://schemas.microsoft.com/office/powerpoint/2010/main" val="341296786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Slide Number Placeholder 3"/>
          <p:cNvSpPr>
            <a:spLocks noGrp="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37B1506-0339-4221-BE10-DC1AC0837F88}" type="slidenum">
              <a:rPr lang="en-US" altLang="en-US"/>
              <a:pPr eaLnBrk="1" hangingPunct="1"/>
              <a:t>17</a:t>
            </a:fld>
            <a:endParaRPr lang="en-US" altLang="en-US"/>
          </a:p>
        </p:txBody>
      </p:sp>
      <p:pic>
        <p:nvPicPr>
          <p:cNvPr id="22533" name="Picture 2" descr="Screen capture of SAS on Demand showing program entered under Intro_to_SAS.sas tab in program fram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9388" y="979944"/>
            <a:ext cx="8566149" cy="505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Title 1"/>
          <p:cNvSpPr>
            <a:spLocks noGrp="1"/>
          </p:cNvSpPr>
          <p:nvPr>
            <p:ph type="title"/>
          </p:nvPr>
        </p:nvSpPr>
        <p:spPr/>
        <p:txBody>
          <a:bodyPr/>
          <a:lstStyle/>
          <a:p>
            <a:pPr eaLnBrk="1" hangingPunct="1"/>
            <a:r>
              <a:rPr lang="en-US" altLang="en-US" dirty="0">
                <a:solidFill>
                  <a:schemeClr val="tx1"/>
                </a:solidFill>
              </a:rPr>
              <a:t>SAS Studio</a:t>
            </a:r>
          </a:p>
        </p:txBody>
      </p:sp>
    </p:spTree>
    <p:extLst>
      <p:ext uri="{BB962C8B-B14F-4D97-AF65-F5344CB8AC3E}">
        <p14:creationId xmlns:p14="http://schemas.microsoft.com/office/powerpoint/2010/main" val="408485590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Slide Number Placeholder 3"/>
          <p:cNvSpPr>
            <a:spLocks noGrp="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C342321-7D28-43E0-8F9A-5180DAAEB69B}" type="slidenum">
              <a:rPr lang="en-US" altLang="en-US"/>
              <a:pPr eaLnBrk="1" hangingPunct="1"/>
              <a:t>18</a:t>
            </a:fld>
            <a:endParaRPr lang="en-US" altLang="en-US"/>
          </a:p>
        </p:txBody>
      </p:sp>
      <p:pic>
        <p:nvPicPr>
          <p:cNvPr id="23557" name="Picture 4" descr="Screen capture of SAS on Windows showing PROC PRINT statements added to Editor fra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258" y="1424007"/>
            <a:ext cx="6990677" cy="5433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Title 1"/>
          <p:cNvSpPr>
            <a:spLocks noGrp="1"/>
          </p:cNvSpPr>
          <p:nvPr>
            <p:ph type="title"/>
          </p:nvPr>
        </p:nvSpPr>
        <p:spPr/>
        <p:txBody>
          <a:bodyPr/>
          <a:lstStyle/>
          <a:p>
            <a:r>
              <a:rPr lang="en-US" altLang="en-US" dirty="0">
                <a:solidFill>
                  <a:schemeClr val="tx1"/>
                </a:solidFill>
              </a:rPr>
              <a:t>SAS for Windows: Initial commands</a:t>
            </a:r>
          </a:p>
        </p:txBody>
      </p:sp>
    </p:spTree>
    <p:extLst>
      <p:ext uri="{BB962C8B-B14F-4D97-AF65-F5344CB8AC3E}">
        <p14:creationId xmlns:p14="http://schemas.microsoft.com/office/powerpoint/2010/main" val="49964385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Slide Number Placeholder 3"/>
          <p:cNvSpPr>
            <a:spLocks noGrp="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4CBBF02-C281-465B-9E8C-0F9AAE8993BC}" type="slidenum">
              <a:rPr lang="en-US" altLang="en-US"/>
              <a:pPr eaLnBrk="1" hangingPunct="1"/>
              <a:t>19</a:t>
            </a:fld>
            <a:endParaRPr lang="en-US" altLang="en-US"/>
          </a:p>
        </p:txBody>
      </p:sp>
      <p:pic>
        <p:nvPicPr>
          <p:cNvPr id="24581" name="Picture 2" descr="Screen capture showing html-formatted output from PROC PRINT command under the Results window"/>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00685" y="1424455"/>
            <a:ext cx="7796605" cy="4604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Title 1"/>
          <p:cNvSpPr>
            <a:spLocks noGrp="1"/>
          </p:cNvSpPr>
          <p:nvPr>
            <p:ph type="title"/>
          </p:nvPr>
        </p:nvSpPr>
        <p:spPr/>
        <p:txBody>
          <a:bodyPr/>
          <a:lstStyle/>
          <a:p>
            <a:r>
              <a:rPr lang="en-US" altLang="en-US" dirty="0">
                <a:solidFill>
                  <a:schemeClr val="tx1"/>
                </a:solidFill>
              </a:rPr>
              <a:t>SAS Studio: PROC PRINT output</a:t>
            </a:r>
          </a:p>
        </p:txBody>
      </p:sp>
    </p:spTree>
    <p:extLst>
      <p:ext uri="{BB962C8B-B14F-4D97-AF65-F5344CB8AC3E}">
        <p14:creationId xmlns:p14="http://schemas.microsoft.com/office/powerpoint/2010/main" val="113470989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293688"/>
            <a:ext cx="7772400" cy="685800"/>
          </a:xfrm>
        </p:spPr>
        <p:txBody>
          <a:bodyPr/>
          <a:lstStyle/>
          <a:p>
            <a:pPr eaLnBrk="1" hangingPunct="1"/>
            <a:r>
              <a:rPr lang="en-US" altLang="en-US" sz="3600">
                <a:solidFill>
                  <a:schemeClr val="bg2"/>
                </a:solidFill>
                <a:latin typeface="Arial Unicode MS" panose="020B0604020202020204" pitchFamily="34" charset="-128"/>
              </a:rPr>
              <a:t>Outline for Today</a:t>
            </a:r>
          </a:p>
        </p:txBody>
      </p:sp>
      <p:sp>
        <p:nvSpPr>
          <p:cNvPr id="44035" name="Rectangle 3"/>
          <p:cNvSpPr>
            <a:spLocks noGrp="1" noChangeArrowheads="1"/>
          </p:cNvSpPr>
          <p:nvPr>
            <p:ph type="body" idx="1"/>
          </p:nvPr>
        </p:nvSpPr>
        <p:spPr>
          <a:xfrm>
            <a:off x="0" y="1436688"/>
            <a:ext cx="8763000" cy="4953000"/>
          </a:xfrm>
        </p:spPr>
        <p:txBody>
          <a:bodyPr/>
          <a:lstStyle/>
          <a:p>
            <a:pPr eaLnBrk="1" hangingPunct="1"/>
            <a:r>
              <a:rPr lang="en-US" altLang="en-US" b="1" dirty="0">
                <a:solidFill>
                  <a:schemeClr val="bg2"/>
                </a:solidFill>
                <a:latin typeface="Arial Unicode MS" panose="020B0604020202020204" pitchFamily="34" charset="-128"/>
              </a:rPr>
              <a:t>The Syllabus</a:t>
            </a:r>
          </a:p>
          <a:p>
            <a:pPr eaLnBrk="1" hangingPunct="1"/>
            <a:r>
              <a:rPr lang="en-US" altLang="en-US" b="1" dirty="0">
                <a:solidFill>
                  <a:schemeClr val="bg2"/>
                </a:solidFill>
                <a:latin typeface="Arial Unicode MS" panose="020B0604020202020204" pitchFamily="34" charset="-128"/>
              </a:rPr>
              <a:t>What’s Coming Next</a:t>
            </a:r>
          </a:p>
          <a:p>
            <a:pPr eaLnBrk="1" hangingPunct="1"/>
            <a:r>
              <a:rPr lang="en-US" altLang="en-US" b="1" dirty="0">
                <a:solidFill>
                  <a:schemeClr val="bg2"/>
                </a:solidFill>
                <a:latin typeface="Arial Unicode MS" panose="020B0604020202020204" pitchFamily="34" charset="-128"/>
              </a:rPr>
              <a:t>Brief Introduction to SAS </a:t>
            </a:r>
          </a:p>
          <a:p>
            <a:pPr eaLnBrk="1" hangingPunct="1"/>
            <a:r>
              <a:rPr lang="en-US" altLang="en-US" b="1" dirty="0">
                <a:solidFill>
                  <a:schemeClr val="bg2"/>
                </a:solidFill>
                <a:latin typeface="Arial Unicode MS" panose="020B0604020202020204" pitchFamily="34" charset="-128"/>
              </a:rPr>
              <a:t>Brief Introduction to R (see online handouts)</a:t>
            </a:r>
          </a:p>
          <a:p>
            <a:pPr eaLnBrk="1" hangingPunct="1">
              <a:buFontTx/>
              <a:buNone/>
            </a:pPr>
            <a:endParaRPr lang="en-US" altLang="en-US" b="1" dirty="0">
              <a:solidFill>
                <a:schemeClr val="bg2"/>
              </a:solidFill>
              <a:latin typeface="Arial Unicode MS" panose="020B0604020202020204" pitchFamily="34" charset="-128"/>
            </a:endParaRPr>
          </a:p>
        </p:txBody>
      </p:sp>
    </p:spTree>
  </p:cSld>
  <p:clrMapOvr>
    <a:masterClrMapping/>
  </p:clrMapOvr>
  <p:transition>
    <p:zoom dir="in"/>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4"/>
          <p:cNvSpPr>
            <a:spLocks noGrp="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47F9EDA-E1AD-485B-AB52-D4A78AD2B172}" type="slidenum">
              <a:rPr lang="en-US" altLang="en-US"/>
              <a:pPr eaLnBrk="1" hangingPunct="1"/>
              <a:t>20</a:t>
            </a:fld>
            <a:endParaRPr lang="en-US" altLang="en-US"/>
          </a:p>
        </p:txBody>
      </p:sp>
      <p:pic>
        <p:nvPicPr>
          <p:cNvPr id="26629" name="Picture 5" descr="Screen capture showing html-formatted output of PROC UNIVARIATE statements under Results window"/>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44487" y="1419225"/>
            <a:ext cx="7805460"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2"/>
          <p:cNvSpPr>
            <a:spLocks noGrp="1" noChangeArrowheads="1"/>
          </p:cNvSpPr>
          <p:nvPr>
            <p:ph type="title"/>
          </p:nvPr>
        </p:nvSpPr>
        <p:spPr/>
        <p:txBody>
          <a:bodyPr/>
          <a:lstStyle/>
          <a:p>
            <a:pPr eaLnBrk="1" hangingPunct="1"/>
            <a:r>
              <a:rPr lang="en-US" altLang="en-US" dirty="0">
                <a:solidFill>
                  <a:schemeClr val="tx1"/>
                </a:solidFill>
              </a:rPr>
              <a:t>SAS Studio: PROC UNIVARIATE output</a:t>
            </a:r>
          </a:p>
        </p:txBody>
      </p:sp>
    </p:spTree>
    <p:extLst>
      <p:ext uri="{BB962C8B-B14F-4D97-AF65-F5344CB8AC3E}">
        <p14:creationId xmlns:p14="http://schemas.microsoft.com/office/powerpoint/2010/main" val="248532692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4"/>
          <p:cNvSpPr>
            <a:spLocks noGrp="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2DBF866-E79F-4475-B1A1-E11787A0CC19}" type="slidenum">
              <a:rPr lang="en-US" altLang="en-US"/>
              <a:pPr eaLnBrk="1" hangingPunct="1"/>
              <a:t>21</a:t>
            </a:fld>
            <a:endParaRPr lang="en-US" altLang="en-US"/>
          </a:p>
        </p:txBody>
      </p:sp>
      <p:sp>
        <p:nvSpPr>
          <p:cNvPr id="28675" name="Rectangle 2"/>
          <p:cNvSpPr>
            <a:spLocks noGrp="1" noChangeArrowheads="1"/>
          </p:cNvSpPr>
          <p:nvPr>
            <p:ph type="title"/>
          </p:nvPr>
        </p:nvSpPr>
        <p:spPr/>
        <p:txBody>
          <a:bodyPr/>
          <a:lstStyle/>
          <a:p>
            <a:pPr eaLnBrk="1" hangingPunct="1"/>
            <a:r>
              <a:rPr lang="en-US" altLang="en-US" dirty="0">
                <a:solidFill>
                  <a:schemeClr val="tx1"/>
                </a:solidFill>
              </a:rPr>
              <a:t>SAS Studio: PROC SGPANEL output</a:t>
            </a:r>
          </a:p>
        </p:txBody>
      </p:sp>
      <p:pic>
        <p:nvPicPr>
          <p:cNvPr id="28677" name="Picture 2" descr="Screen capture from SAS Studio showing side-by-side histograms under Results window.  Output from PROC SGPANEL."/>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98463" y="1380856"/>
            <a:ext cx="8235969" cy="4864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829715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en-US" altLang="en-US" dirty="0">
                <a:solidFill>
                  <a:schemeClr val="tx1"/>
                </a:solidFill>
              </a:rPr>
              <a:t>SAS Studio: </a:t>
            </a:r>
            <a:r>
              <a:rPr lang="en-US" altLang="en-US">
                <a:solidFill>
                  <a:schemeClr val="tx1"/>
                </a:solidFill>
              </a:rPr>
              <a:t>PROC SGPLOT </a:t>
            </a:r>
            <a:r>
              <a:rPr lang="en-US" altLang="en-US" dirty="0">
                <a:solidFill>
                  <a:schemeClr val="tx1"/>
                </a:solidFill>
              </a:rPr>
              <a:t>output</a:t>
            </a:r>
          </a:p>
        </p:txBody>
      </p:sp>
      <p:pic>
        <p:nvPicPr>
          <p:cNvPr id="30725" name="Picture 2" descr="Side-by-side boxplots saved as a separate graphic.  Generated using PROC SGPLOT in SAS On Deman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28700" y="1524234"/>
            <a:ext cx="6573808" cy="4930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953049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293688"/>
            <a:ext cx="7772400" cy="685800"/>
          </a:xfrm>
        </p:spPr>
        <p:txBody>
          <a:bodyPr/>
          <a:lstStyle/>
          <a:p>
            <a:pPr eaLnBrk="1" hangingPunct="1"/>
            <a:r>
              <a:rPr lang="en-US" altLang="en-US" sz="3600">
                <a:solidFill>
                  <a:schemeClr val="bg2"/>
                </a:solidFill>
                <a:latin typeface="Arial Unicode MS" panose="020B0604020202020204" pitchFamily="34" charset="-128"/>
              </a:rPr>
              <a:t>To do…</a:t>
            </a:r>
          </a:p>
        </p:txBody>
      </p:sp>
      <p:sp>
        <p:nvSpPr>
          <p:cNvPr id="44035" name="Rectangle 3"/>
          <p:cNvSpPr>
            <a:spLocks noGrp="1" noChangeArrowheads="1"/>
          </p:cNvSpPr>
          <p:nvPr>
            <p:ph type="body" idx="1"/>
          </p:nvPr>
        </p:nvSpPr>
        <p:spPr>
          <a:xfrm>
            <a:off x="0" y="1436688"/>
            <a:ext cx="8763000" cy="4953000"/>
          </a:xfrm>
        </p:spPr>
        <p:txBody>
          <a:bodyPr/>
          <a:lstStyle/>
          <a:p>
            <a:pPr eaLnBrk="1" hangingPunct="1"/>
            <a:r>
              <a:rPr lang="en-US" altLang="en-US" b="1" dirty="0">
                <a:solidFill>
                  <a:schemeClr val="bg2"/>
                </a:solidFill>
                <a:latin typeface="Arial Unicode MS" panose="020B0604020202020204" pitchFamily="34" charset="-128"/>
              </a:rPr>
              <a:t>Go over Chapter 1 and 2 if you haven’t already.</a:t>
            </a:r>
          </a:p>
          <a:p>
            <a:pPr eaLnBrk="1" hangingPunct="1"/>
            <a:endParaRPr lang="en-US" altLang="en-US" b="1" u="sng" dirty="0">
              <a:solidFill>
                <a:schemeClr val="bg2"/>
              </a:solidFill>
              <a:latin typeface="Arial Unicode MS" panose="020B0604020202020204" pitchFamily="34" charset="-128"/>
            </a:endParaRPr>
          </a:p>
          <a:p>
            <a:pPr eaLnBrk="1" hangingPunct="1"/>
            <a:r>
              <a:rPr lang="en-US" altLang="en-US" b="1" dirty="0">
                <a:solidFill>
                  <a:schemeClr val="bg2"/>
                </a:solidFill>
                <a:latin typeface="Arial Unicode MS" panose="020B0604020202020204" pitchFamily="34" charset="-128"/>
              </a:rPr>
              <a:t>Homework 1, using your choice of SAS or R</a:t>
            </a:r>
            <a:r>
              <a:rPr lang="en-US" altLang="en-US" b="1">
                <a:solidFill>
                  <a:schemeClr val="bg2"/>
                </a:solidFill>
                <a:latin typeface="Arial Unicode MS" panose="020B0604020202020204" pitchFamily="34" charset="-128"/>
              </a:rPr>
              <a:t>, will be </a:t>
            </a:r>
            <a:r>
              <a:rPr lang="en-US" altLang="en-US" b="1" dirty="0">
                <a:solidFill>
                  <a:schemeClr val="bg2"/>
                </a:solidFill>
                <a:latin typeface="Arial Unicode MS" panose="020B0604020202020204" pitchFamily="34" charset="-128"/>
              </a:rPr>
              <a:t>posted on Blackboard.  It is due Tuesday, September 3.</a:t>
            </a:r>
          </a:p>
          <a:p>
            <a:pPr eaLnBrk="1" hangingPunct="1"/>
            <a:endParaRPr lang="en-US" altLang="en-US" dirty="0">
              <a:solidFill>
                <a:schemeClr val="bg2"/>
              </a:solidFill>
              <a:latin typeface="Arial Unicode MS" panose="020B0604020202020204" pitchFamily="34" charset="-128"/>
            </a:endParaRPr>
          </a:p>
          <a:p>
            <a:pPr eaLnBrk="1" hangingPunct="1"/>
            <a:endParaRPr lang="en-US" altLang="en-US" b="1" u="sng" dirty="0">
              <a:solidFill>
                <a:schemeClr val="bg2"/>
              </a:solidFill>
              <a:latin typeface="Arial Unicode MS" panose="020B0604020202020204" pitchFamily="34" charset="-128"/>
            </a:endParaRPr>
          </a:p>
          <a:p>
            <a:pPr eaLnBrk="1" hangingPunct="1">
              <a:buFontTx/>
              <a:buNone/>
            </a:pPr>
            <a:r>
              <a:rPr lang="en-US" altLang="en-US" b="1" dirty="0">
                <a:solidFill>
                  <a:schemeClr val="bg2"/>
                </a:solidFill>
                <a:latin typeface="Arial Unicode MS" panose="020B0604020202020204" pitchFamily="34" charset="-128"/>
              </a:rPr>
              <a:t>	</a:t>
            </a:r>
          </a:p>
        </p:txBody>
      </p:sp>
    </p:spTree>
  </p:cSld>
  <p:clrMapOvr>
    <a:masterClrMapping/>
  </p:clrMapOvr>
  <p:transition>
    <p:zoom dir="in"/>
  </p:transition>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6" name="Rectangle 9"/>
          <p:cNvSpPr>
            <a:spLocks noGrp="1" noChangeArrowheads="1"/>
          </p:cNvSpPr>
          <p:nvPr>
            <p:ph type="body" idx="1"/>
          </p:nvPr>
        </p:nvSpPr>
        <p:spPr>
          <a:xfrm>
            <a:off x="798513" y="1941513"/>
            <a:ext cx="7866062" cy="4722812"/>
          </a:xfrm>
        </p:spPr>
        <p:txBody>
          <a:bodyPr/>
          <a:lstStyle/>
          <a:p>
            <a:pPr>
              <a:spcBef>
                <a:spcPts val="500"/>
              </a:spcBef>
              <a:spcAft>
                <a:spcPts val="500"/>
              </a:spcAft>
              <a:buFontTx/>
              <a:buNone/>
            </a:pPr>
            <a:r>
              <a:rPr lang="en-US" altLang="en-US" sz="3600">
                <a:solidFill>
                  <a:srgbClr val="800000"/>
                </a:solidFill>
              </a:rPr>
              <a:t>American Heritage® Dictionary: “The mathematics of the collection, organization, and interpretation of numerical data, especially the analysis of population characteristics by inference from sampling.”</a:t>
            </a:r>
          </a:p>
          <a:p>
            <a:pPr>
              <a:buFontTx/>
              <a:buNone/>
            </a:pPr>
            <a:endParaRPr lang="en-US" altLang="en-US" sz="2800">
              <a:solidFill>
                <a:srgbClr val="800000"/>
              </a:solidFill>
            </a:endParaRPr>
          </a:p>
        </p:txBody>
      </p:sp>
      <p:sp>
        <p:nvSpPr>
          <p:cNvPr id="16388" name="Rectangle 12"/>
          <p:cNvSpPr>
            <a:spLocks noGrp="1" noChangeArrowheads="1"/>
          </p:cNvSpPr>
          <p:nvPr>
            <p:ph type="title"/>
          </p:nvPr>
        </p:nvSpPr>
        <p:spPr>
          <a:xfrm>
            <a:off x="1150938" y="574675"/>
            <a:ext cx="6877050" cy="723900"/>
          </a:xfrm>
          <a:noFill/>
        </p:spPr>
        <p:txBody>
          <a:bodyPr/>
          <a:lstStyle/>
          <a:p>
            <a:r>
              <a:rPr lang="en-US" altLang="en-US" b="0" dirty="0">
                <a:highlight>
                  <a:srgbClr val="800000"/>
                </a:highlight>
              </a:rPr>
              <a:t>What Is Statistics?</a:t>
            </a:r>
            <a:br>
              <a:rPr lang="en-US" altLang="en-US" b="0" dirty="0">
                <a:highlight>
                  <a:srgbClr val="800000"/>
                </a:highlight>
              </a:rPr>
            </a:br>
            <a:r>
              <a:rPr lang="en-US" altLang="en-US" b="0" dirty="0">
                <a:highlight>
                  <a:srgbClr val="800000"/>
                </a:highlight>
              </a:rPr>
              <a:t>Dictionary definition</a:t>
            </a:r>
            <a:endParaRPr lang="en-US" altLang="en-US" dirty="0">
              <a:highlight>
                <a:srgbClr val="800000"/>
              </a:highlight>
            </a:endParaRPr>
          </a:p>
        </p:txBody>
      </p:sp>
    </p:spTree>
  </p:cSld>
  <p:clrMapOvr>
    <a:masterClrMapping/>
  </p:clrMapOvr>
  <p:transition advTm="10096"/>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body" idx="1"/>
          </p:nvPr>
        </p:nvSpPr>
        <p:spPr>
          <a:xfrm>
            <a:off x="0" y="1941513"/>
            <a:ext cx="9144000" cy="4722812"/>
          </a:xfrm>
        </p:spPr>
        <p:txBody>
          <a:bodyPr/>
          <a:lstStyle/>
          <a:p>
            <a:pPr>
              <a:lnSpc>
                <a:spcPct val="90000"/>
              </a:lnSpc>
              <a:buFontTx/>
              <a:buNone/>
            </a:pPr>
            <a:r>
              <a:rPr lang="en-US" altLang="en-US" b="1">
                <a:solidFill>
                  <a:schemeClr val="tx1"/>
                </a:solidFill>
              </a:rPr>
              <a:t>Statistics Is the Science of Data…</a:t>
            </a:r>
          </a:p>
          <a:p>
            <a:pPr>
              <a:lnSpc>
                <a:spcPct val="90000"/>
              </a:lnSpc>
            </a:pPr>
            <a:r>
              <a:rPr lang="en-US" altLang="en-US" b="1" i="1">
                <a:solidFill>
                  <a:schemeClr val="tx1"/>
                </a:solidFill>
              </a:rPr>
              <a:t>Gathering Data</a:t>
            </a:r>
            <a:r>
              <a:rPr lang="en-US" altLang="en-US" b="1">
                <a:solidFill>
                  <a:schemeClr val="tx1"/>
                </a:solidFill>
              </a:rPr>
              <a:t>: Design of Experiments and Surveys</a:t>
            </a:r>
          </a:p>
          <a:p>
            <a:pPr>
              <a:lnSpc>
                <a:spcPct val="90000"/>
              </a:lnSpc>
            </a:pPr>
            <a:r>
              <a:rPr lang="en-US" altLang="en-US" b="1" i="1">
                <a:solidFill>
                  <a:schemeClr val="tx1"/>
                </a:solidFill>
              </a:rPr>
              <a:t>Describing Data</a:t>
            </a:r>
            <a:r>
              <a:rPr lang="en-US" altLang="en-US" b="1">
                <a:solidFill>
                  <a:schemeClr val="tx1"/>
                </a:solidFill>
              </a:rPr>
              <a:t>: Descriptive Statistics</a:t>
            </a:r>
          </a:p>
          <a:p>
            <a:pPr>
              <a:lnSpc>
                <a:spcPct val="90000"/>
              </a:lnSpc>
            </a:pPr>
            <a:r>
              <a:rPr lang="en-US" altLang="en-US" b="1" i="1">
                <a:solidFill>
                  <a:schemeClr val="tx1"/>
                </a:solidFill>
              </a:rPr>
              <a:t>Using Data to Make Decisions</a:t>
            </a:r>
            <a:r>
              <a:rPr lang="en-US" altLang="en-US" b="1">
                <a:solidFill>
                  <a:schemeClr val="tx1"/>
                </a:solidFill>
              </a:rPr>
              <a:t>: Inference about Populations from Samples</a:t>
            </a:r>
          </a:p>
          <a:p>
            <a:pPr>
              <a:lnSpc>
                <a:spcPct val="90000"/>
              </a:lnSpc>
            </a:pPr>
            <a:r>
              <a:rPr lang="en-US" altLang="en-US" b="1" i="1">
                <a:solidFill>
                  <a:schemeClr val="tx1"/>
                </a:solidFill>
              </a:rPr>
              <a:t>The Theory Behind Analyzing Data</a:t>
            </a:r>
            <a:r>
              <a:rPr lang="en-US" altLang="en-US" b="1">
                <a:solidFill>
                  <a:schemeClr val="tx1"/>
                </a:solidFill>
              </a:rPr>
              <a:t>: Mathematical Statistics and Theoretical Probability</a:t>
            </a:r>
          </a:p>
          <a:p>
            <a:pPr>
              <a:lnSpc>
                <a:spcPct val="90000"/>
              </a:lnSpc>
              <a:spcBef>
                <a:spcPts val="500"/>
              </a:spcBef>
              <a:spcAft>
                <a:spcPts val="500"/>
              </a:spcAft>
              <a:buFontTx/>
              <a:buNone/>
            </a:pPr>
            <a:endParaRPr lang="en-US" altLang="en-US" sz="3600"/>
          </a:p>
        </p:txBody>
      </p:sp>
      <p:sp>
        <p:nvSpPr>
          <p:cNvPr id="17412" name="Rectangle 4"/>
          <p:cNvSpPr>
            <a:spLocks noGrp="1" noChangeArrowheads="1"/>
          </p:cNvSpPr>
          <p:nvPr>
            <p:ph type="title"/>
          </p:nvPr>
        </p:nvSpPr>
        <p:spPr>
          <a:xfrm>
            <a:off x="1150938" y="574675"/>
            <a:ext cx="6877050" cy="723900"/>
          </a:xfrm>
          <a:noFill/>
        </p:spPr>
        <p:txBody>
          <a:bodyPr/>
          <a:lstStyle/>
          <a:p>
            <a:r>
              <a:rPr lang="en-US" altLang="en-US" b="0" dirty="0">
                <a:highlight>
                  <a:srgbClr val="800000"/>
                </a:highlight>
              </a:rPr>
              <a:t>What Is Statistics?</a:t>
            </a:r>
            <a:endParaRPr lang="en-US" altLang="en-US" dirty="0">
              <a:highlight>
                <a:srgbClr val="800000"/>
              </a:highlight>
            </a:endParaRPr>
          </a:p>
        </p:txBody>
      </p:sp>
    </p:spTree>
  </p:cSld>
  <p:clrMapOvr>
    <a:masterClrMapping/>
  </p:clrMapOvr>
  <p:transition advTm="10096"/>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2" descr="Front cover of McClave and Sincich's text &quot;Statistics&quot;, Thirteenth Edition"/>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4969416" y="1597025"/>
            <a:ext cx="3113593" cy="4187825"/>
          </a:xfrm>
          <a:noFill/>
        </p:spPr>
      </p:pic>
      <p:sp>
        <p:nvSpPr>
          <p:cNvPr id="8195" name="Text Box 6"/>
          <p:cNvSpPr txBox="1">
            <a:spLocks noChangeArrowheads="1"/>
          </p:cNvSpPr>
          <p:nvPr/>
        </p:nvSpPr>
        <p:spPr bwMode="auto">
          <a:xfrm>
            <a:off x="304800" y="1295400"/>
            <a:ext cx="40386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600">
                <a:solidFill>
                  <a:schemeClr val="tx1"/>
                </a:solidFill>
                <a:latin typeface="Arial" panose="020B0604020202020204" pitchFamily="34" charset="0"/>
              </a:defRPr>
            </a:lvl1pPr>
            <a:lvl2pPr marL="742950" indent="-285750">
              <a:defRPr sz="4600">
                <a:solidFill>
                  <a:schemeClr val="tx1"/>
                </a:solidFill>
                <a:latin typeface="Arial" panose="020B0604020202020204" pitchFamily="34" charset="0"/>
              </a:defRPr>
            </a:lvl2pPr>
            <a:lvl3pPr marL="1143000" indent="-228600">
              <a:defRPr sz="4600">
                <a:solidFill>
                  <a:schemeClr val="tx1"/>
                </a:solidFill>
                <a:latin typeface="Arial" panose="020B0604020202020204" pitchFamily="34" charset="0"/>
              </a:defRPr>
            </a:lvl3pPr>
            <a:lvl4pPr marL="1600200" indent="-228600">
              <a:defRPr sz="4600">
                <a:solidFill>
                  <a:schemeClr val="tx1"/>
                </a:solidFill>
                <a:latin typeface="Arial" panose="020B0604020202020204" pitchFamily="34" charset="0"/>
              </a:defRPr>
            </a:lvl4pPr>
            <a:lvl5pPr marL="2057400" indent="-228600">
              <a:defRPr sz="4600">
                <a:solidFill>
                  <a:schemeClr val="tx1"/>
                </a:solidFill>
                <a:latin typeface="Arial" panose="020B0604020202020204" pitchFamily="34" charset="0"/>
              </a:defRPr>
            </a:lvl5pPr>
            <a:lvl6pPr marL="2514600" indent="-228600" eaLnBrk="0" fontAlgn="base" hangingPunct="0">
              <a:spcBef>
                <a:spcPct val="0"/>
              </a:spcBef>
              <a:spcAft>
                <a:spcPct val="0"/>
              </a:spcAft>
              <a:defRPr sz="4600">
                <a:solidFill>
                  <a:schemeClr val="tx1"/>
                </a:solidFill>
                <a:latin typeface="Arial" panose="020B0604020202020204" pitchFamily="34" charset="0"/>
              </a:defRPr>
            </a:lvl6pPr>
            <a:lvl7pPr marL="2971800" indent="-228600" eaLnBrk="0" fontAlgn="base" hangingPunct="0">
              <a:spcBef>
                <a:spcPct val="0"/>
              </a:spcBef>
              <a:spcAft>
                <a:spcPct val="0"/>
              </a:spcAft>
              <a:defRPr sz="4600">
                <a:solidFill>
                  <a:schemeClr val="tx1"/>
                </a:solidFill>
                <a:latin typeface="Arial" panose="020B0604020202020204" pitchFamily="34" charset="0"/>
              </a:defRPr>
            </a:lvl7pPr>
            <a:lvl8pPr marL="3429000" indent="-228600" eaLnBrk="0" fontAlgn="base" hangingPunct="0">
              <a:spcBef>
                <a:spcPct val="0"/>
              </a:spcBef>
              <a:spcAft>
                <a:spcPct val="0"/>
              </a:spcAft>
              <a:defRPr sz="4600">
                <a:solidFill>
                  <a:schemeClr val="tx1"/>
                </a:solidFill>
                <a:latin typeface="Arial" panose="020B0604020202020204" pitchFamily="34" charset="0"/>
              </a:defRPr>
            </a:lvl8pPr>
            <a:lvl9pPr marL="3886200" indent="-228600" eaLnBrk="0" fontAlgn="base" hangingPunct="0">
              <a:spcBef>
                <a:spcPct val="0"/>
              </a:spcBef>
              <a:spcAft>
                <a:spcPct val="0"/>
              </a:spcAft>
              <a:defRPr sz="4600">
                <a:solidFill>
                  <a:schemeClr val="tx1"/>
                </a:solidFill>
                <a:latin typeface="Arial" panose="020B0604020202020204" pitchFamily="34" charset="0"/>
              </a:defRPr>
            </a:lvl9pPr>
          </a:lstStyle>
          <a:p>
            <a:pPr eaLnBrk="1" hangingPunct="1">
              <a:spcBef>
                <a:spcPct val="20000"/>
              </a:spcBef>
            </a:pPr>
            <a:r>
              <a:rPr lang="en-US" altLang="en-US" sz="3200" b="1" dirty="0">
                <a:solidFill>
                  <a:schemeClr val="bg2"/>
                </a:solidFill>
                <a:latin typeface="Arial Unicode MS" panose="020B0604020202020204" pitchFamily="34" charset="-128"/>
              </a:rPr>
              <a:t>In particular, you will need access to a computer package (your choice, but we’ll be using R and SAS for examples)… and a copy of the textbook.</a:t>
            </a:r>
          </a:p>
        </p:txBody>
      </p:sp>
      <p:sp>
        <p:nvSpPr>
          <p:cNvPr id="8194" name="Rectangle 2"/>
          <p:cNvSpPr>
            <a:spLocks noGrp="1" noChangeArrowheads="1"/>
          </p:cNvSpPr>
          <p:nvPr>
            <p:ph type="title"/>
          </p:nvPr>
        </p:nvSpPr>
        <p:spPr>
          <a:xfrm>
            <a:off x="685800" y="0"/>
            <a:ext cx="7772400" cy="1143000"/>
          </a:xfrm>
        </p:spPr>
        <p:txBody>
          <a:bodyPr/>
          <a:lstStyle/>
          <a:p>
            <a:pPr eaLnBrk="1" hangingPunct="1"/>
            <a:r>
              <a:rPr lang="en-US" altLang="en-US" sz="3600">
                <a:solidFill>
                  <a:schemeClr val="bg2"/>
                </a:solidFill>
                <a:latin typeface="Arial Unicode MS" panose="020B0604020202020204" pitchFamily="34" charset="-128"/>
              </a:rPr>
              <a:t>Syllabus</a:t>
            </a:r>
          </a:p>
        </p:txBody>
      </p:sp>
    </p:spTree>
  </p:cSld>
  <p:clrMapOvr>
    <a:masterClrMapping/>
  </p:clrMapOvr>
  <p:transition>
    <p:zoom dir="in"/>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0"/>
            <a:ext cx="7772400" cy="685800"/>
          </a:xfrm>
        </p:spPr>
        <p:txBody>
          <a:bodyPr/>
          <a:lstStyle/>
          <a:p>
            <a:pPr eaLnBrk="1" hangingPunct="1"/>
            <a:r>
              <a:rPr lang="en-US" altLang="en-US" sz="3600">
                <a:solidFill>
                  <a:schemeClr val="bg2"/>
                </a:solidFill>
                <a:latin typeface="Arial Unicode MS" panose="020B0604020202020204" pitchFamily="34" charset="-128"/>
              </a:rPr>
              <a:t>For the Record…</a:t>
            </a:r>
          </a:p>
        </p:txBody>
      </p:sp>
      <p:sp>
        <p:nvSpPr>
          <p:cNvPr id="72707" name="Rectangle 3"/>
          <p:cNvSpPr>
            <a:spLocks noGrp="1" noChangeArrowheads="1"/>
          </p:cNvSpPr>
          <p:nvPr>
            <p:ph type="body" idx="1"/>
          </p:nvPr>
        </p:nvSpPr>
        <p:spPr>
          <a:xfrm>
            <a:off x="0" y="1447800"/>
            <a:ext cx="8763000" cy="4800600"/>
          </a:xfrm>
        </p:spPr>
        <p:txBody>
          <a:bodyPr/>
          <a:lstStyle/>
          <a:p>
            <a:pPr marL="609600" indent="-609600" eaLnBrk="1" hangingPunct="1">
              <a:buFontTx/>
              <a:buNone/>
            </a:pPr>
            <a:r>
              <a:rPr lang="en-US" altLang="en-US" b="1">
                <a:solidFill>
                  <a:schemeClr val="bg2"/>
                </a:solidFill>
                <a:latin typeface="Arial Unicode MS" panose="020B0604020202020204" pitchFamily="34" charset="-128"/>
              </a:rPr>
              <a:t>The central goal of the course is for you to be able to both carry out the various data analyses and intuitively understand why they should or shouldn’t work in a given circumstance.  Because of this, we will skim the surface of some of the math hiding behind the scenes. </a:t>
            </a:r>
          </a:p>
        </p:txBody>
      </p:sp>
    </p:spTree>
  </p:cSld>
  <p:clrMapOvr>
    <a:masterClrMapping/>
  </p:clrMapOvr>
  <p:transition>
    <p:zoom dir="in"/>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381000"/>
            <a:ext cx="7772400" cy="685800"/>
          </a:xfrm>
        </p:spPr>
        <p:txBody>
          <a:bodyPr/>
          <a:lstStyle/>
          <a:p>
            <a:pPr eaLnBrk="1" hangingPunct="1"/>
            <a:r>
              <a:rPr lang="en-US" altLang="en-US" sz="3600">
                <a:solidFill>
                  <a:schemeClr val="bg2"/>
                </a:solidFill>
                <a:latin typeface="Arial Unicode MS" panose="020B0604020202020204" pitchFamily="34" charset="-128"/>
              </a:rPr>
              <a:t>… It Will Be Ok!</a:t>
            </a:r>
          </a:p>
        </p:txBody>
      </p:sp>
      <p:sp>
        <p:nvSpPr>
          <p:cNvPr id="71683" name="Rectangle 3"/>
          <p:cNvSpPr>
            <a:spLocks noGrp="1" noChangeArrowheads="1"/>
          </p:cNvSpPr>
          <p:nvPr>
            <p:ph type="body" idx="1"/>
          </p:nvPr>
        </p:nvSpPr>
        <p:spPr>
          <a:xfrm>
            <a:off x="0" y="1371600"/>
            <a:ext cx="9144000" cy="6096000"/>
          </a:xfrm>
        </p:spPr>
        <p:txBody>
          <a:bodyPr/>
          <a:lstStyle/>
          <a:p>
            <a:pPr marL="609600" indent="-609600" eaLnBrk="1" hangingPunct="1">
              <a:buFontTx/>
              <a:buNone/>
            </a:pPr>
            <a:r>
              <a:rPr lang="en-US" altLang="en-US" b="1">
                <a:solidFill>
                  <a:schemeClr val="bg2"/>
                </a:solidFill>
                <a:latin typeface="Arial Unicode MS" panose="020B0604020202020204" pitchFamily="34" charset="-128"/>
              </a:rPr>
              <a:t>Every so often, it might look like things are veering off a bit too mathematically – I will always highlight the results that you need to remember (and they will tie in to the practical things!) and you will never have to do any “proofs” on any homework or exams.  That’s what STAT 511, 512, and 513 are for!</a:t>
            </a:r>
          </a:p>
        </p:txBody>
      </p:sp>
    </p:spTree>
  </p:cSld>
  <p:clrMapOvr>
    <a:masterClrMapping/>
  </p:clrMapOvr>
  <p:transition>
    <p:zoom dir="in"/>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0"/>
            <a:ext cx="7772400" cy="685800"/>
          </a:xfrm>
        </p:spPr>
        <p:txBody>
          <a:bodyPr/>
          <a:lstStyle/>
          <a:p>
            <a:pPr eaLnBrk="1" hangingPunct="1"/>
            <a:r>
              <a:rPr lang="en-US" altLang="en-US" sz="3600" dirty="0">
                <a:solidFill>
                  <a:schemeClr val="bg2"/>
                </a:solidFill>
                <a:latin typeface="Arial Unicode MS" panose="020B0604020202020204" pitchFamily="34" charset="-128"/>
              </a:rPr>
              <a:t>General Outline: First exam</a:t>
            </a:r>
          </a:p>
        </p:txBody>
      </p:sp>
      <p:sp>
        <p:nvSpPr>
          <p:cNvPr id="70659" name="Rectangle 3"/>
          <p:cNvSpPr>
            <a:spLocks noGrp="1" noChangeArrowheads="1"/>
          </p:cNvSpPr>
          <p:nvPr>
            <p:ph type="body" idx="1"/>
          </p:nvPr>
        </p:nvSpPr>
        <p:spPr>
          <a:xfrm>
            <a:off x="0" y="1295400"/>
            <a:ext cx="8763000" cy="4953000"/>
          </a:xfrm>
        </p:spPr>
        <p:txBody>
          <a:bodyPr/>
          <a:lstStyle/>
          <a:p>
            <a:pPr marL="609600" indent="-609600" eaLnBrk="1" hangingPunct="1">
              <a:lnSpc>
                <a:spcPct val="90000"/>
              </a:lnSpc>
              <a:buFontTx/>
              <a:buNone/>
            </a:pPr>
            <a:r>
              <a:rPr lang="en-US" altLang="en-US" b="1" dirty="0">
                <a:solidFill>
                  <a:schemeClr val="bg2"/>
                </a:solidFill>
                <a:latin typeface="Arial Unicode MS" panose="020B0604020202020204" pitchFamily="34" charset="-128"/>
              </a:rPr>
              <a:t>The material covered before the first exam falls mostly into two areas:</a:t>
            </a:r>
          </a:p>
          <a:p>
            <a:pPr marL="609600" indent="-609600" eaLnBrk="1" hangingPunct="1">
              <a:lnSpc>
                <a:spcPct val="90000"/>
              </a:lnSpc>
              <a:buFontTx/>
              <a:buAutoNum type="arabicPeriod"/>
            </a:pPr>
            <a:r>
              <a:rPr lang="en-US" altLang="en-US" b="1" dirty="0">
                <a:solidFill>
                  <a:schemeClr val="bg2"/>
                </a:solidFill>
                <a:latin typeface="Arial Unicode MS" panose="020B0604020202020204" pitchFamily="34" charset="-128"/>
              </a:rPr>
              <a:t>Developing a working knowledge of the basic rules of probability so that what follows will make sense. </a:t>
            </a:r>
          </a:p>
          <a:p>
            <a:pPr marL="609600" indent="-609600" eaLnBrk="1" hangingPunct="1">
              <a:lnSpc>
                <a:spcPct val="90000"/>
              </a:lnSpc>
              <a:buFontTx/>
              <a:buAutoNum type="arabicPeriod"/>
            </a:pPr>
            <a:r>
              <a:rPr lang="en-US" altLang="en-US" b="1" dirty="0">
                <a:solidFill>
                  <a:schemeClr val="bg2"/>
                </a:solidFill>
                <a:latin typeface="Arial Unicode MS" panose="020B0604020202020204" pitchFamily="34" charset="-128"/>
              </a:rPr>
              <a:t>An overview of the most widely used discrete probability distributions and the normal distribution.</a:t>
            </a:r>
          </a:p>
        </p:txBody>
      </p:sp>
    </p:spTree>
  </p:cSld>
  <p:clrMapOvr>
    <a:masterClrMapping/>
  </p:clrMapOvr>
  <p:transition>
    <p:zoom dir="in"/>
  </p:transition>
</p:sld>
</file>

<file path=ppt/theme/theme1.xml><?xml version="1.0" encoding="utf-8"?>
<a:theme xmlns:a="http://schemas.openxmlformats.org/drawingml/2006/main" name="Default Design">
  <a:themeElements>
    <a:clrScheme name="">
      <a:dk1>
        <a:srgbClr val="A50021"/>
      </a:dk1>
      <a:lt1>
        <a:srgbClr val="FFFFFF"/>
      </a:lt1>
      <a:dk2>
        <a:srgbClr val="A50021"/>
      </a:dk2>
      <a:lt2>
        <a:srgbClr val="000000"/>
      </a:lt2>
      <a:accent1>
        <a:srgbClr val="A50021"/>
      </a:accent1>
      <a:accent2>
        <a:srgbClr val="00FFFF"/>
      </a:accent2>
      <a:accent3>
        <a:srgbClr val="FFFFFF"/>
      </a:accent3>
      <a:accent4>
        <a:srgbClr val="8C001B"/>
      </a:accent4>
      <a:accent5>
        <a:srgbClr val="CFAAAB"/>
      </a:accent5>
      <a:accent6>
        <a:srgbClr val="00E7E7"/>
      </a:accent6>
      <a:hlink>
        <a:srgbClr val="FF0000"/>
      </a:hlink>
      <a:folHlink>
        <a:srgbClr val="96969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6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21854</TotalTime>
  <Words>726</Words>
  <Application>Microsoft Office PowerPoint</Application>
  <PresentationFormat>On-screen Show (4:3)</PresentationFormat>
  <Paragraphs>82</Paragraphs>
  <Slides>22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 Unicode MS</vt:lpstr>
      <vt:lpstr>Arial</vt:lpstr>
      <vt:lpstr>Courier New</vt:lpstr>
      <vt:lpstr>Default Design</vt:lpstr>
      <vt:lpstr>STAT 515  Statistical Methods I   Lecture 1 August 22, 2019  Originally prepared by Brian Habing Department of Statistics University of South Carolina  Redistribution of these slides without permission  is a violation of copyright law. </vt:lpstr>
      <vt:lpstr>Outline for Today</vt:lpstr>
      <vt:lpstr>To do…</vt:lpstr>
      <vt:lpstr>What Is Statistics? Dictionary definition</vt:lpstr>
      <vt:lpstr>What Is Statistics?</vt:lpstr>
      <vt:lpstr>Syllabus</vt:lpstr>
      <vt:lpstr>For the Record…</vt:lpstr>
      <vt:lpstr>… It Will Be Ok!</vt:lpstr>
      <vt:lpstr>General Outline: First exam</vt:lpstr>
      <vt:lpstr>General Outline: Second Exam</vt:lpstr>
      <vt:lpstr>General Outline</vt:lpstr>
      <vt:lpstr>General Outline: Final Exam</vt:lpstr>
      <vt:lpstr>SAS Windows Opening Screen</vt:lpstr>
      <vt:lpstr>SAS On Demand</vt:lpstr>
      <vt:lpstr>Initial SAS Commands</vt:lpstr>
      <vt:lpstr>SAS for Windows</vt:lpstr>
      <vt:lpstr>SAS Studio</vt:lpstr>
      <vt:lpstr>SAS for Windows: Initial commands</vt:lpstr>
      <vt:lpstr>SAS Studio: PROC PRINT output</vt:lpstr>
      <vt:lpstr>SAS Studio: PROC UNIVARIATE output</vt:lpstr>
      <vt:lpstr>SAS Studio: PROC SGPANEL output</vt:lpstr>
      <vt:lpstr>SAS Studio: PROC SGPLOT output</vt:lpstr>
    </vt:vector>
  </TitlesOfParts>
  <Manager>Megan Kruse</Manager>
  <Company>American Statistical Association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Careers in Statistics</dc:title>
  <dc:creator>ASA</dc:creator>
  <cp:keywords>careers, statistics, fields of application</cp:keywords>
  <cp:lastModifiedBy>Grego John</cp:lastModifiedBy>
  <cp:revision>419</cp:revision>
  <cp:lastPrinted>2019-08-19T16:06:37Z</cp:lastPrinted>
  <dcterms:created xsi:type="dcterms:W3CDTF">2000-07-17T18:41:28Z</dcterms:created>
  <dcterms:modified xsi:type="dcterms:W3CDTF">2019-08-21T15:16:31Z</dcterms:modified>
  <cp:category>Careers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2</vt:i4>
  </property>
  <property fmtid="{D5CDD505-2E9C-101B-9397-08002B2CF9AE}" pid="3" name="GraphicType">
    <vt:i4>1</vt:i4>
  </property>
  <property fmtid="{D5CDD505-2E9C-101B-9397-08002B2CF9AE}" pid="4" name="Compression">
    <vt:i4>100</vt:i4>
  </property>
  <property fmtid="{D5CDD505-2E9C-101B-9397-08002B2CF9AE}" pid="5" name="ScreenSize">
    <vt:i4>2</vt:i4>
  </property>
  <property fmtid="{D5CDD505-2E9C-101B-9397-08002B2CF9AE}" pid="6" name="ScreenUsage">
    <vt:i4>3</vt:i4>
  </property>
  <property fmtid="{D5CDD505-2E9C-101B-9397-08002B2CF9AE}" pid="7" name="MailAddress">
    <vt:lpwstr/>
  </property>
  <property fmtid="{D5CDD505-2E9C-101B-9397-08002B2CF9AE}" pid="8" name="HomePage">
    <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false</vt:bool>
  </property>
  <property fmtid="{D5CDD505-2E9C-101B-9397-08002B2CF9AE}" pid="13" name="BackColor">
    <vt:i4>16777215</vt:i4>
  </property>
  <property fmtid="{D5CDD505-2E9C-101B-9397-08002B2CF9AE}" pid="14" name="TextColor">
    <vt:i4>0</vt:i4>
  </property>
  <property fmtid="{D5CDD505-2E9C-101B-9397-08002B2CF9AE}" pid="15" name="LinkColor">
    <vt:i4>16711782</vt:i4>
  </property>
  <property fmtid="{D5CDD505-2E9C-101B-9397-08002B2CF9AE}" pid="16" name="VisitedColor">
    <vt:i4>16744448</vt:i4>
  </property>
  <property fmtid="{D5CDD505-2E9C-101B-9397-08002B2CF9AE}" pid="17" name="TransparentButton">
    <vt:i4>0</vt:i4>
  </property>
  <property fmtid="{D5CDD505-2E9C-101B-9397-08002B2CF9AE}" pid="18" name="ButtonType">
    <vt:i4>2</vt:i4>
  </property>
  <property fmtid="{D5CDD505-2E9C-101B-9397-08002B2CF9AE}" pid="19" name="ShowNotes">
    <vt:bool>false</vt:bool>
  </property>
  <property fmtid="{D5CDD505-2E9C-101B-9397-08002B2CF9AE}" pid="20" name="NavBtnPos">
    <vt:i4>1</vt:i4>
  </property>
  <property fmtid="{D5CDD505-2E9C-101B-9397-08002B2CF9AE}" pid="21" name="OutputDir">
    <vt:lpwstr>C:\Documents and Settings\megank\My Documents</vt:lpwstr>
  </property>
</Properties>
</file>