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32"/>
  </p:notesMasterIdLst>
  <p:handoutMasterIdLst>
    <p:handoutMasterId r:id="rId33"/>
  </p:handoutMasterIdLst>
  <p:sldIdLst>
    <p:sldId id="364" r:id="rId2"/>
    <p:sldId id="365" r:id="rId3"/>
    <p:sldId id="399" r:id="rId4"/>
    <p:sldId id="400" r:id="rId5"/>
    <p:sldId id="401" r:id="rId6"/>
    <p:sldId id="402" r:id="rId7"/>
    <p:sldId id="403" r:id="rId8"/>
    <p:sldId id="404" r:id="rId9"/>
    <p:sldId id="405" r:id="rId10"/>
    <p:sldId id="406" r:id="rId11"/>
    <p:sldId id="412" r:id="rId12"/>
    <p:sldId id="413" r:id="rId13"/>
    <p:sldId id="414" r:id="rId14"/>
    <p:sldId id="407" r:id="rId15"/>
    <p:sldId id="408" r:id="rId16"/>
    <p:sldId id="409" r:id="rId17"/>
    <p:sldId id="410" r:id="rId18"/>
    <p:sldId id="419" r:id="rId19"/>
    <p:sldId id="420" r:id="rId20"/>
    <p:sldId id="421" r:id="rId21"/>
    <p:sldId id="422" r:id="rId22"/>
    <p:sldId id="423" r:id="rId23"/>
    <p:sldId id="424" r:id="rId24"/>
    <p:sldId id="425" r:id="rId25"/>
    <p:sldId id="426" r:id="rId26"/>
    <p:sldId id="427" r:id="rId27"/>
    <p:sldId id="428" r:id="rId28"/>
    <p:sldId id="429" r:id="rId29"/>
    <p:sldId id="430" r:id="rId30"/>
    <p:sldId id="431" r:id="rId31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1924"/>
    <a:srgbClr val="BDADB5"/>
    <a:srgbClr val="A299AD"/>
    <a:srgbClr val="89454F"/>
    <a:srgbClr val="CC0000"/>
    <a:srgbClr val="653146"/>
    <a:srgbClr val="B598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5" autoAdjust="0"/>
    <p:restoredTop sz="94660" autoAdjust="0"/>
  </p:normalViewPr>
  <p:slideViewPr>
    <p:cSldViewPr>
      <p:cViewPr varScale="1">
        <p:scale>
          <a:sx n="114" d="100"/>
          <a:sy n="114" d="100"/>
        </p:scale>
        <p:origin x="1524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3170475" cy="53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0" tIns="48300" rIns="96600" bIns="48300" numCol="1" anchor="t" anchorCtr="0" compatLnSpc="1">
            <a:prstTxWarp prst="textNoShape">
              <a:avLst/>
            </a:prstTxWarp>
          </a:bodyPr>
          <a:lstStyle>
            <a:lvl1pPr defTabSz="966060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731" y="0"/>
            <a:ext cx="3170474" cy="53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0" tIns="48300" rIns="96600" bIns="48300" numCol="1" anchor="t" anchorCtr="0" compatLnSpc="1">
            <a:prstTxWarp prst="textNoShape">
              <a:avLst/>
            </a:prstTxWarp>
          </a:bodyPr>
          <a:lstStyle>
            <a:lvl1pPr algn="r" defTabSz="966060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068533"/>
            <a:ext cx="3170475" cy="532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0" tIns="48300" rIns="96600" bIns="48300" numCol="1" anchor="b" anchorCtr="0" compatLnSpc="1">
            <a:prstTxWarp prst="textNoShape">
              <a:avLst/>
            </a:prstTxWarp>
          </a:bodyPr>
          <a:lstStyle>
            <a:lvl1pPr defTabSz="966060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731" y="9068533"/>
            <a:ext cx="3170474" cy="532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0" tIns="48300" rIns="96600" bIns="48300" numCol="1" anchor="b" anchorCtr="0" compatLnSpc="1">
            <a:prstTxWarp prst="textNoShape">
              <a:avLst/>
            </a:prstTxWarp>
          </a:bodyPr>
          <a:lstStyle>
            <a:lvl1pPr algn="r" defTabSz="965962" eaLnBrk="1" hangingPunct="1">
              <a:defRPr sz="1200">
                <a:latin typeface="Times New Roman" pitchFamily="18" charset="0"/>
              </a:defRPr>
            </a:lvl1pPr>
          </a:lstStyle>
          <a:p>
            <a:fld id="{9CAEF96C-BAD6-427B-B2AF-8F83141C57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4916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3170475" cy="478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0" tIns="48300" rIns="96600" bIns="48300" numCol="1" anchor="t" anchorCtr="0" compatLnSpc="1">
            <a:prstTxWarp prst="textNoShape">
              <a:avLst/>
            </a:prstTxWarp>
          </a:bodyPr>
          <a:lstStyle>
            <a:lvl1pPr defTabSz="966060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731" y="1"/>
            <a:ext cx="3170474" cy="478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0" tIns="48300" rIns="96600" bIns="48300" numCol="1" anchor="t" anchorCtr="0" compatLnSpc="1">
            <a:prstTxWarp prst="textNoShape">
              <a:avLst/>
            </a:prstTxWarp>
          </a:bodyPr>
          <a:lstStyle>
            <a:lvl1pPr algn="r" defTabSz="966060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2188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915" y="4560570"/>
            <a:ext cx="5363372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0" tIns="48300" rIns="96600" bIns="483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122790"/>
            <a:ext cx="3170475" cy="478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0" tIns="48300" rIns="96600" bIns="48300" numCol="1" anchor="b" anchorCtr="0" compatLnSpc="1">
            <a:prstTxWarp prst="textNoShape">
              <a:avLst/>
            </a:prstTxWarp>
          </a:bodyPr>
          <a:lstStyle>
            <a:lvl1pPr defTabSz="966060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731" y="9122790"/>
            <a:ext cx="3170474" cy="478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0" tIns="48300" rIns="96600" bIns="48300" numCol="1" anchor="b" anchorCtr="0" compatLnSpc="1">
            <a:prstTxWarp prst="textNoShape">
              <a:avLst/>
            </a:prstTxWarp>
          </a:bodyPr>
          <a:lstStyle>
            <a:lvl1pPr algn="r" defTabSz="965962" eaLnBrk="1" hangingPunct="1">
              <a:defRPr sz="1200">
                <a:latin typeface="Times New Roman" pitchFamily="18" charset="0"/>
              </a:defRPr>
            </a:lvl1pPr>
          </a:lstStyle>
          <a:p>
            <a:fld id="{65698B1F-9B36-4A25-B0EF-A1E2D0AF5A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6899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52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883" indent="-285725" defTabSz="96352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2898" indent="-228580" defTabSz="96352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057" indent="-228580" defTabSz="96352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217" indent="-228580" defTabSz="96352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376" indent="-228580" defTabSz="9635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536" indent="-228580" defTabSz="9635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8694" indent="-228580" defTabSz="9635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5854" indent="-228580" defTabSz="9635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2A161C7-26ED-4587-BF0C-C46F911B8075}" type="slidenum">
              <a:rPr lang="en-US">
                <a:latin typeface="Times New Roman" panose="02020603050405020304" pitchFamily="18" charset="0"/>
              </a:rPr>
              <a:pPr eaLnBrk="1" hangingPunct="1"/>
              <a:t>3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6397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16866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83625" indent="-300362" defTabSz="1016866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06481" indent="-239954" defTabSz="1016866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89744" indent="-239954" defTabSz="1016866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3006" indent="-239954" defTabSz="1016866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56269" indent="-239954" defTabSz="1016866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39532" indent="-239954" defTabSz="1016866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22796" indent="-239954" defTabSz="1016866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06058" indent="-239954" defTabSz="1016866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3A788D7-CFF5-4DF4-90C4-ED1D788BCAE3}" type="slidenum">
              <a:rPr lang="en-US" smtClean="0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24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8827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16866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83625" indent="-300362" defTabSz="1016866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06481" indent="-239954" defTabSz="1016866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89744" indent="-239954" defTabSz="1016866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3006" indent="-239954" defTabSz="1016866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56269" indent="-239954" defTabSz="1016866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39532" indent="-239954" defTabSz="1016866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22796" indent="-239954" defTabSz="1016866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06058" indent="-239954" defTabSz="1016866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9295A86-02D3-4634-A601-B757BA8C4708}" type="slidenum">
              <a:rPr lang="en-US" smtClean="0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25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0390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52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883" indent="-285725" defTabSz="96352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2898" indent="-228580" defTabSz="96352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057" indent="-228580" defTabSz="96352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217" indent="-228580" defTabSz="96352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376" indent="-228580" defTabSz="9635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536" indent="-228580" defTabSz="9635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8694" indent="-228580" defTabSz="9635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5854" indent="-228580" defTabSz="9635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416F9A1-027C-4E00-978B-1C96D3074AD6}" type="slidenum">
              <a:rPr lang="en-US">
                <a:latin typeface="Times New Roman" panose="02020603050405020304" pitchFamily="18" charset="0"/>
              </a:rPr>
              <a:pPr eaLnBrk="1" hangingPunct="1"/>
              <a:t>5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1503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52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883" indent="-285725" defTabSz="96352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2898" indent="-228580" defTabSz="96352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057" indent="-228580" defTabSz="96352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217" indent="-228580" defTabSz="96352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376" indent="-228580" defTabSz="9635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536" indent="-228580" defTabSz="9635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8694" indent="-228580" defTabSz="9635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5854" indent="-228580" defTabSz="9635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B7E9E3F-7981-40F3-9561-A9E0799B1A97}" type="slidenum">
              <a:rPr lang="en-US">
                <a:latin typeface="Times New Roman" panose="02020603050405020304" pitchFamily="18" charset="0"/>
              </a:rPr>
              <a:pPr eaLnBrk="1" hangingPunct="1"/>
              <a:t>6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702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52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883" indent="-285725" defTabSz="96352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2898" indent="-228580" defTabSz="96352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057" indent="-228580" defTabSz="96352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217" indent="-228580" defTabSz="96352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376" indent="-228580" defTabSz="9635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536" indent="-228580" defTabSz="9635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8694" indent="-228580" defTabSz="9635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5854" indent="-228580" defTabSz="9635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71869B0-2865-437C-988A-F6830093F4E8}" type="slidenum">
              <a:rPr lang="en-US">
                <a:latin typeface="Times New Roman" panose="02020603050405020304" pitchFamily="18" charset="0"/>
              </a:rPr>
              <a:pPr eaLnBrk="1" hangingPunct="1"/>
              <a:t>9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4561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52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883" indent="-285725" defTabSz="96352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2898" indent="-228580" defTabSz="96352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057" indent="-228580" defTabSz="96352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217" indent="-228580" defTabSz="96352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376" indent="-228580" defTabSz="9635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536" indent="-228580" defTabSz="9635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8694" indent="-228580" defTabSz="9635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5854" indent="-228580" defTabSz="9635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97B05A3-521D-4B5E-8DE6-B1D123CB2C89}" type="slidenum">
              <a:rPr lang="en-US">
                <a:latin typeface="Times New Roman" panose="02020603050405020304" pitchFamily="18" charset="0"/>
              </a:rPr>
              <a:pPr eaLnBrk="1" hangingPunct="1"/>
              <a:t>14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998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52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883" indent="-285725" defTabSz="96352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2898" indent="-228580" defTabSz="96352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057" indent="-228580" defTabSz="96352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217" indent="-228580" defTabSz="96352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376" indent="-228580" defTabSz="9635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536" indent="-228580" defTabSz="9635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8694" indent="-228580" defTabSz="9635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5854" indent="-228580" defTabSz="9635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B16823C-298E-47F1-B828-3CB613101AFD}" type="slidenum">
              <a:rPr lang="en-US">
                <a:latin typeface="Times New Roman" panose="02020603050405020304" pitchFamily="18" charset="0"/>
              </a:rPr>
              <a:pPr eaLnBrk="1" hangingPunct="1"/>
              <a:t>16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363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16866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83625" indent="-300362" defTabSz="1016866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06481" indent="-239954" defTabSz="1016866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89744" indent="-239954" defTabSz="1016866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3006" indent="-239954" defTabSz="1016866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56269" indent="-239954" defTabSz="1016866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39532" indent="-239954" defTabSz="1016866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22796" indent="-239954" defTabSz="1016866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06058" indent="-239954" defTabSz="1016866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3A788D7-CFF5-4DF4-90C4-ED1D788BCAE3}" type="slidenum">
              <a:rPr lang="en-US" smtClean="0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18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01168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16866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83625" indent="-300362" defTabSz="1016866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06481" indent="-239954" defTabSz="1016866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89744" indent="-239954" defTabSz="1016866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3006" indent="-239954" defTabSz="1016866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56269" indent="-239954" defTabSz="1016866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39532" indent="-239954" defTabSz="1016866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22796" indent="-239954" defTabSz="1016866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06058" indent="-239954" defTabSz="1016866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9295A86-02D3-4634-A601-B757BA8C4708}" type="slidenum">
              <a:rPr lang="en-US" smtClean="0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19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185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73251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26669" indent="-315766" defTabSz="1073251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73709" indent="-251904" defTabSz="1073251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84612" indent="-251904" defTabSz="1073251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95515" indent="-251904" defTabSz="1073251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806418" indent="-251904" defTabSz="1073251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317320" indent="-251904" defTabSz="1073251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828224" indent="-251904" defTabSz="1073251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339127" indent="-251904" defTabSz="1073251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496BA90-E35D-4E6D-AF60-4CB6632C6ADF}" type="slidenum">
              <a:rPr lang="en-US" smtClean="0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23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4717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658CF2-1600-4F96-B866-C57CE66104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09EC89-2F9C-49A3-AD3B-FA74BE9FCB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1E80AC-C1F4-446D-92EE-A31EAA8618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468071-6476-4279-B909-3CCAAF7FAF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6A62DB-9A1F-4AAD-8E11-45B4766775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646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BD8367-0E6F-4E63-811C-4D0CC46762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D32726-A911-4BD4-96D4-02BECB6604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64F901-019E-4281-BEA4-418A8F80C8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68ABBF-1322-4E75-B1E7-B163D4859E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D20D55-96F9-4F0E-AE17-4AB2346335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9AA682-99E6-48D7-8885-5F8DF010C9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43230B-EC52-48FE-881F-CE1677816C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76C3E4-3020-430A-8999-10618C2731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73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73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46023524-D787-48A1-B75E-828301C7FA7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png"/><Relationship Id="rId4" Type="http://schemas.openxmlformats.org/officeDocument/2006/relationships/image" Target="../media/image6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4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5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6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5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9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3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8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22676D5-CB5F-4351-AF1E-D47228B93552}" type="slidenum">
              <a:rPr lang="en-US"/>
              <a:pPr/>
              <a:t>1</a:t>
            </a:fld>
            <a:endParaRPr 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Arial Unicode MS" pitchFamily="34" charset="-128"/>
              </a:rPr>
              <a:t>STAT 515 </a:t>
            </a:r>
            <a:br>
              <a:rPr lang="en-US" dirty="0">
                <a:latin typeface="Arial Unicode MS" pitchFamily="34" charset="-128"/>
              </a:rPr>
            </a:br>
            <a:r>
              <a:rPr lang="en-US" i="1" dirty="0">
                <a:latin typeface="Arial Unicode MS" pitchFamily="34" charset="-128"/>
              </a:rPr>
              <a:t>Lecture 10</a:t>
            </a:r>
            <a:br>
              <a:rPr lang="en-US" i="1" dirty="0">
                <a:latin typeface="Arial Unicode MS" pitchFamily="34" charset="-128"/>
              </a:rPr>
            </a:br>
            <a:r>
              <a:rPr lang="en-US" dirty="0">
                <a:latin typeface="Arial Unicode MS" pitchFamily="34" charset="-128"/>
              </a:rPr>
              <a:t>September 24, 2019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048000"/>
            <a:ext cx="7010400" cy="2514600"/>
          </a:xfrm>
        </p:spPr>
        <p:txBody>
          <a:bodyPr/>
          <a:lstStyle/>
          <a:p>
            <a:pPr eaLnBrk="1" hangingPunct="1"/>
            <a:r>
              <a:rPr lang="en-US" b="1" dirty="0">
                <a:latin typeface="Arial Unicode MS" pitchFamily="34" charset="-128"/>
              </a:rPr>
              <a:t>Originally prepared by Brian </a:t>
            </a:r>
            <a:r>
              <a:rPr lang="en-US" b="1" dirty="0" err="1">
                <a:latin typeface="Arial Unicode MS" pitchFamily="34" charset="-128"/>
              </a:rPr>
              <a:t>Habing</a:t>
            </a:r>
            <a:endParaRPr lang="en-US" b="1" dirty="0">
              <a:latin typeface="Arial Unicode MS" pitchFamily="34" charset="-128"/>
            </a:endParaRPr>
          </a:p>
          <a:p>
            <a:pPr eaLnBrk="1" hangingPunct="1"/>
            <a:r>
              <a:rPr lang="en-US" b="1" dirty="0">
                <a:latin typeface="Arial Unicode MS" pitchFamily="34" charset="-128"/>
              </a:rPr>
              <a:t>Department of Statistics</a:t>
            </a:r>
          </a:p>
          <a:p>
            <a:pPr eaLnBrk="1" hangingPunct="1"/>
            <a:r>
              <a:rPr lang="en-US" b="1" dirty="0">
                <a:latin typeface="Arial Unicode MS" pitchFamily="34" charset="-128"/>
              </a:rPr>
              <a:t>University of South Carolina</a:t>
            </a:r>
          </a:p>
          <a:p>
            <a:pPr eaLnBrk="1" hangingPunct="1"/>
            <a:endParaRPr lang="en-US" b="1" dirty="0">
              <a:latin typeface="Arial Unicode MS" pitchFamily="34" charset="-128"/>
            </a:endParaRPr>
          </a:p>
          <a:p>
            <a:pPr eaLnBrk="1" hangingPunct="1"/>
            <a:r>
              <a:rPr lang="en-US" sz="2000" b="1" i="1" dirty="0"/>
              <a:t>Redistribution of these slides without permission </a:t>
            </a:r>
            <a:br>
              <a:rPr lang="en-US" sz="2000" b="1" i="1" dirty="0"/>
            </a:br>
            <a:r>
              <a:rPr lang="en-US" sz="2000" b="1" i="1" dirty="0"/>
              <a:t>is a violation of copyright law.</a:t>
            </a:r>
            <a:endParaRPr lang="en-US" sz="2000" b="1" dirty="0">
              <a:latin typeface="Arial Unicode MS" pitchFamily="34" charset="-128"/>
            </a:endParaRPr>
          </a:p>
          <a:p>
            <a:pPr eaLnBrk="1" hangingPunct="1"/>
            <a:endParaRPr lang="en-US" b="1" dirty="0">
              <a:latin typeface="Arial Unicode MS" pitchFamily="34" charset="-128"/>
            </a:endParaRPr>
          </a:p>
          <a:p>
            <a:pPr eaLnBrk="1" hangingPunct="1"/>
            <a:endParaRPr lang="en-US" sz="2800" dirty="0">
              <a:solidFill>
                <a:srgbClr val="653146"/>
              </a:solidFill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00761840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60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60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60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00B87A9-DE5C-44FC-8166-1CC2F437A730}" type="slidenum">
              <a:rPr lang="en-US"/>
              <a:pPr eaLnBrk="1" hangingPunct="1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1683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1"/>
          <p:cNvSpPr txBox="1">
            <a:spLocks noChangeArrowheads="1"/>
          </p:cNvSpPr>
          <p:nvPr/>
        </p:nvSpPr>
        <p:spPr bwMode="auto">
          <a:xfrm>
            <a:off x="244475" y="1925638"/>
            <a:ext cx="3487738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200"/>
              <a:t>Histogram of </a:t>
            </a:r>
          </a:p>
          <a:p>
            <a:r>
              <a:rPr lang="en-US" sz="3200"/>
              <a:t>for 10,000 samples of size 20 when the population is really normal. </a:t>
            </a: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z="4000">
                <a:latin typeface="Arial Unicode MS" panose="020B0604020202020204" pitchFamily="34" charset="-128"/>
              </a:rPr>
              <a:t>Robustness </a:t>
            </a:r>
            <a:br>
              <a:rPr lang="en-US" sz="4000">
                <a:latin typeface="Arial Unicode MS" panose="020B0604020202020204" pitchFamily="34" charset="-128"/>
              </a:rPr>
            </a:br>
            <a:endParaRPr lang="en-US" sz="2800">
              <a:latin typeface="Symbol" panose="05050102010706020507" pitchFamily="18" charset="2"/>
            </a:endParaRPr>
          </a:p>
        </p:txBody>
      </p:sp>
      <p:graphicFrame>
        <p:nvGraphicFramePr>
          <p:cNvPr id="21508" name="Object 2"/>
          <p:cNvGraphicFramePr>
            <a:graphicFrameLocks noChangeAspect="1"/>
          </p:cNvGraphicFramePr>
          <p:nvPr/>
        </p:nvGraphicFramePr>
        <p:xfrm>
          <a:off x="2859088" y="1814513"/>
          <a:ext cx="698500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64" name="Equation" r:id="rId3" imgW="406080" imgH="533160" progId="Equation.3">
                  <p:embed/>
                </p:oleObj>
              </mc:Choice>
              <mc:Fallback>
                <p:oleObj name="Equation" r:id="rId3" imgW="406080" imgH="533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9088" y="1814513"/>
                        <a:ext cx="698500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1509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2213" y="1106488"/>
            <a:ext cx="5421312" cy="4684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503358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7588" y="1055688"/>
            <a:ext cx="5586412" cy="482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TextBox 1"/>
          <p:cNvSpPr txBox="1">
            <a:spLocks noChangeArrowheads="1"/>
          </p:cNvSpPr>
          <p:nvPr/>
        </p:nvSpPr>
        <p:spPr bwMode="auto">
          <a:xfrm>
            <a:off x="244475" y="1925638"/>
            <a:ext cx="3487738" cy="353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200"/>
              <a:t>Histogram of </a:t>
            </a:r>
          </a:p>
          <a:p>
            <a:r>
              <a:rPr lang="en-US" sz="3200"/>
              <a:t>for 10,000 samples of size 20 when the population is actually skewed right. </a:t>
            </a: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z="4000">
                <a:latin typeface="Arial Unicode MS" panose="020B0604020202020204" pitchFamily="34" charset="-128"/>
              </a:rPr>
              <a:t>Robustness </a:t>
            </a:r>
            <a:br>
              <a:rPr lang="en-US" sz="4000">
                <a:latin typeface="Arial Unicode MS" panose="020B0604020202020204" pitchFamily="34" charset="-128"/>
              </a:rPr>
            </a:br>
            <a:endParaRPr lang="en-US" sz="2800">
              <a:latin typeface="Symbol" panose="05050102010706020507" pitchFamily="18" charset="2"/>
            </a:endParaRPr>
          </a:p>
        </p:txBody>
      </p:sp>
      <p:graphicFrame>
        <p:nvGraphicFramePr>
          <p:cNvPr id="24581" name="Object 2"/>
          <p:cNvGraphicFramePr>
            <a:graphicFrameLocks noChangeAspect="1"/>
          </p:cNvGraphicFramePr>
          <p:nvPr/>
        </p:nvGraphicFramePr>
        <p:xfrm>
          <a:off x="2859088" y="1814513"/>
          <a:ext cx="698500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88" name="Equation" r:id="rId4" imgW="406080" imgH="533160" progId="Equation.3">
                  <p:embed/>
                </p:oleObj>
              </mc:Choice>
              <mc:Fallback>
                <p:oleObj name="Equation" r:id="rId4" imgW="406080" imgH="533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9088" y="1814513"/>
                        <a:ext cx="698500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21110024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60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60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60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00B87A9-DE5C-44FC-8166-1CC2F437A730}" type="slidenum">
              <a:rPr lang="en-US"/>
              <a:pPr eaLnBrk="1" hangingPunct="1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0507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91B71FA-91A7-4070-804F-BB3C884606FC}" type="slidenum">
              <a:rPr lang="en-US"/>
              <a:pPr eaLnBrk="1" hangingPunct="1"/>
              <a:t>14</a:t>
            </a:fld>
            <a:endParaRPr lang="en-US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i="1">
                <a:latin typeface="Arial Unicode MS" panose="020B0604020202020204" pitchFamily="34" charset="-128"/>
              </a:rPr>
              <a:t>F</a:t>
            </a:r>
            <a:r>
              <a:rPr lang="en-US">
                <a:latin typeface="Arial Unicode MS" panose="020B0604020202020204" pitchFamily="34" charset="-128"/>
              </a:rPr>
              <a:t>  Distribution</a:t>
            </a:r>
          </a:p>
        </p:txBody>
      </p:sp>
      <p:sp>
        <p:nvSpPr>
          <p:cNvPr id="3543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19200"/>
            <a:ext cx="8686800" cy="5105400"/>
          </a:xfrm>
        </p:spPr>
        <p:txBody>
          <a:bodyPr/>
          <a:lstStyle/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</p:txBody>
      </p:sp>
      <p:sp>
        <p:nvSpPr>
          <p:cNvPr id="6150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2400"/>
          </a:p>
        </p:txBody>
      </p:sp>
      <p:sp>
        <p:nvSpPr>
          <p:cNvPr id="6151" name="Text Box 5"/>
          <p:cNvSpPr txBox="1">
            <a:spLocks noChangeArrowheads="1"/>
          </p:cNvSpPr>
          <p:nvPr/>
        </p:nvSpPr>
        <p:spPr bwMode="auto">
          <a:xfrm>
            <a:off x="0" y="914400"/>
            <a:ext cx="9144000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/>
              <a:t>Let </a:t>
            </a:r>
            <a:r>
              <a:rPr lang="en-US" sz="3200" i="1" dirty="0"/>
              <a:t>X </a:t>
            </a:r>
            <a:r>
              <a:rPr lang="en-US" sz="3200" baseline="30000" dirty="0"/>
              <a:t>2</a:t>
            </a:r>
            <a:r>
              <a:rPr lang="en-US" sz="3200" dirty="0"/>
              <a:t> be a Chi-squared random variable with </a:t>
            </a:r>
            <a:r>
              <a:rPr lang="en-US" sz="3200" i="1" dirty="0"/>
              <a:t>n</a:t>
            </a:r>
            <a:r>
              <a:rPr lang="en-US" sz="3200" dirty="0"/>
              <a:t> degrees of freedom and </a:t>
            </a:r>
            <a:r>
              <a:rPr lang="en-US" sz="3200" i="1" dirty="0"/>
              <a:t>Y </a:t>
            </a:r>
            <a:r>
              <a:rPr lang="en-US" sz="3200" baseline="30000" dirty="0"/>
              <a:t>2</a:t>
            </a:r>
            <a:r>
              <a:rPr lang="en-US" sz="3200" dirty="0"/>
              <a:t> be an independent Chi-squared random variable with </a:t>
            </a:r>
            <a:r>
              <a:rPr lang="en-US" sz="3200" i="1" dirty="0"/>
              <a:t>m</a:t>
            </a:r>
            <a:r>
              <a:rPr lang="en-US" sz="3200" dirty="0"/>
              <a:t> degrees of freedom </a:t>
            </a:r>
          </a:p>
          <a:p>
            <a:pPr eaLnBrk="1" hangingPunct="1">
              <a:spcBef>
                <a:spcPct val="50000"/>
              </a:spcBef>
            </a:pPr>
            <a:endParaRPr lang="en-US" sz="3200" dirty="0"/>
          </a:p>
          <a:p>
            <a:pPr eaLnBrk="1" hangingPunct="1">
              <a:spcBef>
                <a:spcPct val="50000"/>
              </a:spcBef>
            </a:pPr>
            <a:endParaRPr lang="en-US" sz="3200" dirty="0"/>
          </a:p>
          <a:p>
            <a:pPr eaLnBrk="1" hangingPunct="1">
              <a:spcBef>
                <a:spcPct val="50000"/>
              </a:spcBef>
            </a:pPr>
            <a:endParaRPr lang="en-US" sz="3200" dirty="0"/>
          </a:p>
          <a:p>
            <a:pPr eaLnBrk="1" hangingPunct="1">
              <a:spcBef>
                <a:spcPct val="50000"/>
              </a:spcBef>
            </a:pPr>
            <a:r>
              <a:rPr lang="en-US" sz="3200" dirty="0"/>
              <a:t>has an </a:t>
            </a:r>
            <a:r>
              <a:rPr lang="en-US" sz="3200" i="1" dirty="0"/>
              <a:t>F</a:t>
            </a:r>
            <a:r>
              <a:rPr lang="en-US" sz="3200" dirty="0"/>
              <a:t> distribution with </a:t>
            </a:r>
            <a:r>
              <a:rPr lang="en-US" sz="3200" i="1" dirty="0"/>
              <a:t>n</a:t>
            </a:r>
            <a:r>
              <a:rPr lang="en-US" sz="3200" dirty="0"/>
              <a:t> and </a:t>
            </a:r>
            <a:r>
              <a:rPr lang="en-US" sz="3200" i="1" dirty="0"/>
              <a:t>m</a:t>
            </a:r>
            <a:r>
              <a:rPr lang="en-US" sz="3200" dirty="0"/>
              <a:t> degrees of freedom.</a:t>
            </a:r>
          </a:p>
          <a:p>
            <a:pPr eaLnBrk="1" hangingPunct="1">
              <a:spcBef>
                <a:spcPct val="50000"/>
              </a:spcBef>
            </a:pPr>
            <a:endParaRPr lang="en-US" sz="3200" dirty="0"/>
          </a:p>
        </p:txBody>
      </p:sp>
      <p:graphicFrame>
        <p:nvGraphicFramePr>
          <p:cNvPr id="6146" name="Object 2"/>
          <p:cNvGraphicFramePr>
            <a:graphicFrameLocks noGrp="1" noChangeAspect="1"/>
          </p:cNvGraphicFramePr>
          <p:nvPr>
            <p:ph sz="half" idx="2"/>
          </p:nvPr>
        </p:nvGraphicFramePr>
        <p:xfrm>
          <a:off x="3886200" y="2667000"/>
          <a:ext cx="896938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12" name="Equation" r:id="rId4" imgW="291960" imgH="787320" progId="Equation.3">
                  <p:embed/>
                </p:oleObj>
              </mc:Choice>
              <mc:Fallback>
                <p:oleObj name="Equation" r:id="rId4" imgW="291960" imgH="787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2667000"/>
                        <a:ext cx="896938" cy="251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44859855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4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4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4307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54A09D4-B7CC-418A-8B8B-2C1169162EAD}" type="slidenum">
              <a:rPr lang="en-US"/>
              <a:pPr eaLnBrk="1" hangingPunct="1"/>
              <a:t>15</a:t>
            </a:fld>
            <a:endParaRPr lang="en-US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811465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DC6158C-0B28-42BB-9B7A-90B0A41475B1}" type="slidenum">
              <a:rPr lang="en-US"/>
              <a:pPr eaLnBrk="1" hangingPunct="1"/>
              <a:t>16</a:t>
            </a:fld>
            <a:endParaRPr lang="en-US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i="1">
                <a:latin typeface="Arial Unicode MS" panose="020B0604020202020204" pitchFamily="34" charset="-128"/>
              </a:rPr>
              <a:t>F</a:t>
            </a:r>
            <a:r>
              <a:rPr lang="en-US">
                <a:latin typeface="Arial Unicode MS" panose="020B0604020202020204" pitchFamily="34" charset="-128"/>
              </a:rPr>
              <a:t>  Distribution</a:t>
            </a:r>
          </a:p>
        </p:txBody>
      </p:sp>
      <p:sp>
        <p:nvSpPr>
          <p:cNvPr id="3563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19200"/>
            <a:ext cx="8686800" cy="5105400"/>
          </a:xfrm>
        </p:spPr>
        <p:txBody>
          <a:bodyPr/>
          <a:lstStyle/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</p:txBody>
      </p:sp>
      <p:sp>
        <p:nvSpPr>
          <p:cNvPr id="7174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2400"/>
          </a:p>
        </p:txBody>
      </p:sp>
      <p:sp>
        <p:nvSpPr>
          <p:cNvPr id="7175" name="Text Box 5"/>
          <p:cNvSpPr txBox="1">
            <a:spLocks noChangeArrowheads="1"/>
          </p:cNvSpPr>
          <p:nvPr/>
        </p:nvSpPr>
        <p:spPr bwMode="auto">
          <a:xfrm>
            <a:off x="0" y="990600"/>
            <a:ext cx="9144000" cy="6494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/>
              <a:t>Let X</a:t>
            </a:r>
            <a:r>
              <a:rPr lang="en-US" sz="3200" baseline="-25000" dirty="0"/>
              <a:t>11</a:t>
            </a:r>
            <a:r>
              <a:rPr lang="en-US" sz="3200" dirty="0"/>
              <a:t>, X</a:t>
            </a:r>
            <a:r>
              <a:rPr lang="en-US" sz="3200" baseline="-25000" dirty="0"/>
              <a:t>12</a:t>
            </a:r>
            <a:r>
              <a:rPr lang="en-US" sz="3200" dirty="0"/>
              <a:t>, … X</a:t>
            </a:r>
            <a:r>
              <a:rPr lang="en-US" sz="3200" baseline="-25000" dirty="0"/>
              <a:t>1</a:t>
            </a:r>
            <a:r>
              <a:rPr lang="en-US" sz="3200" i="1" baseline="-25000" dirty="0"/>
              <a:t>n</a:t>
            </a:r>
            <a:r>
              <a:rPr lang="en-US" sz="1600" baseline="-60000" dirty="0"/>
              <a:t>1</a:t>
            </a:r>
            <a:r>
              <a:rPr lang="en-US" sz="3200" dirty="0"/>
              <a:t> be </a:t>
            </a:r>
            <a:r>
              <a:rPr lang="en-US" sz="3200" dirty="0" err="1"/>
              <a:t>i.i.d</a:t>
            </a:r>
            <a:r>
              <a:rPr lang="en-US" sz="3200" dirty="0"/>
              <a:t>. normal random variables with mean </a:t>
            </a:r>
            <a:r>
              <a:rPr lang="en-US" sz="3200" dirty="0">
                <a:latin typeface="Symbol" panose="05050102010706020507" pitchFamily="18" charset="2"/>
              </a:rPr>
              <a:t>m</a:t>
            </a:r>
            <a:r>
              <a:rPr lang="en-US" sz="3200" baseline="-25000" dirty="0"/>
              <a:t>1</a:t>
            </a:r>
            <a:r>
              <a:rPr lang="en-US" sz="3200" dirty="0"/>
              <a:t> and </a:t>
            </a:r>
            <a:r>
              <a:rPr lang="en-US" sz="3200" dirty="0" err="1"/>
              <a:t>sd</a:t>
            </a:r>
            <a:r>
              <a:rPr lang="en-US" sz="3200" dirty="0"/>
              <a:t> </a:t>
            </a:r>
            <a:r>
              <a:rPr lang="en-US" sz="3200" dirty="0">
                <a:latin typeface="Symbol" panose="05050102010706020507" pitchFamily="18" charset="2"/>
              </a:rPr>
              <a:t>s</a:t>
            </a:r>
            <a:r>
              <a:rPr lang="en-US" sz="3200" baseline="-25000" dirty="0"/>
              <a:t>2</a:t>
            </a:r>
            <a:r>
              <a:rPr lang="en-US" sz="3200" dirty="0"/>
              <a:t> that are independent of X</a:t>
            </a:r>
            <a:r>
              <a:rPr lang="en-US" sz="3200" baseline="-25000" dirty="0"/>
              <a:t>21</a:t>
            </a:r>
            <a:r>
              <a:rPr lang="en-US" sz="3200" dirty="0"/>
              <a:t>, X</a:t>
            </a:r>
            <a:r>
              <a:rPr lang="en-US" sz="3200" baseline="-25000" dirty="0"/>
              <a:t>22</a:t>
            </a:r>
            <a:r>
              <a:rPr lang="en-US" sz="3200" dirty="0"/>
              <a:t>, … X</a:t>
            </a:r>
            <a:r>
              <a:rPr lang="en-US" sz="3200" baseline="-25000" dirty="0"/>
              <a:t>2</a:t>
            </a:r>
            <a:r>
              <a:rPr lang="en-US" sz="3200" i="1" baseline="-25000" dirty="0"/>
              <a:t>n</a:t>
            </a:r>
            <a:r>
              <a:rPr lang="en-US" sz="1600" baseline="-60000" dirty="0"/>
              <a:t>2</a:t>
            </a:r>
            <a:r>
              <a:rPr lang="en-US" sz="3200" dirty="0"/>
              <a:t> which are </a:t>
            </a:r>
            <a:r>
              <a:rPr lang="en-US" sz="3200" dirty="0" err="1"/>
              <a:t>i.i.d</a:t>
            </a:r>
            <a:r>
              <a:rPr lang="en-US" sz="3200" dirty="0"/>
              <a:t>. normal random variables with mean </a:t>
            </a:r>
            <a:r>
              <a:rPr lang="en-US" sz="3200" dirty="0">
                <a:latin typeface="Symbol" panose="05050102010706020507" pitchFamily="18" charset="2"/>
              </a:rPr>
              <a:t>m</a:t>
            </a:r>
            <a:r>
              <a:rPr lang="en-US" sz="3200" baseline="-25000" dirty="0"/>
              <a:t>2</a:t>
            </a:r>
            <a:r>
              <a:rPr lang="en-US" sz="3200" dirty="0"/>
              <a:t> and </a:t>
            </a:r>
            <a:r>
              <a:rPr lang="en-US" sz="3200" dirty="0" err="1"/>
              <a:t>sd</a:t>
            </a:r>
            <a:r>
              <a:rPr lang="en-US" sz="3200" dirty="0"/>
              <a:t> </a:t>
            </a:r>
            <a:r>
              <a:rPr lang="en-US" sz="3200" dirty="0">
                <a:latin typeface="Symbol" panose="05050102010706020507" pitchFamily="18" charset="2"/>
              </a:rPr>
              <a:t>s</a:t>
            </a:r>
            <a:r>
              <a:rPr lang="en-US" sz="3200" baseline="-25000" dirty="0"/>
              <a:t>2</a:t>
            </a:r>
            <a:r>
              <a:rPr lang="en-US" sz="3200" dirty="0"/>
              <a:t>.  Then</a:t>
            </a:r>
            <a:r>
              <a:rPr lang="en-US" sz="2400" dirty="0"/>
              <a:t> </a:t>
            </a:r>
            <a:endParaRPr lang="en-US" sz="3200" dirty="0"/>
          </a:p>
          <a:p>
            <a:pPr eaLnBrk="1" hangingPunct="1">
              <a:spcBef>
                <a:spcPct val="50000"/>
              </a:spcBef>
            </a:pPr>
            <a:endParaRPr lang="en-US" sz="3200" dirty="0"/>
          </a:p>
          <a:p>
            <a:pPr eaLnBrk="1" hangingPunct="1">
              <a:spcBef>
                <a:spcPct val="50000"/>
              </a:spcBef>
            </a:pPr>
            <a:endParaRPr lang="en-US" sz="3200" dirty="0"/>
          </a:p>
          <a:p>
            <a:pPr eaLnBrk="1" hangingPunct="1">
              <a:spcBef>
                <a:spcPct val="50000"/>
              </a:spcBef>
            </a:pPr>
            <a:r>
              <a:rPr lang="en-US" sz="3200" dirty="0"/>
              <a:t>has an </a:t>
            </a:r>
            <a:r>
              <a:rPr lang="en-US" sz="3200" i="1" dirty="0"/>
              <a:t>F</a:t>
            </a:r>
            <a:r>
              <a:rPr lang="en-US" sz="3200" dirty="0"/>
              <a:t> distribution with </a:t>
            </a:r>
            <a:r>
              <a:rPr lang="en-US" sz="3200" i="1" dirty="0"/>
              <a:t>n</a:t>
            </a:r>
            <a:r>
              <a:rPr lang="en-US" sz="3200" baseline="-25000" dirty="0"/>
              <a:t>1</a:t>
            </a:r>
            <a:r>
              <a:rPr lang="en-US" sz="3200" i="1" dirty="0"/>
              <a:t>-1 and n</a:t>
            </a:r>
            <a:r>
              <a:rPr lang="en-US" sz="3200" baseline="-25000" dirty="0"/>
              <a:t>2</a:t>
            </a:r>
            <a:r>
              <a:rPr lang="en-US" sz="3200" i="1" dirty="0"/>
              <a:t>-1</a:t>
            </a:r>
            <a:r>
              <a:rPr lang="en-US" sz="3200" dirty="0"/>
              <a:t> degrees of freedom.  This relationship is </a:t>
            </a:r>
            <a:r>
              <a:rPr lang="en-US" sz="3200" b="1" dirty="0"/>
              <a:t>not</a:t>
            </a:r>
            <a:r>
              <a:rPr lang="en-US" sz="3200" dirty="0"/>
              <a:t> robust to non-normality.</a:t>
            </a:r>
          </a:p>
          <a:p>
            <a:pPr eaLnBrk="1" hangingPunct="1">
              <a:spcBef>
                <a:spcPct val="50000"/>
              </a:spcBef>
            </a:pPr>
            <a:endParaRPr lang="en-US" sz="3200" dirty="0"/>
          </a:p>
        </p:txBody>
      </p:sp>
      <p:graphicFrame>
        <p:nvGraphicFramePr>
          <p:cNvPr id="7170" name="Object 2"/>
          <p:cNvGraphicFramePr>
            <a:graphicFrameLocks noGrp="1" noChangeAspect="1"/>
          </p:cNvGraphicFramePr>
          <p:nvPr>
            <p:ph sz="half" idx="2"/>
            <p:extLst/>
          </p:nvPr>
        </p:nvGraphicFramePr>
        <p:xfrm>
          <a:off x="3452812" y="3124200"/>
          <a:ext cx="1119188" cy="209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36" name="Equation" r:id="rId4" imgW="596880" imgH="1117440" progId="Equation.3">
                  <p:embed/>
                </p:oleObj>
              </mc:Choice>
              <mc:Fallback>
                <p:oleObj name="Equation" r:id="rId4" imgW="596880" imgH="1117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2812" y="3124200"/>
                        <a:ext cx="1119188" cy="209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57588903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6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6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6355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651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652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65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8BAEF27-701F-4DE8-B42C-68580972BEBA}" type="slidenum">
              <a:rPr lang="en-US"/>
              <a:pPr eaLnBrk="1" hangingPunct="1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6265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z="4000" dirty="0">
                <a:latin typeface="Arial Unicode MS" panose="020B0604020202020204" pitchFamily="34" charset="-128"/>
              </a:rPr>
              <a:t>Example from last time… </a:t>
            </a:r>
            <a:br>
              <a:rPr lang="en-US" sz="4000" dirty="0">
                <a:latin typeface="Arial Unicode MS" panose="020B0604020202020204" pitchFamily="34" charset="-128"/>
              </a:rPr>
            </a:br>
            <a:endParaRPr lang="en-US" sz="2800" dirty="0">
              <a:latin typeface="Symbol" panose="05050102010706020507" pitchFamily="18" charset="2"/>
            </a:endParaRPr>
          </a:p>
        </p:txBody>
      </p:sp>
      <p:sp>
        <p:nvSpPr>
          <p:cNvPr id="4311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19200"/>
            <a:ext cx="8686800" cy="5105400"/>
          </a:xfrm>
        </p:spPr>
        <p:txBody>
          <a:bodyPr/>
          <a:lstStyle/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381000" y="1447800"/>
            <a:ext cx="838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304800" y="838200"/>
            <a:ext cx="8153400" cy="538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>
                <a:solidFill>
                  <a:schemeClr val="tx1"/>
                </a:solidFill>
              </a:rPr>
              <a:t>The skidding distance of meters along a road is measured in meters at 20 randomly selected road sites.  What can we say about the variance of all skidding distances?.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>
                <a:solidFill>
                  <a:schemeClr val="tx1"/>
                </a:solidFill>
              </a:rPr>
              <a:t>The observed values are: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>
                <a:solidFill>
                  <a:schemeClr val="tx1"/>
                </a:solidFill>
              </a:rPr>
              <a:t>488 350 457 199 285 409 435 574 439 546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>
                <a:solidFill>
                  <a:schemeClr val="tx1"/>
                </a:solidFill>
              </a:rPr>
              <a:t>385 295 184 261 273 400 311 312 141 425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sz="2400">
              <a:solidFill>
                <a:schemeClr val="tx1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>
                <a:solidFill>
                  <a:schemeClr val="tx1"/>
                </a:solidFill>
              </a:rPr>
              <a:t>(</a:t>
            </a:r>
            <a:r>
              <a:rPr lang="en-US" sz="2400" i="1">
                <a:solidFill>
                  <a:schemeClr val="tx1"/>
                </a:solidFill>
              </a:rPr>
              <a:t>Journal of Forest Engineering</a:t>
            </a:r>
            <a:r>
              <a:rPr lang="en-US" sz="2400">
                <a:solidFill>
                  <a:schemeClr val="tx1"/>
                </a:solidFill>
              </a:rPr>
              <a:t>, July 1999)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6A62DB-9A1F-4AAD-8E11-45B4766775D6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392591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1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1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1107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991600" cy="1143000"/>
          </a:xfrm>
        </p:spPr>
        <p:txBody>
          <a:bodyPr/>
          <a:lstStyle/>
          <a:p>
            <a:r>
              <a:rPr lang="en-US" dirty="0">
                <a:latin typeface="Arial Unicode MS" panose="020B0604020202020204" pitchFamily="34" charset="-128"/>
              </a:rPr>
              <a:t>Descriptive Statistics for Skidding Data</a:t>
            </a:r>
          </a:p>
        </p:txBody>
      </p:sp>
      <p:sp>
        <p:nvSpPr>
          <p:cNvPr id="4413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19200"/>
            <a:ext cx="8686800" cy="5105400"/>
          </a:xfrm>
        </p:spPr>
        <p:txBody>
          <a:bodyPr/>
          <a:lstStyle/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400">
              <a:solidFill>
                <a:schemeClr val="tx1"/>
              </a:solidFill>
            </a:endParaRPr>
          </a:p>
        </p:txBody>
      </p:sp>
      <p:pic>
        <p:nvPicPr>
          <p:cNvPr id="3584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524000"/>
            <a:ext cx="4410075" cy="440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5846" name="Object 2"/>
          <p:cNvGraphicFramePr>
            <a:graphicFrameLocks noGrp="1" noChangeAspect="1"/>
          </p:cNvGraphicFramePr>
          <p:nvPr>
            <p:ph sz="half" idx="2"/>
          </p:nvPr>
        </p:nvGraphicFramePr>
        <p:xfrm>
          <a:off x="609600" y="1676400"/>
          <a:ext cx="2667000" cy="204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59" name="Equation" r:id="rId5" imgW="1193800" imgH="914400" progId="Equation.3">
                  <p:embed/>
                </p:oleObj>
              </mc:Choice>
              <mc:Fallback>
                <p:oleObj name="Equation" r:id="rId5" imgW="119380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676400"/>
                        <a:ext cx="2667000" cy="204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6A62DB-9A1F-4AAD-8E11-45B4766775D6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85980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1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1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1347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441AA93-748E-4883-BB98-BF698DF378C7}" type="slidenum">
              <a:rPr lang="en-US"/>
              <a:pPr/>
              <a:t>2</a:t>
            </a:fld>
            <a:endParaRPr lang="en-U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/>
          <a:lstStyle/>
          <a:p>
            <a:pPr eaLnBrk="1" hangingPunct="1"/>
            <a:r>
              <a:rPr lang="en-US" sz="3600">
                <a:latin typeface="Arial Unicode MS" pitchFamily="34" charset="-128"/>
              </a:rPr>
              <a:t>Outline for Today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8763000" cy="4953000"/>
          </a:xfrm>
        </p:spPr>
        <p:txBody>
          <a:bodyPr/>
          <a:lstStyle/>
          <a:p>
            <a:pPr eaLnBrk="1" hangingPunct="1"/>
            <a:r>
              <a:rPr lang="en-US" b="1" dirty="0">
                <a:latin typeface="Arial Unicode MS" pitchFamily="34" charset="-128"/>
              </a:rPr>
              <a:t>Sampling Distributions</a:t>
            </a:r>
          </a:p>
          <a:p>
            <a:pPr eaLnBrk="1" hangingPunct="1"/>
            <a:endParaRPr lang="en-US" b="1" dirty="0">
              <a:latin typeface="Arial Unicode MS" pitchFamily="34" charset="-128"/>
            </a:endParaRPr>
          </a:p>
          <a:p>
            <a:pPr eaLnBrk="1" hangingPunct="1"/>
            <a:r>
              <a:rPr lang="en-US" b="1" dirty="0">
                <a:latin typeface="Arial Unicode MS" pitchFamily="34" charset="-128"/>
              </a:rPr>
              <a:t>You should read 6.1-6.3</a:t>
            </a:r>
          </a:p>
          <a:p>
            <a:pPr eaLnBrk="1" hangingPunct="1"/>
            <a:endParaRPr lang="en-US" b="1" dirty="0">
              <a:latin typeface="Arial Unicode MS" pitchFamily="34" charset="-128"/>
            </a:endParaRPr>
          </a:p>
          <a:p>
            <a:pPr eaLnBrk="1" hangingPunct="1"/>
            <a:r>
              <a:rPr lang="en-US" b="1" dirty="0">
                <a:latin typeface="Arial Unicode MS" pitchFamily="34" charset="-128"/>
              </a:rPr>
              <a:t>Test 1 is this Thursday, September 26</a:t>
            </a:r>
          </a:p>
          <a:p>
            <a:pPr eaLnBrk="1" hangingPunct="1">
              <a:lnSpc>
                <a:spcPct val="200000"/>
              </a:lnSpc>
            </a:pPr>
            <a:r>
              <a:rPr lang="en-US" b="1" dirty="0">
                <a:latin typeface="Arial Unicode MS" pitchFamily="34" charset="-128"/>
              </a:rPr>
              <a:t>HW 4 is due Thursday, October 3</a:t>
            </a:r>
          </a:p>
          <a:p>
            <a:pPr marL="0" indent="0" eaLnBrk="1" hangingPunct="1">
              <a:buNone/>
            </a:pPr>
            <a:endParaRPr lang="en-US" b="1" dirty="0">
              <a:latin typeface="Arial Unicode MS" pitchFamily="34" charset="-128"/>
            </a:endParaRPr>
          </a:p>
          <a:p>
            <a:pPr marL="0" indent="0" eaLnBrk="1" hangingPunct="1">
              <a:buNone/>
            </a:pPr>
            <a:endParaRPr lang="en-US" b="1" dirty="0">
              <a:latin typeface="Arial Unicode MS" pitchFamily="34" charset="-128"/>
            </a:endParaRPr>
          </a:p>
          <a:p>
            <a:pPr marL="0" indent="0" eaLnBrk="1" hangingPunct="1">
              <a:buNone/>
            </a:pPr>
            <a:endParaRPr lang="en-US" b="1" dirty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90712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0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0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0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0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0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0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0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0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47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-533400"/>
            <a:ext cx="6248400" cy="6237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8D7B3EE-C38E-4C74-B420-40DC101CF1BD}" type="slidenum">
              <a:rPr lang="en-US"/>
              <a:pPr eaLnBrk="1" hangingPunct="1"/>
              <a:t>20</a:t>
            </a:fld>
            <a:endParaRPr lang="en-US"/>
          </a:p>
        </p:txBody>
      </p:sp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0" y="0"/>
            <a:ext cx="8382000" cy="6740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qchisq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(.025,df=19)</a:t>
            </a:r>
          </a:p>
          <a:p>
            <a:pPr eaLnBrk="1" hangingPunct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[1] 8.906516</a:t>
            </a:r>
          </a:p>
          <a:p>
            <a:pPr eaLnBrk="1" hangingPunct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qchisq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(.975,df=19)</a:t>
            </a:r>
          </a:p>
          <a:p>
            <a:pPr eaLnBrk="1" hangingPunct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[1] 32.85233</a:t>
            </a:r>
          </a:p>
        </p:txBody>
      </p:sp>
    </p:spTree>
    <p:extLst>
      <p:ext uri="{BB962C8B-B14F-4D97-AF65-F5344CB8AC3E}">
        <p14:creationId xmlns:p14="http://schemas.microsoft.com/office/powerpoint/2010/main" val="20950659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507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508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50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4696754-FEC6-4392-900B-9C0E43A1A0AF}" type="slidenum">
              <a:rPr lang="en-US"/>
              <a:pPr eaLnBrk="1" hangingPunct="1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1327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6DD6B14-D798-4F64-B154-165620D4C980}" type="slidenum">
              <a:rPr lang="en-US"/>
              <a:pPr eaLnBrk="1" hangingPunct="1"/>
              <a:t>22</a:t>
            </a:fld>
            <a:endParaRPr lang="en-US"/>
          </a:p>
        </p:txBody>
      </p:sp>
      <p:graphicFrame>
        <p:nvGraphicFramePr>
          <p:cNvPr id="3074" name="Object 6"/>
          <p:cNvGraphicFramePr>
            <a:graphicFrameLocks noChangeAspect="1"/>
          </p:cNvGraphicFramePr>
          <p:nvPr>
            <p:extLst/>
          </p:nvPr>
        </p:nvGraphicFramePr>
        <p:xfrm>
          <a:off x="755650" y="1049338"/>
          <a:ext cx="7632700" cy="4637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83" name="Equation" r:id="rId3" imgW="2692080" imgH="1688760" progId="Equation.3">
                  <p:embed/>
                </p:oleObj>
              </mc:Choice>
              <mc:Fallback>
                <p:oleObj name="Equation" r:id="rId3" imgW="2692080" imgH="1688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1049338"/>
                        <a:ext cx="7632700" cy="4637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39530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19200"/>
            <a:ext cx="8686800" cy="5105400"/>
          </a:xfrm>
        </p:spPr>
        <p:txBody>
          <a:bodyPr/>
          <a:lstStyle/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</p:txBody>
      </p:sp>
      <p:sp>
        <p:nvSpPr>
          <p:cNvPr id="24579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24580" name="Text Box 5"/>
          <p:cNvSpPr txBox="1">
            <a:spLocks noChangeArrowheads="1"/>
          </p:cNvSpPr>
          <p:nvPr/>
        </p:nvSpPr>
        <p:spPr bwMode="auto">
          <a:xfrm>
            <a:off x="381000" y="1447800"/>
            <a:ext cx="838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24582" name="Object 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07" name="Equation" r:id="rId4" imgW="114151" imgH="215619" progId="Equation.3">
                  <p:embed/>
                </p:oleObj>
              </mc:Choice>
              <mc:Fallback>
                <p:oleObj name="Equation" r:id="rId4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6A62DB-9A1F-4AAD-8E11-45B4766775D6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278135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1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1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1107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z="4000" dirty="0">
                <a:latin typeface="Arial Unicode MS" panose="020B0604020202020204" pitchFamily="34" charset="-128"/>
              </a:rPr>
              <a:t>What about the mean?</a:t>
            </a:r>
            <a:br>
              <a:rPr lang="en-US" sz="4000" dirty="0">
                <a:latin typeface="Arial Unicode MS" panose="020B0604020202020204" pitchFamily="34" charset="-128"/>
              </a:rPr>
            </a:br>
            <a:endParaRPr lang="en-US" sz="2800" dirty="0">
              <a:latin typeface="Symbol" panose="05050102010706020507" pitchFamily="18" charset="2"/>
            </a:endParaRPr>
          </a:p>
        </p:txBody>
      </p:sp>
      <p:sp>
        <p:nvSpPr>
          <p:cNvPr id="4311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19200"/>
            <a:ext cx="8686800" cy="5105400"/>
          </a:xfrm>
        </p:spPr>
        <p:txBody>
          <a:bodyPr/>
          <a:lstStyle/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381000" y="1447800"/>
            <a:ext cx="838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304800" y="838200"/>
            <a:ext cx="8153400" cy="538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dirty="0">
                <a:solidFill>
                  <a:schemeClr val="tx1"/>
                </a:solidFill>
              </a:rPr>
              <a:t>The skidding distance of meters along a road is measured in meters at 20 randomly selected road sites.  What can we say about the mean of all skidding distances?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dirty="0">
                <a:solidFill>
                  <a:schemeClr val="tx1"/>
                </a:solidFill>
              </a:rPr>
              <a:t>The observed values are: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dirty="0">
                <a:solidFill>
                  <a:schemeClr val="tx1"/>
                </a:solidFill>
              </a:rPr>
              <a:t>488 350 457 199 285 409 435 574 439 546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dirty="0">
                <a:solidFill>
                  <a:schemeClr val="tx1"/>
                </a:solidFill>
              </a:rPr>
              <a:t>385 295 184 261 273 400 311 312 141 425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 dirty="0">
                <a:solidFill>
                  <a:schemeClr val="tx1"/>
                </a:solidFill>
              </a:rPr>
              <a:t>(</a:t>
            </a:r>
            <a:r>
              <a:rPr lang="en-US" sz="2400" i="1" dirty="0">
                <a:solidFill>
                  <a:schemeClr val="tx1"/>
                </a:solidFill>
              </a:rPr>
              <a:t>Journal of Forest Engineering</a:t>
            </a:r>
            <a:r>
              <a:rPr lang="en-US" sz="2400" dirty="0">
                <a:solidFill>
                  <a:schemeClr val="tx1"/>
                </a:solidFill>
              </a:rPr>
              <a:t>, July 1999)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6A62DB-9A1F-4AAD-8E11-45B4766775D6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690667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1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1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1107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991600" cy="1143000"/>
          </a:xfrm>
        </p:spPr>
        <p:txBody>
          <a:bodyPr/>
          <a:lstStyle/>
          <a:p>
            <a:r>
              <a:rPr lang="en-US">
                <a:latin typeface="Arial Unicode MS" panose="020B0604020202020204" pitchFamily="34" charset="-128"/>
              </a:rPr>
              <a:t>Descriptive Statistics for This Data</a:t>
            </a:r>
          </a:p>
        </p:txBody>
      </p:sp>
      <p:sp>
        <p:nvSpPr>
          <p:cNvPr id="4413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19200"/>
            <a:ext cx="8686800" cy="5105400"/>
          </a:xfrm>
        </p:spPr>
        <p:txBody>
          <a:bodyPr/>
          <a:lstStyle/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400">
              <a:solidFill>
                <a:schemeClr val="tx1"/>
              </a:solidFill>
            </a:endParaRPr>
          </a:p>
        </p:txBody>
      </p:sp>
      <p:pic>
        <p:nvPicPr>
          <p:cNvPr id="3584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524000"/>
            <a:ext cx="4410075" cy="440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5846" name="Object 2"/>
          <p:cNvGraphicFramePr>
            <a:graphicFrameLocks noGrp="1" noChangeAspect="1"/>
          </p:cNvGraphicFramePr>
          <p:nvPr>
            <p:ph sz="half" idx="2"/>
          </p:nvPr>
        </p:nvGraphicFramePr>
        <p:xfrm>
          <a:off x="609600" y="1676400"/>
          <a:ext cx="2667000" cy="204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31" name="Equation" r:id="rId5" imgW="1193800" imgH="914400" progId="Equation.3">
                  <p:embed/>
                </p:oleObj>
              </mc:Choice>
              <mc:Fallback>
                <p:oleObj name="Equation" r:id="rId5" imgW="119380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676400"/>
                        <a:ext cx="2667000" cy="204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6A62DB-9A1F-4AAD-8E11-45B4766775D6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147514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1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1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1347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-228601"/>
            <a:ext cx="6019800" cy="6012303"/>
          </a:xfrm>
          <a:prstGeom prst="rect">
            <a:avLst/>
          </a:prstGeom>
        </p:spPr>
      </p:pic>
      <p:sp>
        <p:nvSpPr>
          <p:cNvPr id="1638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8D7B3EE-C38E-4C74-B420-40DC101CF1BD}" type="slidenum">
              <a:rPr lang="en-US"/>
              <a:pPr eaLnBrk="1" hangingPunct="1"/>
              <a:t>26</a:t>
            </a:fld>
            <a:endParaRPr lang="en-US"/>
          </a:p>
        </p:txBody>
      </p:sp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0" y="0"/>
            <a:ext cx="8382000" cy="6740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qt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(.025,df=19)</a:t>
            </a:r>
          </a:p>
          <a:p>
            <a:pPr eaLnBrk="1" hangingPunct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[1] -2.093024</a:t>
            </a:r>
          </a:p>
          <a:p>
            <a:pPr eaLnBrk="1" hangingPunct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qt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(.975,df=19)</a:t>
            </a:r>
          </a:p>
          <a:p>
            <a:pPr eaLnBrk="1" hangingPunct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[1] 2.093024</a:t>
            </a:r>
          </a:p>
        </p:txBody>
      </p:sp>
    </p:spTree>
    <p:extLst>
      <p:ext uri="{BB962C8B-B14F-4D97-AF65-F5344CB8AC3E}">
        <p14:creationId xmlns:p14="http://schemas.microsoft.com/office/powerpoint/2010/main" val="16515588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507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508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50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4696754-FEC6-4392-900B-9C0E43A1A0AF}" type="slidenum">
              <a:rPr lang="en-US"/>
              <a:pPr eaLnBrk="1" hangingPunct="1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9392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507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508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50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4696754-FEC6-4392-900B-9C0E43A1A0AF}" type="slidenum">
              <a:rPr lang="en-US"/>
              <a:pPr eaLnBrk="1" hangingPunct="1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4554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552DA6F-3815-4E01-96C2-6DDE06B15AC3}" type="slidenum">
              <a:rPr lang="en-US"/>
              <a:pPr eaLnBrk="1" hangingPunct="1"/>
              <a:t>29</a:t>
            </a:fld>
            <a:endParaRPr lang="en-US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>
            <p:extLst/>
          </p:nvPr>
        </p:nvGraphicFramePr>
        <p:xfrm>
          <a:off x="625475" y="1466850"/>
          <a:ext cx="7742238" cy="320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55" name="Equation" r:id="rId3" imgW="3377880" imgH="1396800" progId="Equation.3">
                  <p:embed/>
                </p:oleObj>
              </mc:Choice>
              <mc:Fallback>
                <p:oleObj name="Equation" r:id="rId3" imgW="3377880" imgH="1396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475" y="1466850"/>
                        <a:ext cx="7742238" cy="320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86219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1188" y="1676400"/>
            <a:ext cx="4722812" cy="471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44CD8B4-1571-428B-A9E9-D8CA3B911D56}" type="slidenum">
              <a:rPr lang="en-US"/>
              <a:pPr eaLnBrk="1" hangingPunct="1"/>
              <a:t>3</a:t>
            </a:fld>
            <a:endParaRPr lang="en-US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z="4000">
                <a:latin typeface="Arial Unicode MS" panose="020B0604020202020204" pitchFamily="34" charset="-128"/>
              </a:rPr>
              <a:t>Robustness </a:t>
            </a:r>
            <a:br>
              <a:rPr lang="en-US" sz="4000">
                <a:latin typeface="Arial Unicode MS" panose="020B0604020202020204" pitchFamily="34" charset="-128"/>
              </a:rPr>
            </a:br>
            <a:endParaRPr lang="en-US" sz="2800">
              <a:latin typeface="Symbol" panose="05050102010706020507" pitchFamily="18" charset="2"/>
            </a:endParaRPr>
          </a:p>
        </p:txBody>
      </p:sp>
      <p:sp>
        <p:nvSpPr>
          <p:cNvPr id="4311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508708"/>
            <a:ext cx="6400800" cy="44196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dirty="0">
                <a:latin typeface="Arial Unicode MS" panose="020B0604020202020204" pitchFamily="34" charset="-128"/>
              </a:rPr>
              <a:t>&gt; z=matrix(</a:t>
            </a:r>
            <a:r>
              <a:rPr lang="en-US" sz="2400" dirty="0" err="1">
                <a:latin typeface="Arial Unicode MS" panose="020B0604020202020204" pitchFamily="34" charset="-128"/>
              </a:rPr>
              <a:t>rchisq</a:t>
            </a:r>
            <a:r>
              <a:rPr lang="en-US" sz="2400" dirty="0">
                <a:latin typeface="Arial Unicode MS" panose="020B0604020202020204" pitchFamily="34" charset="-128"/>
              </a:rPr>
              <a:t>(10000*20,df=5),</a:t>
            </a:r>
            <a:r>
              <a:rPr lang="en-US" sz="2400" dirty="0" err="1">
                <a:latin typeface="Arial Unicode MS" panose="020B0604020202020204" pitchFamily="34" charset="-128"/>
              </a:rPr>
              <a:t>ncol</a:t>
            </a:r>
            <a:r>
              <a:rPr lang="en-US" sz="2400" dirty="0">
                <a:latin typeface="Arial Unicode MS" panose="020B0604020202020204" pitchFamily="34" charset="-128"/>
              </a:rPr>
              <a:t>=20)</a:t>
            </a:r>
          </a:p>
          <a:p>
            <a:pPr>
              <a:buFontTx/>
              <a:buNone/>
            </a:pPr>
            <a:r>
              <a:rPr lang="en-US" sz="2400" dirty="0">
                <a:latin typeface="Arial Unicode MS" panose="020B0604020202020204" pitchFamily="34" charset="-128"/>
              </a:rPr>
              <a:t>&gt; z=(z-5)/sqrt(10)</a:t>
            </a:r>
          </a:p>
          <a:p>
            <a:pPr>
              <a:buFontTx/>
              <a:buNone/>
            </a:pPr>
            <a:r>
              <a:rPr lang="pl-PL" sz="2400" dirty="0">
                <a:latin typeface="Arial Unicode MS" panose="020B0604020202020204" pitchFamily="34" charset="-128"/>
              </a:rPr>
              <a:t>&gt; mean(c(z))</a:t>
            </a:r>
          </a:p>
          <a:p>
            <a:pPr>
              <a:buFontTx/>
              <a:buNone/>
            </a:pPr>
            <a:r>
              <a:rPr lang="pl-PL" sz="2400" dirty="0">
                <a:latin typeface="Arial Unicode MS" panose="020B0604020202020204" pitchFamily="34" charset="-128"/>
              </a:rPr>
              <a:t>[1] 0.001372528</a:t>
            </a:r>
          </a:p>
          <a:p>
            <a:pPr>
              <a:buFontTx/>
              <a:buNone/>
            </a:pPr>
            <a:r>
              <a:rPr lang="pl-PL" sz="2400" dirty="0">
                <a:latin typeface="Arial Unicode MS" panose="020B0604020202020204" pitchFamily="34" charset="-128"/>
              </a:rPr>
              <a:t>&gt; sd(c(z))</a:t>
            </a:r>
          </a:p>
          <a:p>
            <a:pPr>
              <a:buFontTx/>
              <a:buNone/>
            </a:pPr>
            <a:r>
              <a:rPr lang="pl-PL" sz="2400" dirty="0">
                <a:latin typeface="Arial Unicode MS" panose="020B0604020202020204" pitchFamily="34" charset="-128"/>
              </a:rPr>
              <a:t>[1] 1.003290</a:t>
            </a:r>
            <a:endParaRPr lang="en-US" sz="2400" dirty="0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r>
              <a:rPr lang="en-US" sz="2400" dirty="0">
                <a:latin typeface="Arial Unicode MS" panose="020B0604020202020204" pitchFamily="34" charset="-128"/>
              </a:rPr>
              <a:t>&gt; </a:t>
            </a:r>
            <a:r>
              <a:rPr lang="en-US" sz="2400" dirty="0" err="1">
                <a:latin typeface="Arial Unicode MS" panose="020B0604020202020204" pitchFamily="34" charset="-128"/>
              </a:rPr>
              <a:t>qqnorm</a:t>
            </a:r>
            <a:r>
              <a:rPr lang="en-US" sz="2400" dirty="0">
                <a:latin typeface="Arial Unicode MS" panose="020B0604020202020204" pitchFamily="34" charset="-128"/>
              </a:rPr>
              <a:t>(c(z));</a:t>
            </a:r>
            <a:r>
              <a:rPr lang="en-US" sz="2400" dirty="0" err="1">
                <a:latin typeface="Arial Unicode MS" panose="020B0604020202020204" pitchFamily="34" charset="-128"/>
              </a:rPr>
              <a:t>qqline</a:t>
            </a:r>
            <a:r>
              <a:rPr lang="en-US" sz="2400" dirty="0">
                <a:latin typeface="Arial Unicode MS" panose="020B0604020202020204" pitchFamily="34" charset="-128"/>
              </a:rPr>
              <a:t>(c(z))</a:t>
            </a: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2400"/>
          </a:p>
        </p:txBody>
      </p:sp>
      <p:sp>
        <p:nvSpPr>
          <p:cNvPr id="18439" name="Text Box 5"/>
          <p:cNvSpPr txBox="1">
            <a:spLocks noChangeArrowheads="1"/>
          </p:cNvSpPr>
          <p:nvPr/>
        </p:nvSpPr>
        <p:spPr bwMode="auto">
          <a:xfrm>
            <a:off x="381000" y="1447800"/>
            <a:ext cx="838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200"/>
          </a:p>
        </p:txBody>
      </p:sp>
      <p:sp>
        <p:nvSpPr>
          <p:cNvPr id="18440" name="Text Box 6"/>
          <p:cNvSpPr txBox="1">
            <a:spLocks noChangeArrowheads="1"/>
          </p:cNvSpPr>
          <p:nvPr/>
        </p:nvSpPr>
        <p:spPr bwMode="auto">
          <a:xfrm>
            <a:off x="115553" y="706437"/>
            <a:ext cx="7885447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/>
              <a:t>What if the data wasn’t normal?</a:t>
            </a:r>
          </a:p>
          <a:p>
            <a:pPr eaLnBrk="1" hangingPunct="1">
              <a:spcBef>
                <a:spcPct val="50000"/>
              </a:spcBef>
            </a:pPr>
            <a:endParaRPr lang="en-US" sz="3200" dirty="0"/>
          </a:p>
          <a:p>
            <a:pPr eaLnBrk="1" hangingPunct="1">
              <a:spcBef>
                <a:spcPct val="50000"/>
              </a:spcBef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2487388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1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1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1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1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1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1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1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1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31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31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31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31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31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31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1107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</a:t>
            </a:r>
          </a:p>
        </p:txBody>
      </p:sp>
      <p:sp>
        <p:nvSpPr>
          <p:cNvPr id="21507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508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50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4696754-FEC6-4392-900B-9C0E43A1A0AF}" type="slidenum">
              <a:rPr lang="en-US"/>
              <a:pPr eaLnBrk="1" hangingPunct="1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83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E744787-870A-404E-9028-0A3AB1A2EBC2}" type="slidenum">
              <a:rPr lang="en-US"/>
              <a:pPr eaLnBrk="1" hangingPunct="1"/>
              <a:t>4</a:t>
            </a:fld>
            <a:endParaRPr lang="en-US"/>
          </a:p>
        </p:txBody>
      </p:sp>
      <p:pic>
        <p:nvPicPr>
          <p:cNvPr id="1946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228725"/>
            <a:ext cx="5638800" cy="562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Rectangle 5"/>
          <p:cNvSpPr>
            <a:spLocks noChangeArrowheads="1"/>
          </p:cNvSpPr>
          <p:nvPr/>
        </p:nvSpPr>
        <p:spPr bwMode="auto">
          <a:xfrm>
            <a:off x="0" y="0"/>
            <a:ext cx="83820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sig2=1</a:t>
            </a:r>
          </a:p>
          <a:p>
            <a:pPr eaLnBrk="1" hangingPunct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s2=apply(z,1,var)</a:t>
            </a:r>
          </a:p>
          <a:p>
            <a:pPr eaLnBrk="1" hangingPunct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X2=(20-1)*s2/sig2</a:t>
            </a:r>
          </a:p>
          <a:p>
            <a:pPr eaLnBrk="1" hangingPunct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hist(X2,freq=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F,ylim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=c(0,0.08),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nclass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=50)</a:t>
            </a:r>
          </a:p>
          <a:p>
            <a:pPr eaLnBrk="1" hangingPunct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=seq(0,65,by=0.01)</a:t>
            </a:r>
          </a:p>
          <a:p>
            <a:pPr eaLnBrk="1" hangingPunct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f=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dchisq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vals,df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=19)</a:t>
            </a:r>
          </a:p>
          <a:p>
            <a:pPr eaLnBrk="1" hangingPunct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lines(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vals,f,col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="red",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lwd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=2)</a:t>
            </a:r>
          </a:p>
        </p:txBody>
      </p:sp>
    </p:spTree>
    <p:extLst>
      <p:ext uri="{BB962C8B-B14F-4D97-AF65-F5344CB8AC3E}">
        <p14:creationId xmlns:p14="http://schemas.microsoft.com/office/powerpoint/2010/main" val="69799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5CB5708-ADDA-49BA-B75A-057B22FFBF72}" type="slidenum">
              <a:rPr lang="en-US"/>
              <a:pPr eaLnBrk="1" hangingPunct="1"/>
              <a:t>5</a:t>
            </a:fld>
            <a:endParaRPr lang="en-US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i="1">
                <a:latin typeface="Arial Unicode MS" panose="020B0604020202020204" pitchFamily="34" charset="-128"/>
              </a:rPr>
              <a:t>t</a:t>
            </a:r>
            <a:r>
              <a:rPr lang="en-US">
                <a:latin typeface="Arial Unicode MS" panose="020B0604020202020204" pitchFamily="34" charset="-128"/>
              </a:rPr>
              <a:t>  Distribution</a:t>
            </a:r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19200"/>
            <a:ext cx="8686800" cy="5105400"/>
          </a:xfrm>
        </p:spPr>
        <p:txBody>
          <a:bodyPr/>
          <a:lstStyle/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</p:txBody>
      </p:sp>
      <p:sp>
        <p:nvSpPr>
          <p:cNvPr id="4102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2400"/>
          </a:p>
        </p:txBody>
      </p:sp>
      <p:sp>
        <p:nvSpPr>
          <p:cNvPr id="4103" name="Text Box 5"/>
          <p:cNvSpPr txBox="1">
            <a:spLocks noChangeArrowheads="1"/>
          </p:cNvSpPr>
          <p:nvPr/>
        </p:nvSpPr>
        <p:spPr bwMode="auto">
          <a:xfrm>
            <a:off x="381000" y="1157288"/>
            <a:ext cx="8382000" cy="570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/>
              <a:t>Let </a:t>
            </a:r>
            <a:r>
              <a:rPr lang="en-US" sz="3200" i="1" dirty="0"/>
              <a:t>X </a:t>
            </a:r>
            <a:r>
              <a:rPr lang="en-US" sz="3200" baseline="30000" dirty="0"/>
              <a:t>2</a:t>
            </a:r>
            <a:r>
              <a:rPr lang="en-US" sz="3200" dirty="0"/>
              <a:t> be a Chi-squared random variable with </a:t>
            </a:r>
            <a:r>
              <a:rPr lang="en-US" sz="3200" i="1" dirty="0"/>
              <a:t>n</a:t>
            </a:r>
            <a:r>
              <a:rPr lang="en-US" sz="3200" dirty="0"/>
              <a:t> degrees of freedom and </a:t>
            </a:r>
            <a:r>
              <a:rPr lang="en-US" sz="3200" i="1" dirty="0"/>
              <a:t>Z</a:t>
            </a:r>
            <a:r>
              <a:rPr lang="en-US" sz="3200" dirty="0"/>
              <a:t> be an independent standard normal.</a:t>
            </a:r>
          </a:p>
          <a:p>
            <a:pPr eaLnBrk="1" hangingPunct="1">
              <a:spcBef>
                <a:spcPct val="50000"/>
              </a:spcBef>
            </a:pPr>
            <a:endParaRPr lang="en-US" sz="3200" dirty="0"/>
          </a:p>
          <a:p>
            <a:pPr eaLnBrk="1" hangingPunct="1">
              <a:spcBef>
                <a:spcPct val="50000"/>
              </a:spcBef>
            </a:pPr>
            <a:endParaRPr lang="en-US" sz="3200" dirty="0"/>
          </a:p>
          <a:p>
            <a:pPr eaLnBrk="1" hangingPunct="1">
              <a:spcBef>
                <a:spcPct val="50000"/>
              </a:spcBef>
            </a:pPr>
            <a:endParaRPr lang="en-US" sz="3200" dirty="0"/>
          </a:p>
          <a:p>
            <a:pPr eaLnBrk="1" hangingPunct="1">
              <a:spcBef>
                <a:spcPct val="50000"/>
              </a:spcBef>
            </a:pPr>
            <a:r>
              <a:rPr lang="en-US" sz="3200" dirty="0"/>
              <a:t>has a t distribution with </a:t>
            </a:r>
            <a:r>
              <a:rPr lang="en-US" sz="3200" i="1" dirty="0"/>
              <a:t>n</a:t>
            </a:r>
            <a:r>
              <a:rPr lang="en-US" sz="3200" dirty="0"/>
              <a:t> degrees of freedom.</a:t>
            </a:r>
          </a:p>
          <a:p>
            <a:pPr eaLnBrk="1" hangingPunct="1">
              <a:spcBef>
                <a:spcPct val="50000"/>
              </a:spcBef>
            </a:pPr>
            <a:endParaRPr lang="en-US" sz="3200" dirty="0"/>
          </a:p>
        </p:txBody>
      </p:sp>
      <p:graphicFrame>
        <p:nvGraphicFramePr>
          <p:cNvPr id="4098" name="Object 2"/>
          <p:cNvGraphicFramePr>
            <a:graphicFrameLocks noGrp="1" noChangeAspect="1"/>
          </p:cNvGraphicFramePr>
          <p:nvPr>
            <p:ph sz="half" idx="2"/>
          </p:nvPr>
        </p:nvGraphicFramePr>
        <p:xfrm>
          <a:off x="3441700" y="2606675"/>
          <a:ext cx="1717675" cy="201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59" name="Equation" r:id="rId4" imgW="495000" imgH="558720" progId="Equation.3">
                  <p:embed/>
                </p:oleObj>
              </mc:Choice>
              <mc:Fallback>
                <p:oleObj name="Equation" r:id="rId4" imgW="495000" imgH="558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1700" y="2606675"/>
                        <a:ext cx="1717675" cy="2011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16618794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6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4B64943-5461-4856-AEDE-19310C0BA58F}" type="slidenum">
              <a:rPr lang="en-US"/>
              <a:pPr eaLnBrk="1" hangingPunct="1"/>
              <a:t>6</a:t>
            </a:fld>
            <a:endParaRPr lang="en-US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i="1">
                <a:latin typeface="Arial Unicode MS" panose="020B0604020202020204" pitchFamily="34" charset="-128"/>
              </a:rPr>
              <a:t>t</a:t>
            </a:r>
            <a:r>
              <a:rPr lang="en-US">
                <a:latin typeface="Arial Unicode MS" panose="020B0604020202020204" pitchFamily="34" charset="-128"/>
              </a:rPr>
              <a:t>  Distribution</a:t>
            </a:r>
          </a:p>
        </p:txBody>
      </p:sp>
      <p:sp>
        <p:nvSpPr>
          <p:cNvPr id="3522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19200"/>
            <a:ext cx="8686800" cy="5105400"/>
          </a:xfrm>
        </p:spPr>
        <p:txBody>
          <a:bodyPr/>
          <a:lstStyle/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</p:txBody>
      </p:sp>
      <p:sp>
        <p:nvSpPr>
          <p:cNvPr id="22533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2400"/>
          </a:p>
        </p:txBody>
      </p:sp>
      <p:sp>
        <p:nvSpPr>
          <p:cNvPr id="22534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652963" y="1600200"/>
            <a:ext cx="4033837" cy="4525963"/>
          </a:xfrm>
        </p:spPr>
        <p:txBody>
          <a:bodyPr/>
          <a:lstStyle/>
          <a:p>
            <a:endParaRPr lang="en-US" sz="2800"/>
          </a:p>
        </p:txBody>
      </p:sp>
      <p:pic>
        <p:nvPicPr>
          <p:cNvPr id="2253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066800"/>
            <a:ext cx="8458200" cy="514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4622871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2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2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225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1C107B8-4EB7-4DCF-AB9B-4AF2AC8A56A2}" type="slidenum">
              <a:rPr lang="en-US"/>
              <a:pPr eaLnBrk="1" hangingPunct="1"/>
              <a:t>7</a:t>
            </a:fld>
            <a:endParaRPr lang="en-US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372467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AF47AF5-030E-4E81-9CED-9778F0B0B395}" type="slidenum">
              <a:rPr lang="en-US"/>
              <a:pPr eaLnBrk="1" hangingPunct="1"/>
              <a:t>8</a:t>
            </a:fld>
            <a:endParaRPr lang="en-US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632731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5BE65D3-5433-4F7E-8ED0-2E889DDC2BD6}" type="slidenum">
              <a:rPr lang="en-US"/>
              <a:pPr eaLnBrk="1" hangingPunct="1"/>
              <a:t>9</a:t>
            </a:fld>
            <a:endParaRPr lang="en-US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i="1">
                <a:latin typeface="Arial Unicode MS" panose="020B0604020202020204" pitchFamily="34" charset="-128"/>
              </a:rPr>
              <a:t>t</a:t>
            </a:r>
            <a:r>
              <a:rPr lang="en-US">
                <a:latin typeface="Arial Unicode MS" panose="020B0604020202020204" pitchFamily="34" charset="-128"/>
              </a:rPr>
              <a:t>  Distribution</a:t>
            </a:r>
          </a:p>
        </p:txBody>
      </p:sp>
      <p:sp>
        <p:nvSpPr>
          <p:cNvPr id="3502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0675" y="1143000"/>
            <a:ext cx="8686800" cy="5105400"/>
          </a:xfrm>
        </p:spPr>
        <p:txBody>
          <a:bodyPr/>
          <a:lstStyle/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</p:txBody>
      </p:sp>
      <p:sp>
        <p:nvSpPr>
          <p:cNvPr id="5126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2400"/>
          </a:p>
        </p:txBody>
      </p:sp>
      <p:sp>
        <p:nvSpPr>
          <p:cNvPr id="5127" name="Text Box 5"/>
          <p:cNvSpPr txBox="1">
            <a:spLocks noChangeArrowheads="1"/>
          </p:cNvSpPr>
          <p:nvPr/>
        </p:nvSpPr>
        <p:spPr bwMode="auto">
          <a:xfrm>
            <a:off x="136525" y="1447800"/>
            <a:ext cx="8870949" cy="5755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/>
              <a:t>Let X</a:t>
            </a:r>
            <a:r>
              <a:rPr lang="en-US" sz="3200" baseline="-25000" dirty="0"/>
              <a:t>1</a:t>
            </a:r>
            <a:r>
              <a:rPr lang="en-US" sz="3200" dirty="0"/>
              <a:t>, X</a:t>
            </a:r>
            <a:r>
              <a:rPr lang="en-US" sz="3200" baseline="-25000" dirty="0"/>
              <a:t>2</a:t>
            </a:r>
            <a:r>
              <a:rPr lang="en-US" sz="3200" dirty="0"/>
              <a:t>, … </a:t>
            </a:r>
            <a:r>
              <a:rPr lang="en-US" sz="3200" dirty="0" err="1"/>
              <a:t>X</a:t>
            </a:r>
            <a:r>
              <a:rPr lang="en-US" sz="3200" i="1" baseline="-25000" dirty="0" err="1"/>
              <a:t>n</a:t>
            </a:r>
            <a:r>
              <a:rPr lang="en-US" sz="3200" dirty="0"/>
              <a:t> be </a:t>
            </a:r>
            <a:r>
              <a:rPr lang="en-US" sz="3200" dirty="0" err="1"/>
              <a:t>i.i.d</a:t>
            </a:r>
            <a:r>
              <a:rPr lang="en-US" sz="3200" dirty="0"/>
              <a:t>. normal random variables with mean </a:t>
            </a:r>
            <a:r>
              <a:rPr lang="en-US" sz="3200" dirty="0">
                <a:latin typeface="Symbol" panose="05050102010706020507" pitchFamily="18" charset="2"/>
              </a:rPr>
              <a:t>m</a:t>
            </a:r>
            <a:r>
              <a:rPr lang="en-US" sz="3200" dirty="0"/>
              <a:t> and </a:t>
            </a:r>
            <a:r>
              <a:rPr lang="en-US" sz="3200" dirty="0" err="1"/>
              <a:t>sd</a:t>
            </a:r>
            <a:r>
              <a:rPr lang="en-US" sz="3200" dirty="0"/>
              <a:t> </a:t>
            </a:r>
            <a:r>
              <a:rPr lang="en-US" sz="3200" dirty="0">
                <a:latin typeface="Symbol" panose="05050102010706020507" pitchFamily="18" charset="2"/>
              </a:rPr>
              <a:t>s</a:t>
            </a:r>
            <a:r>
              <a:rPr lang="en-US" sz="3200" dirty="0"/>
              <a:t>: </a:t>
            </a:r>
          </a:p>
          <a:p>
            <a:pPr eaLnBrk="1" hangingPunct="1">
              <a:spcBef>
                <a:spcPct val="50000"/>
              </a:spcBef>
            </a:pPr>
            <a:endParaRPr lang="en-US" sz="3200" dirty="0"/>
          </a:p>
          <a:p>
            <a:pPr eaLnBrk="1" hangingPunct="1">
              <a:spcBef>
                <a:spcPct val="50000"/>
              </a:spcBef>
            </a:pPr>
            <a:endParaRPr lang="en-US" sz="3200" dirty="0"/>
          </a:p>
          <a:p>
            <a:pPr eaLnBrk="1" hangingPunct="1">
              <a:spcBef>
                <a:spcPct val="50000"/>
              </a:spcBef>
            </a:pPr>
            <a:r>
              <a:rPr lang="en-US" sz="3200" dirty="0"/>
              <a:t>has a </a:t>
            </a:r>
            <a:r>
              <a:rPr lang="en-US" sz="3200" i="1" dirty="0"/>
              <a:t>t</a:t>
            </a:r>
            <a:r>
              <a:rPr lang="en-US" sz="3200" dirty="0"/>
              <a:t> distribution with </a:t>
            </a:r>
            <a:r>
              <a:rPr lang="en-US" sz="3200" i="1" dirty="0"/>
              <a:t>n-1</a:t>
            </a:r>
            <a:r>
              <a:rPr lang="en-US" sz="3200" dirty="0"/>
              <a:t> degrees of freedom.  </a:t>
            </a:r>
            <a:br>
              <a:rPr lang="en-US" sz="3200" dirty="0"/>
            </a:br>
            <a:endParaRPr lang="en-US" sz="3200" dirty="0"/>
          </a:p>
          <a:p>
            <a:pPr eaLnBrk="1" hangingPunct="1">
              <a:spcBef>
                <a:spcPct val="50000"/>
              </a:spcBef>
            </a:pPr>
            <a:r>
              <a:rPr lang="en-US" sz="3200" dirty="0"/>
              <a:t>This relationship is fairly robust to non-normality, especially for large sample sizes.</a:t>
            </a:r>
          </a:p>
          <a:p>
            <a:pPr eaLnBrk="1" hangingPunct="1">
              <a:spcBef>
                <a:spcPct val="50000"/>
              </a:spcBef>
            </a:pPr>
            <a:endParaRPr lang="en-US" sz="3200" dirty="0"/>
          </a:p>
        </p:txBody>
      </p:sp>
      <p:graphicFrame>
        <p:nvGraphicFramePr>
          <p:cNvPr id="5122" name="Object 2"/>
          <p:cNvGraphicFramePr>
            <a:graphicFrameLocks noGrp="1" noChangeAspect="1"/>
          </p:cNvGraphicFramePr>
          <p:nvPr>
            <p:ph sz="half" idx="2"/>
            <p:extLst/>
          </p:nvPr>
        </p:nvGraphicFramePr>
        <p:xfrm>
          <a:off x="3505200" y="2590800"/>
          <a:ext cx="1320800" cy="157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83" name="Equation" r:id="rId4" imgW="596880" imgH="711000" progId="Equation.3">
                  <p:embed/>
                </p:oleObj>
              </mc:Choice>
              <mc:Fallback>
                <p:oleObj name="Equation" r:id="rId4" imgW="59688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2590800"/>
                        <a:ext cx="1320800" cy="1573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14770261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0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0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0211" grpId="0" build="p" autoUpdateAnimBg="0"/>
    </p:bld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10581</TotalTime>
  <Words>646</Words>
  <Application>Microsoft Office PowerPoint</Application>
  <PresentationFormat>On-screen Show (4:3)</PresentationFormat>
  <Paragraphs>184</Paragraphs>
  <Slides>30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Arial Unicode MS</vt:lpstr>
      <vt:lpstr>Arial</vt:lpstr>
      <vt:lpstr>Courier New</vt:lpstr>
      <vt:lpstr>Symbol</vt:lpstr>
      <vt:lpstr>Times New Roman</vt:lpstr>
      <vt:lpstr>1_Default Design</vt:lpstr>
      <vt:lpstr>Equation</vt:lpstr>
      <vt:lpstr>STAT 515  Lecture 10 September 24, 2019</vt:lpstr>
      <vt:lpstr>Outline for Today</vt:lpstr>
      <vt:lpstr>Robustness  </vt:lpstr>
      <vt:lpstr>PowerPoint Presentation</vt:lpstr>
      <vt:lpstr>t  Distribution</vt:lpstr>
      <vt:lpstr>t  Distribution</vt:lpstr>
      <vt:lpstr>PowerPoint Presentation</vt:lpstr>
      <vt:lpstr>PowerPoint Presentation</vt:lpstr>
      <vt:lpstr>t  Distribution</vt:lpstr>
      <vt:lpstr>PowerPoint Presentation</vt:lpstr>
      <vt:lpstr>Robustness  </vt:lpstr>
      <vt:lpstr>Robustness  </vt:lpstr>
      <vt:lpstr>PowerPoint Presentation</vt:lpstr>
      <vt:lpstr>F  Distribution</vt:lpstr>
      <vt:lpstr>PowerPoint Presentation</vt:lpstr>
      <vt:lpstr>F  Distribution</vt:lpstr>
      <vt:lpstr>PowerPoint Presentation</vt:lpstr>
      <vt:lpstr>Example from last time…  </vt:lpstr>
      <vt:lpstr>Descriptive Statistics for Skidding Data</vt:lpstr>
      <vt:lpstr>PowerPoint Presentation</vt:lpstr>
      <vt:lpstr>PowerPoint Presentation</vt:lpstr>
      <vt:lpstr>PowerPoint Presentation</vt:lpstr>
      <vt:lpstr>PowerPoint Presentation</vt:lpstr>
      <vt:lpstr>What about the mean? </vt:lpstr>
      <vt:lpstr>Descriptive Statistics for This Data</vt:lpstr>
      <vt:lpstr>PowerPoint Presentation</vt:lpstr>
      <vt:lpstr>PowerPoint Presentation</vt:lpstr>
      <vt:lpstr>PowerPoint Presentation</vt:lpstr>
      <vt:lpstr>PowerPoint Presentation</vt:lpstr>
      <vt:lpstr>  </vt:lpstr>
    </vt:vector>
  </TitlesOfParts>
  <Company>Statistics, USC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 702/J702 Fall 2001</dc:title>
  <dc:creator>Preferred Customer</dc:creator>
  <cp:lastModifiedBy>Grego John</cp:lastModifiedBy>
  <cp:revision>124</cp:revision>
  <cp:lastPrinted>2015-09-24T12:05:55Z</cp:lastPrinted>
  <dcterms:created xsi:type="dcterms:W3CDTF">2001-05-21T01:21:44Z</dcterms:created>
  <dcterms:modified xsi:type="dcterms:W3CDTF">2019-10-01T14:00:16Z</dcterms:modified>
</cp:coreProperties>
</file>