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364" r:id="rId2"/>
    <p:sldId id="365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12" r:id="rId12"/>
    <p:sldId id="413" r:id="rId13"/>
    <p:sldId id="414" r:id="rId14"/>
    <p:sldId id="407" r:id="rId15"/>
    <p:sldId id="408" r:id="rId16"/>
    <p:sldId id="409" r:id="rId17"/>
    <p:sldId id="410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426" r:id="rId26"/>
    <p:sldId id="427" r:id="rId27"/>
    <p:sldId id="428" r:id="rId28"/>
    <p:sldId id="429" r:id="rId29"/>
    <p:sldId id="430" r:id="rId30"/>
    <p:sldId id="431" r:id="rId3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52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170475" cy="53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0" tIns="48300" rIns="96600" bIns="48300" numCol="1" anchor="t" anchorCtr="0" compatLnSpc="1">
            <a:prstTxWarp prst="textNoShape">
              <a:avLst/>
            </a:prstTxWarp>
          </a:bodyPr>
          <a:lstStyle>
            <a:lvl1pPr defTabSz="96606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731" y="0"/>
            <a:ext cx="3170474" cy="53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0" tIns="48300" rIns="96600" bIns="48300" numCol="1" anchor="t" anchorCtr="0" compatLnSpc="1">
            <a:prstTxWarp prst="textNoShape">
              <a:avLst/>
            </a:prstTxWarp>
          </a:bodyPr>
          <a:lstStyle>
            <a:lvl1pPr algn="r" defTabSz="96606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068533"/>
            <a:ext cx="3170475" cy="53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0" tIns="48300" rIns="96600" bIns="48300" numCol="1" anchor="b" anchorCtr="0" compatLnSpc="1">
            <a:prstTxWarp prst="textNoShape">
              <a:avLst/>
            </a:prstTxWarp>
          </a:bodyPr>
          <a:lstStyle>
            <a:lvl1pPr defTabSz="96606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731" y="9068533"/>
            <a:ext cx="3170474" cy="53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0" tIns="48300" rIns="96600" bIns="48300" numCol="1" anchor="b" anchorCtr="0" compatLnSpc="1">
            <a:prstTxWarp prst="textNoShape">
              <a:avLst/>
            </a:prstTxWarp>
          </a:bodyPr>
          <a:lstStyle>
            <a:lvl1pPr algn="r" defTabSz="965962" eaLnBrk="1" hangingPunct="1">
              <a:defRPr sz="1200">
                <a:latin typeface="Times New Roman" pitchFamily="18" charset="0"/>
              </a:defRPr>
            </a:lvl1pPr>
          </a:lstStyle>
          <a:p>
            <a:fld id="{9CAEF96C-BAD6-427B-B2AF-8F83141C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1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170475" cy="47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0" tIns="48300" rIns="96600" bIns="48300" numCol="1" anchor="t" anchorCtr="0" compatLnSpc="1">
            <a:prstTxWarp prst="textNoShape">
              <a:avLst/>
            </a:prstTxWarp>
          </a:bodyPr>
          <a:lstStyle>
            <a:lvl1pPr defTabSz="96606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31" y="1"/>
            <a:ext cx="3170474" cy="47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0" tIns="48300" rIns="96600" bIns="48300" numCol="1" anchor="t" anchorCtr="0" compatLnSpc="1">
            <a:prstTxWarp prst="textNoShape">
              <a:avLst/>
            </a:prstTxWarp>
          </a:bodyPr>
          <a:lstStyle>
            <a:lvl1pPr algn="r" defTabSz="96606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915" y="4560570"/>
            <a:ext cx="5363372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0" tIns="48300" rIns="96600" bIns="483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122790"/>
            <a:ext cx="3170475" cy="47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0" tIns="48300" rIns="96600" bIns="48300" numCol="1" anchor="b" anchorCtr="0" compatLnSpc="1">
            <a:prstTxWarp prst="textNoShape">
              <a:avLst/>
            </a:prstTxWarp>
          </a:bodyPr>
          <a:lstStyle>
            <a:lvl1pPr defTabSz="96606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31" y="9122790"/>
            <a:ext cx="3170474" cy="47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0" tIns="48300" rIns="96600" bIns="48300" numCol="1" anchor="b" anchorCtr="0" compatLnSpc="1">
            <a:prstTxWarp prst="textNoShape">
              <a:avLst/>
            </a:prstTxWarp>
          </a:bodyPr>
          <a:lstStyle>
            <a:lvl1pPr algn="r" defTabSz="965962" eaLnBrk="1" hangingPunct="1">
              <a:defRPr sz="1200">
                <a:latin typeface="Times New Roman" pitchFamily="18" charset="0"/>
              </a:defRPr>
            </a:lvl1pPr>
          </a:lstStyle>
          <a:p>
            <a:fld id="{65698B1F-9B36-4A25-B0EF-A1E2D0AF5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A161C7-26ED-4587-BF0C-C46F911B8075}" type="slidenum">
              <a:rPr lang="en-US">
                <a:latin typeface="Times New Roman" panose="02020603050405020304" pitchFamily="18" charset="0"/>
              </a:rPr>
              <a:pPr eaLnBrk="1" hangingPunct="1"/>
              <a:t>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39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3625" indent="-300362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6481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89744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006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269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9532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2796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058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A788D7-CFF5-4DF4-90C4-ED1D788BCAE3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882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3625" indent="-300362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6481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89744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006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269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9532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2796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058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295A86-02D3-4634-A601-B757BA8C4708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03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16F9A1-027C-4E00-978B-1C96D3074AD6}" type="slidenum">
              <a:rPr lang="en-US">
                <a:latin typeface="Times New Roman" panose="02020603050405020304" pitchFamily="18" charset="0"/>
              </a:rPr>
              <a:pPr eaLnBrk="1" hangingPunct="1"/>
              <a:t>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50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7E9E3F-7981-40F3-9561-A9E0799B1A97}" type="slidenum">
              <a:rPr lang="en-US">
                <a:latin typeface="Times New Roman" panose="02020603050405020304" pitchFamily="18" charset="0"/>
              </a:rPr>
              <a:pPr eaLnBrk="1" hangingPunct="1"/>
              <a:t>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0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1869B0-2865-437C-988A-F6830093F4E8}" type="slidenum">
              <a:rPr lang="en-US">
                <a:latin typeface="Times New Roman" panose="02020603050405020304" pitchFamily="18" charset="0"/>
              </a:rPr>
              <a:pPr eaLnBrk="1" hangingPunct="1"/>
              <a:t>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56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7B05A3-521D-4B5E-8DE6-B1D123CB2C89}" type="slidenum">
              <a:rPr lang="en-US">
                <a:latin typeface="Times New Roman" panose="02020603050405020304" pitchFamily="18" charset="0"/>
              </a:rPr>
              <a:pPr eaLnBrk="1" hangingPunct="1"/>
              <a:t>14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9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352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35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16823C-298E-47F1-B828-3CB613101AFD}" type="slidenum">
              <a:rPr lang="en-US">
                <a:latin typeface="Times New Roman" panose="02020603050405020304" pitchFamily="18" charset="0"/>
              </a:rPr>
              <a:pPr eaLnBrk="1" hangingPunct="1"/>
              <a:t>16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6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3625" indent="-300362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6481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89744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006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269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9532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2796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058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A788D7-CFF5-4DF4-90C4-ED1D788BCAE3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116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3625" indent="-300362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6481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89744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006" indent="-239954" defTabSz="1016866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269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9532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2796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058" indent="-239954" defTabSz="101686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295A86-02D3-4634-A601-B757BA8C4708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8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73251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26669" indent="-315766" defTabSz="1073251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3709" indent="-251904" defTabSz="1073251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84612" indent="-251904" defTabSz="1073251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95515" indent="-251904" defTabSz="1073251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06418" indent="-251904" defTabSz="1073251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17320" indent="-251904" defTabSz="1073251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8224" indent="-251904" defTabSz="1073251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39127" indent="-251904" defTabSz="1073251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96BA90-E35D-4E6D-AF60-4CB6632C6ADF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71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58CF2-1600-4F96-B866-C57CE6610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9EC89-2F9C-49A3-AD3B-FA74BE9FC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E80AC-C1F4-446D-92EE-A31EAA861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68071-6476-4279-B909-3CCAAF7FA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A62DB-9A1F-4AAD-8E11-45B4766775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4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367-0E6F-4E63-811C-4D0CC4676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2726-A911-4BD4-96D4-02BECB660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4F901-019E-4281-BEA4-418A8F80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8ABBF-1322-4E75-B1E7-B163D4859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0D55-96F9-4F0E-AE17-4AB234633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AA682-99E6-48D7-8885-5F8DF01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230B-EC52-48FE-881F-CE1677816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6C3E4-3020-430A-8999-10618C273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023524-D787-48A1-B75E-828301C7FA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2676D5-CB5F-4351-AF1E-D47228B9355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STAT 515 </a:t>
            </a:r>
            <a:br>
              <a:rPr lang="en-US" dirty="0">
                <a:latin typeface="Arial Unicode MS" pitchFamily="34" charset="-128"/>
              </a:rPr>
            </a:br>
            <a:r>
              <a:rPr lang="en-US" i="1" dirty="0">
                <a:latin typeface="Arial Unicode MS" pitchFamily="34" charset="-128"/>
              </a:rPr>
              <a:t>Lecture 10</a:t>
            </a:r>
            <a:br>
              <a:rPr lang="en-US" i="1" dirty="0">
                <a:latin typeface="Arial Unicode MS" pitchFamily="34" charset="-128"/>
              </a:rPr>
            </a:br>
            <a:r>
              <a:rPr lang="en-US" dirty="0">
                <a:latin typeface="Arial Unicode MS" pitchFamily="34" charset="-128"/>
              </a:rPr>
              <a:t>September 24, 2019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7010400" cy="2514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Originally prepared by Brian </a:t>
            </a:r>
            <a:r>
              <a:rPr lang="en-US" b="1" dirty="0" err="1">
                <a:latin typeface="Arial Unicode MS" pitchFamily="34" charset="-128"/>
              </a:rPr>
              <a:t>Habing</a:t>
            </a: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Department of Statistics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University of South Carolina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sz="2000" b="1" i="1" dirty="0"/>
              <a:t>Redistribution of these slides without permission </a:t>
            </a:r>
            <a:br>
              <a:rPr lang="en-US" sz="2000" b="1" i="1" dirty="0"/>
            </a:br>
            <a:r>
              <a:rPr lang="en-US" sz="2000" b="1" i="1" dirty="0"/>
              <a:t>is a violation of copyright law.</a:t>
            </a:r>
            <a:endParaRPr lang="en-US" sz="2000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sz="2800" dirty="0">
              <a:solidFill>
                <a:srgbClr val="653146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618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0B87A9-DE5C-44FC-8166-1CC2F437A730}" type="slidenum">
              <a:rPr lang="en-US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68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244475" y="1925638"/>
            <a:ext cx="3487738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200"/>
              <a:t>Histogram of </a:t>
            </a:r>
          </a:p>
          <a:p>
            <a:r>
              <a:rPr lang="en-US" sz="3200"/>
              <a:t>for 10,000 samples of size 20 when the population is really normal. 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Robustness </a:t>
            </a:r>
            <a:br>
              <a:rPr lang="en-US" sz="4000">
                <a:latin typeface="Arial Unicode MS" panose="020B0604020202020204" pitchFamily="34" charset="-128"/>
              </a:rPr>
            </a:br>
            <a:endParaRPr lang="en-US" sz="2800">
              <a:latin typeface="Symbol" panose="05050102010706020507" pitchFamily="18" charset="2"/>
            </a:endParaRPr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2859088" y="1814513"/>
          <a:ext cx="6985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4" name="Equation" r:id="rId3" imgW="406080" imgH="533160" progId="Equation.3">
                  <p:embed/>
                </p:oleObj>
              </mc:Choice>
              <mc:Fallback>
                <p:oleObj name="Equation" r:id="rId3" imgW="4060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1814513"/>
                        <a:ext cx="69850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09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213" y="1106488"/>
            <a:ext cx="5421312" cy="468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0335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588" y="1055688"/>
            <a:ext cx="5586412" cy="482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244475" y="1925638"/>
            <a:ext cx="3487738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200"/>
              <a:t>Histogram of </a:t>
            </a:r>
          </a:p>
          <a:p>
            <a:r>
              <a:rPr lang="en-US" sz="3200"/>
              <a:t>for 10,000 samples of size 20 when the population is actually skewed right. 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Robustness </a:t>
            </a:r>
            <a:br>
              <a:rPr lang="en-US" sz="4000">
                <a:latin typeface="Arial Unicode MS" panose="020B0604020202020204" pitchFamily="34" charset="-128"/>
              </a:rPr>
            </a:br>
            <a:endParaRPr lang="en-US" sz="2800">
              <a:latin typeface="Symbol" panose="05050102010706020507" pitchFamily="18" charset="2"/>
            </a:endParaRPr>
          </a:p>
        </p:txBody>
      </p:sp>
      <p:graphicFrame>
        <p:nvGraphicFramePr>
          <p:cNvPr id="24581" name="Object 2"/>
          <p:cNvGraphicFramePr>
            <a:graphicFrameLocks noChangeAspect="1"/>
          </p:cNvGraphicFramePr>
          <p:nvPr/>
        </p:nvGraphicFramePr>
        <p:xfrm>
          <a:off x="2859088" y="1814513"/>
          <a:ext cx="6985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8" name="Equation" r:id="rId4" imgW="406080" imgH="533160" progId="Equation.3">
                  <p:embed/>
                </p:oleObj>
              </mc:Choice>
              <mc:Fallback>
                <p:oleObj name="Equation" r:id="rId4" imgW="4060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1814513"/>
                        <a:ext cx="69850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111002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0B87A9-DE5C-44FC-8166-1CC2F437A730}" type="slidenum">
              <a:rPr lang="en-US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50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1B71FA-91A7-4070-804F-BB3C884606FC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i="1">
                <a:latin typeface="Arial Unicode MS" panose="020B0604020202020204" pitchFamily="34" charset="-128"/>
              </a:rPr>
              <a:t>F</a:t>
            </a:r>
            <a:r>
              <a:rPr lang="en-US">
                <a:latin typeface="Arial Unicode MS" panose="020B0604020202020204" pitchFamily="34" charset="-128"/>
              </a:rPr>
              <a:t>  Distribution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Let </a:t>
            </a:r>
            <a:r>
              <a:rPr lang="en-US" sz="3200" i="1" dirty="0"/>
              <a:t>X </a:t>
            </a:r>
            <a:r>
              <a:rPr lang="en-US" sz="3200" baseline="30000" dirty="0"/>
              <a:t>2</a:t>
            </a:r>
            <a:r>
              <a:rPr lang="en-US" sz="3200" dirty="0"/>
              <a:t> be a Chi-squared random variable with </a:t>
            </a:r>
            <a:r>
              <a:rPr lang="en-US" sz="3200" i="1" dirty="0"/>
              <a:t>n</a:t>
            </a:r>
            <a:r>
              <a:rPr lang="en-US" sz="3200" dirty="0"/>
              <a:t> degrees of freedom and </a:t>
            </a:r>
            <a:r>
              <a:rPr lang="en-US" sz="3200" i="1" dirty="0"/>
              <a:t>Y </a:t>
            </a:r>
            <a:r>
              <a:rPr lang="en-US" sz="3200" baseline="30000" dirty="0"/>
              <a:t>2</a:t>
            </a:r>
            <a:r>
              <a:rPr lang="en-US" sz="3200" dirty="0"/>
              <a:t> be an independent Chi-squared random variable with </a:t>
            </a:r>
            <a:r>
              <a:rPr lang="en-US" sz="3200" i="1" dirty="0"/>
              <a:t>m</a:t>
            </a:r>
            <a:r>
              <a:rPr lang="en-US" sz="3200" dirty="0"/>
              <a:t> degrees of freedom 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has an </a:t>
            </a:r>
            <a:r>
              <a:rPr lang="en-US" sz="3200" i="1" dirty="0"/>
              <a:t>F</a:t>
            </a:r>
            <a:r>
              <a:rPr lang="en-US" sz="3200" dirty="0"/>
              <a:t> distribution with </a:t>
            </a:r>
            <a:r>
              <a:rPr lang="en-US" sz="3200" i="1" dirty="0"/>
              <a:t>n</a:t>
            </a:r>
            <a:r>
              <a:rPr lang="en-US" sz="3200" dirty="0"/>
              <a:t> and </a:t>
            </a:r>
            <a:r>
              <a:rPr lang="en-US" sz="3200" i="1" dirty="0"/>
              <a:t>m</a:t>
            </a:r>
            <a:r>
              <a:rPr lang="en-US" sz="3200" dirty="0"/>
              <a:t> degrees of freedom.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</p:txBody>
      </p:sp>
      <p:graphicFrame>
        <p:nvGraphicFramePr>
          <p:cNvPr id="614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886200" y="2667000"/>
          <a:ext cx="8969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2" name="Equation" r:id="rId4" imgW="291960" imgH="787320" progId="Equation.3">
                  <p:embed/>
                </p:oleObj>
              </mc:Choice>
              <mc:Fallback>
                <p:oleObj name="Equation" r:id="rId4" imgW="29196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667000"/>
                        <a:ext cx="896938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85985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4A09D4-B7CC-418A-8B8B-2C1169162EAD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14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C6158C-0B28-42BB-9B7A-90B0A41475B1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i="1">
                <a:latin typeface="Arial Unicode MS" panose="020B0604020202020204" pitchFamily="34" charset="-128"/>
              </a:rPr>
              <a:t>F</a:t>
            </a:r>
            <a:r>
              <a:rPr lang="en-US">
                <a:latin typeface="Arial Unicode MS" panose="020B0604020202020204" pitchFamily="34" charset="-128"/>
              </a:rPr>
              <a:t>  Distribution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Let X</a:t>
            </a:r>
            <a:r>
              <a:rPr lang="en-US" sz="3200" baseline="-25000" dirty="0"/>
              <a:t>11</a:t>
            </a:r>
            <a:r>
              <a:rPr lang="en-US" sz="3200" dirty="0"/>
              <a:t>, X</a:t>
            </a:r>
            <a:r>
              <a:rPr lang="en-US" sz="3200" baseline="-25000" dirty="0"/>
              <a:t>12</a:t>
            </a:r>
            <a:r>
              <a:rPr lang="en-US" sz="3200" dirty="0"/>
              <a:t>, … X</a:t>
            </a:r>
            <a:r>
              <a:rPr lang="en-US" sz="3200" baseline="-25000" dirty="0"/>
              <a:t>1</a:t>
            </a:r>
            <a:r>
              <a:rPr lang="en-US" sz="3200" i="1" baseline="-25000" dirty="0"/>
              <a:t>n</a:t>
            </a:r>
            <a:r>
              <a:rPr lang="en-US" sz="1600" baseline="-60000" dirty="0"/>
              <a:t>1</a:t>
            </a:r>
            <a:r>
              <a:rPr lang="en-US" sz="3200" dirty="0"/>
              <a:t> be </a:t>
            </a:r>
            <a:r>
              <a:rPr lang="en-US" sz="3200" dirty="0" err="1"/>
              <a:t>i.i.d</a:t>
            </a:r>
            <a:r>
              <a:rPr lang="en-US" sz="3200" dirty="0"/>
              <a:t>. normal random variables with mean </a:t>
            </a:r>
            <a:r>
              <a:rPr lang="en-US" sz="3200" dirty="0">
                <a:latin typeface="Symbol" panose="05050102010706020507" pitchFamily="18" charset="2"/>
              </a:rPr>
              <a:t>m</a:t>
            </a:r>
            <a:r>
              <a:rPr lang="en-US" sz="3200" baseline="-25000" dirty="0"/>
              <a:t>1</a:t>
            </a:r>
            <a:r>
              <a:rPr lang="en-US" sz="3200" dirty="0"/>
              <a:t> and </a:t>
            </a:r>
            <a:r>
              <a:rPr lang="en-US" sz="3200" dirty="0" err="1"/>
              <a:t>sd</a:t>
            </a:r>
            <a:r>
              <a:rPr lang="en-US" sz="3200" dirty="0"/>
              <a:t> </a:t>
            </a:r>
            <a:r>
              <a:rPr lang="en-US" sz="3200" dirty="0">
                <a:latin typeface="Symbol" panose="05050102010706020507" pitchFamily="18" charset="2"/>
              </a:rPr>
              <a:t>s</a:t>
            </a:r>
            <a:r>
              <a:rPr lang="en-US" sz="3200" baseline="-25000" dirty="0"/>
              <a:t>2</a:t>
            </a:r>
            <a:r>
              <a:rPr lang="en-US" sz="3200" dirty="0"/>
              <a:t> that are independent of X</a:t>
            </a:r>
            <a:r>
              <a:rPr lang="en-US" sz="3200" baseline="-25000" dirty="0"/>
              <a:t>21</a:t>
            </a:r>
            <a:r>
              <a:rPr lang="en-US" sz="3200" dirty="0"/>
              <a:t>, X</a:t>
            </a:r>
            <a:r>
              <a:rPr lang="en-US" sz="3200" baseline="-25000" dirty="0"/>
              <a:t>22</a:t>
            </a:r>
            <a:r>
              <a:rPr lang="en-US" sz="3200" dirty="0"/>
              <a:t>, … X</a:t>
            </a:r>
            <a:r>
              <a:rPr lang="en-US" sz="3200" baseline="-25000" dirty="0"/>
              <a:t>2</a:t>
            </a:r>
            <a:r>
              <a:rPr lang="en-US" sz="3200" i="1" baseline="-25000" dirty="0"/>
              <a:t>n</a:t>
            </a:r>
            <a:r>
              <a:rPr lang="en-US" sz="1600" baseline="-60000" dirty="0"/>
              <a:t>2</a:t>
            </a:r>
            <a:r>
              <a:rPr lang="en-US" sz="3200" dirty="0"/>
              <a:t> which are </a:t>
            </a:r>
            <a:r>
              <a:rPr lang="en-US" sz="3200" dirty="0" err="1"/>
              <a:t>i.i.d</a:t>
            </a:r>
            <a:r>
              <a:rPr lang="en-US" sz="3200" dirty="0"/>
              <a:t>. normal random variables with mean </a:t>
            </a:r>
            <a:r>
              <a:rPr lang="en-US" sz="3200" dirty="0">
                <a:latin typeface="Symbol" panose="05050102010706020507" pitchFamily="18" charset="2"/>
              </a:rPr>
              <a:t>m</a:t>
            </a:r>
            <a:r>
              <a:rPr lang="en-US" sz="3200" baseline="-25000" dirty="0"/>
              <a:t>2</a:t>
            </a:r>
            <a:r>
              <a:rPr lang="en-US" sz="3200" dirty="0"/>
              <a:t> and </a:t>
            </a:r>
            <a:r>
              <a:rPr lang="en-US" sz="3200" dirty="0" err="1"/>
              <a:t>sd</a:t>
            </a:r>
            <a:r>
              <a:rPr lang="en-US" sz="3200" dirty="0"/>
              <a:t> </a:t>
            </a:r>
            <a:r>
              <a:rPr lang="en-US" sz="3200" dirty="0">
                <a:latin typeface="Symbol" panose="05050102010706020507" pitchFamily="18" charset="2"/>
              </a:rPr>
              <a:t>s</a:t>
            </a:r>
            <a:r>
              <a:rPr lang="en-US" sz="3200" baseline="-25000" dirty="0"/>
              <a:t>2</a:t>
            </a:r>
            <a:r>
              <a:rPr lang="en-US" sz="3200" dirty="0"/>
              <a:t>.  Then</a:t>
            </a:r>
            <a:r>
              <a:rPr lang="en-US" sz="2400" dirty="0"/>
              <a:t> </a:t>
            </a: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has an </a:t>
            </a:r>
            <a:r>
              <a:rPr lang="en-US" sz="3200" i="1" dirty="0"/>
              <a:t>F</a:t>
            </a:r>
            <a:r>
              <a:rPr lang="en-US" sz="3200" dirty="0"/>
              <a:t> distribution with </a:t>
            </a:r>
            <a:r>
              <a:rPr lang="en-US" sz="3200" i="1" dirty="0"/>
              <a:t>n</a:t>
            </a:r>
            <a:r>
              <a:rPr lang="en-US" sz="3200" baseline="-25000" dirty="0"/>
              <a:t>1</a:t>
            </a:r>
            <a:r>
              <a:rPr lang="en-US" sz="3200" i="1" dirty="0"/>
              <a:t>-1 and n</a:t>
            </a:r>
            <a:r>
              <a:rPr lang="en-US" sz="3200" baseline="-25000" dirty="0"/>
              <a:t>2</a:t>
            </a:r>
            <a:r>
              <a:rPr lang="en-US" sz="3200" i="1" dirty="0"/>
              <a:t>-1</a:t>
            </a:r>
            <a:r>
              <a:rPr lang="en-US" sz="3200" dirty="0"/>
              <a:t> degrees of freedom.  This relationship is </a:t>
            </a:r>
            <a:r>
              <a:rPr lang="en-US" sz="3200" b="1" dirty="0"/>
              <a:t>not</a:t>
            </a:r>
            <a:r>
              <a:rPr lang="en-US" sz="3200" dirty="0"/>
              <a:t> robust to non-normality.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</p:txBody>
      </p:sp>
      <p:graphicFrame>
        <p:nvGraphicFramePr>
          <p:cNvPr id="7170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3452812" y="3124200"/>
          <a:ext cx="1119188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6" name="Equation" r:id="rId4" imgW="596880" imgH="1117440" progId="Equation.3">
                  <p:embed/>
                </p:oleObj>
              </mc:Choice>
              <mc:Fallback>
                <p:oleObj name="Equation" r:id="rId4" imgW="5968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2" y="3124200"/>
                        <a:ext cx="1119188" cy="209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758890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1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2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BAEF27-701F-4DE8-B42C-68580972BEBA}" type="slidenum">
              <a:rPr lang="en-US"/>
              <a:pPr eaLnBrk="1" hangingPunct="1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26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dirty="0">
                <a:latin typeface="Arial Unicode MS" panose="020B0604020202020204" pitchFamily="34" charset="-128"/>
              </a:rPr>
              <a:t>Example from last time… </a:t>
            </a:r>
            <a:br>
              <a:rPr lang="en-US" sz="4000" dirty="0">
                <a:latin typeface="Arial Unicode MS" panose="020B0604020202020204" pitchFamily="34" charset="-128"/>
              </a:rPr>
            </a:br>
            <a:endParaRPr lang="en-US" sz="2800" dirty="0">
              <a:latin typeface="Symbol" panose="05050102010706020507" pitchFamily="18" charset="2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04800" y="838200"/>
            <a:ext cx="81534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The skidding distance of meters along a road is measured in meters at 20 randomly selected road sites.  What can we say about the variance of all skidding distances?.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The observed values are: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488 350 457 199 285 409 435 574 439 546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385 295 184 261 273 400 311 312 141 425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(</a:t>
            </a:r>
            <a:r>
              <a:rPr lang="en-US" sz="2400" i="1">
                <a:solidFill>
                  <a:schemeClr val="tx1"/>
                </a:solidFill>
              </a:rPr>
              <a:t>Journal of Forest Engineering</a:t>
            </a:r>
            <a:r>
              <a:rPr lang="en-US" sz="2400">
                <a:solidFill>
                  <a:schemeClr val="tx1"/>
                </a:solidFill>
              </a:rPr>
              <a:t>, July 1999)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9259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Descriptive Statistics for Skidding Data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24000"/>
            <a:ext cx="4410075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584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609600" y="1676400"/>
          <a:ext cx="266700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9" name="Equation" r:id="rId5" imgW="1193800" imgH="914400" progId="Equation.3">
                  <p:embed/>
                </p:oleObj>
              </mc:Choice>
              <mc:Fallback>
                <p:oleObj name="Equation" r:id="rId5" imgW="1193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2667000" cy="204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598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1AA93-748E-4883-BB98-BF698DF378C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>
                <a:latin typeface="Arial Unicode MS" pitchFamily="34" charset="-128"/>
              </a:rPr>
              <a:t>Outline for Today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49530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Sampling Distributions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You should read 6.1-6.3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Test 1 is this Thursday, September 26</a:t>
            </a:r>
          </a:p>
          <a:p>
            <a:pPr eaLnBrk="1" hangingPunct="1">
              <a:lnSpc>
                <a:spcPct val="200000"/>
              </a:lnSpc>
            </a:pPr>
            <a:r>
              <a:rPr lang="en-US" b="1" dirty="0">
                <a:latin typeface="Arial Unicode MS" pitchFamily="34" charset="-128"/>
              </a:rPr>
              <a:t>HW 4 is due Thursday, October 3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071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533400"/>
            <a:ext cx="6248400" cy="623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D7B3EE-C38E-4C74-B420-40DC101CF1BD}" type="slidenum">
              <a:rPr lang="en-US"/>
              <a:pPr eaLnBrk="1" hangingPunct="1"/>
              <a:t>20</a:t>
            </a:fld>
            <a:endParaRPr lang="en-US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0"/>
            <a:ext cx="8382000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qchisq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(.025,df=19)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8.906516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qchisq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(.975,df=19)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32.85233</a:t>
            </a:r>
          </a:p>
        </p:txBody>
      </p:sp>
    </p:spTree>
    <p:extLst>
      <p:ext uri="{BB962C8B-B14F-4D97-AF65-F5344CB8AC3E}">
        <p14:creationId xmlns:p14="http://schemas.microsoft.com/office/powerpoint/2010/main" val="2095065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32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D6B14-D798-4F64-B154-165620D4C980}" type="slidenum">
              <a:rPr lang="en-US"/>
              <a:pPr eaLnBrk="1" hangingPunct="1"/>
              <a:t>22</a:t>
            </a:fld>
            <a:endParaRPr 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extLst/>
          </p:nvPr>
        </p:nvGraphicFramePr>
        <p:xfrm>
          <a:off x="755650" y="1049338"/>
          <a:ext cx="7632700" cy="463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3" name="Equation" r:id="rId3" imgW="2692080" imgH="1688760" progId="Equation.3">
                  <p:embed/>
                </p:oleObj>
              </mc:Choice>
              <mc:Fallback>
                <p:oleObj name="Equation" r:id="rId3" imgW="2692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049338"/>
                        <a:ext cx="7632700" cy="463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3953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4582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7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7813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dirty="0">
                <a:latin typeface="Arial Unicode MS" panose="020B0604020202020204" pitchFamily="34" charset="-128"/>
              </a:rPr>
              <a:t>What about the mean?</a:t>
            </a:r>
            <a:br>
              <a:rPr lang="en-US" sz="4000" dirty="0">
                <a:latin typeface="Arial Unicode MS" panose="020B0604020202020204" pitchFamily="34" charset="-128"/>
              </a:rPr>
            </a:br>
            <a:endParaRPr lang="en-US" sz="2800" dirty="0">
              <a:latin typeface="Symbol" panose="05050102010706020507" pitchFamily="18" charset="2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04800" y="838200"/>
            <a:ext cx="81534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The skidding distance of meters along a road is measured in meters at 20 randomly selected road sites.  What can we say about the mean of all skidding distances?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The observed values are: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488 350 457 199 285 409 435 574 439 546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385 295 184 261 273 400 311 312 141 425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i="1" dirty="0">
                <a:solidFill>
                  <a:schemeClr val="tx1"/>
                </a:solidFill>
              </a:rPr>
              <a:t>Journal of Forest Engineering</a:t>
            </a:r>
            <a:r>
              <a:rPr lang="en-US" sz="2400" dirty="0">
                <a:solidFill>
                  <a:schemeClr val="tx1"/>
                </a:solidFill>
              </a:rPr>
              <a:t>, July 1999)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9066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Descriptive Statistics for This Data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24000"/>
            <a:ext cx="4410075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584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609600" y="1676400"/>
          <a:ext cx="266700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1" name="Equation" r:id="rId5" imgW="1193800" imgH="914400" progId="Equation.3">
                  <p:embed/>
                </p:oleObj>
              </mc:Choice>
              <mc:Fallback>
                <p:oleObj name="Equation" r:id="rId5" imgW="1193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2667000" cy="204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4751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-228601"/>
            <a:ext cx="6019800" cy="6012303"/>
          </a:xfrm>
          <a:prstGeom prst="rect">
            <a:avLst/>
          </a:prstGeom>
        </p:spPr>
      </p:pic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D7B3EE-C38E-4C74-B420-40DC101CF1BD}" type="slidenum">
              <a:rPr lang="en-US"/>
              <a:pPr eaLnBrk="1" hangingPunct="1"/>
              <a:t>26</a:t>
            </a:fld>
            <a:endParaRPr lang="en-US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0"/>
            <a:ext cx="8382000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(.025,df=19)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-2.093024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(.975,df=19)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2.093024</a:t>
            </a:r>
          </a:p>
        </p:txBody>
      </p:sp>
    </p:spTree>
    <p:extLst>
      <p:ext uri="{BB962C8B-B14F-4D97-AF65-F5344CB8AC3E}">
        <p14:creationId xmlns:p14="http://schemas.microsoft.com/office/powerpoint/2010/main" val="16515588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392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554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52DA6F-3815-4E01-96C2-6DDE06B15AC3}" type="slidenum">
              <a:rPr lang="en-US"/>
              <a:pPr eaLnBrk="1" hangingPunct="1"/>
              <a:t>29</a:t>
            </a:fld>
            <a:endParaRPr lang="en-US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/>
          </p:nvPr>
        </p:nvGraphicFramePr>
        <p:xfrm>
          <a:off x="625475" y="1466850"/>
          <a:ext cx="7742238" cy="320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5" name="Equation" r:id="rId3" imgW="3377880" imgH="1396800" progId="Equation.3">
                  <p:embed/>
                </p:oleObj>
              </mc:Choice>
              <mc:Fallback>
                <p:oleObj name="Equation" r:id="rId3" imgW="337788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1466850"/>
                        <a:ext cx="7742238" cy="320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621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188" y="1676400"/>
            <a:ext cx="4722812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4CD8B4-1571-428B-A9E9-D8CA3B911D56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Robustness </a:t>
            </a:r>
            <a:br>
              <a:rPr lang="en-US" sz="4000">
                <a:latin typeface="Arial Unicode MS" panose="020B0604020202020204" pitchFamily="34" charset="-128"/>
              </a:rPr>
            </a:br>
            <a:endParaRPr lang="en-US" sz="2800">
              <a:latin typeface="Symbol" panose="05050102010706020507" pitchFamily="18" charset="2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08708"/>
            <a:ext cx="6400800" cy="4419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>
                <a:latin typeface="Arial Unicode MS" panose="020B0604020202020204" pitchFamily="34" charset="-128"/>
              </a:rPr>
              <a:t>&gt; z=matrix(</a:t>
            </a:r>
            <a:r>
              <a:rPr lang="en-US" sz="2400" dirty="0" err="1">
                <a:latin typeface="Arial Unicode MS" panose="020B0604020202020204" pitchFamily="34" charset="-128"/>
              </a:rPr>
              <a:t>rchisq</a:t>
            </a:r>
            <a:r>
              <a:rPr lang="en-US" sz="2400" dirty="0">
                <a:latin typeface="Arial Unicode MS" panose="020B0604020202020204" pitchFamily="34" charset="-128"/>
              </a:rPr>
              <a:t>(10000*20,df=5),</a:t>
            </a:r>
            <a:r>
              <a:rPr lang="en-US" sz="2400" dirty="0" err="1">
                <a:latin typeface="Arial Unicode MS" panose="020B0604020202020204" pitchFamily="34" charset="-128"/>
              </a:rPr>
              <a:t>ncol</a:t>
            </a:r>
            <a:r>
              <a:rPr lang="en-US" sz="2400" dirty="0">
                <a:latin typeface="Arial Unicode MS" panose="020B0604020202020204" pitchFamily="34" charset="-128"/>
              </a:rPr>
              <a:t>=20)</a:t>
            </a:r>
          </a:p>
          <a:p>
            <a:pPr>
              <a:buFontTx/>
              <a:buNone/>
            </a:pPr>
            <a:r>
              <a:rPr lang="en-US" sz="2400" dirty="0">
                <a:latin typeface="Arial Unicode MS" panose="020B0604020202020204" pitchFamily="34" charset="-128"/>
              </a:rPr>
              <a:t>&gt; z=(z-5)/sqrt(10)</a:t>
            </a:r>
          </a:p>
          <a:p>
            <a:pPr>
              <a:buFontTx/>
              <a:buNone/>
            </a:pPr>
            <a:r>
              <a:rPr lang="pl-PL" sz="2400" dirty="0">
                <a:latin typeface="Arial Unicode MS" panose="020B0604020202020204" pitchFamily="34" charset="-128"/>
              </a:rPr>
              <a:t>&gt; mean(c(z))</a:t>
            </a:r>
          </a:p>
          <a:p>
            <a:pPr>
              <a:buFontTx/>
              <a:buNone/>
            </a:pPr>
            <a:r>
              <a:rPr lang="pl-PL" sz="2400" dirty="0">
                <a:latin typeface="Arial Unicode MS" panose="020B0604020202020204" pitchFamily="34" charset="-128"/>
              </a:rPr>
              <a:t>[1] 0.001372528</a:t>
            </a:r>
          </a:p>
          <a:p>
            <a:pPr>
              <a:buFontTx/>
              <a:buNone/>
            </a:pPr>
            <a:r>
              <a:rPr lang="pl-PL" sz="2400" dirty="0">
                <a:latin typeface="Arial Unicode MS" panose="020B0604020202020204" pitchFamily="34" charset="-128"/>
              </a:rPr>
              <a:t>&gt; sd(c(z))</a:t>
            </a:r>
          </a:p>
          <a:p>
            <a:pPr>
              <a:buFontTx/>
              <a:buNone/>
            </a:pPr>
            <a:r>
              <a:rPr lang="pl-PL" sz="2400" dirty="0">
                <a:latin typeface="Arial Unicode MS" panose="020B0604020202020204" pitchFamily="34" charset="-128"/>
              </a:rPr>
              <a:t>[1] 1.003290</a:t>
            </a:r>
            <a:endParaRPr lang="en-US" sz="2400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r>
              <a:rPr lang="en-US" sz="2400" dirty="0">
                <a:latin typeface="Arial Unicode MS" panose="020B0604020202020204" pitchFamily="34" charset="-128"/>
              </a:rPr>
              <a:t>&gt; </a:t>
            </a:r>
            <a:r>
              <a:rPr lang="en-US" sz="2400" dirty="0" err="1">
                <a:latin typeface="Arial Unicode MS" panose="020B0604020202020204" pitchFamily="34" charset="-128"/>
              </a:rPr>
              <a:t>qqnorm</a:t>
            </a:r>
            <a:r>
              <a:rPr lang="en-US" sz="2400" dirty="0">
                <a:latin typeface="Arial Unicode MS" panose="020B0604020202020204" pitchFamily="34" charset="-128"/>
              </a:rPr>
              <a:t>(c(z));</a:t>
            </a:r>
            <a:r>
              <a:rPr lang="en-US" sz="2400" dirty="0" err="1">
                <a:latin typeface="Arial Unicode MS" panose="020B0604020202020204" pitchFamily="34" charset="-128"/>
              </a:rPr>
              <a:t>qqline</a:t>
            </a:r>
            <a:r>
              <a:rPr lang="en-US" sz="2400" dirty="0">
                <a:latin typeface="Arial Unicode MS" panose="020B0604020202020204" pitchFamily="34" charset="-128"/>
              </a:rPr>
              <a:t>(c(z))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15553" y="706437"/>
            <a:ext cx="788544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What if the data wasn’t normal?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48738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8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744787-870A-404E-9028-0A3AB1A2EBC2}" type="slidenum">
              <a:rPr lang="en-US"/>
              <a:pPr eaLnBrk="1" hangingPunct="1"/>
              <a:t>4</a:t>
            </a:fld>
            <a:endParaRPr lang="en-US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228725"/>
            <a:ext cx="5638800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0" y="0"/>
            <a:ext cx="8382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sig2=1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s2=apply(z,1,var)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X2=(20-1)*s2/sig2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hist(X2,freq=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F,ylim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=c(0,0.08),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=50)</a:t>
            </a:r>
          </a:p>
          <a:p>
            <a:pPr eaLnBrk="1" hangingPunct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=seq(0,65,by=0.01)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dchisq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vals,df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=19)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lines(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vals,f,col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="red",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=2)</a:t>
            </a:r>
          </a:p>
        </p:txBody>
      </p:sp>
    </p:spTree>
    <p:extLst>
      <p:ext uri="{BB962C8B-B14F-4D97-AF65-F5344CB8AC3E}">
        <p14:creationId xmlns:p14="http://schemas.microsoft.com/office/powerpoint/2010/main" val="6979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CB5708-ADDA-49BA-B75A-057B22FFBF72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i="1">
                <a:latin typeface="Arial Unicode MS" panose="020B0604020202020204" pitchFamily="34" charset="-128"/>
              </a:rPr>
              <a:t>t</a:t>
            </a:r>
            <a:r>
              <a:rPr lang="en-US">
                <a:latin typeface="Arial Unicode MS" panose="020B0604020202020204" pitchFamily="34" charset="-128"/>
              </a:rPr>
              <a:t>  Distribution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4103" name="Text Box 5"/>
          <p:cNvSpPr txBox="1">
            <a:spLocks noChangeArrowheads="1"/>
          </p:cNvSpPr>
          <p:nvPr/>
        </p:nvSpPr>
        <p:spPr bwMode="auto">
          <a:xfrm>
            <a:off x="381000" y="1157288"/>
            <a:ext cx="8382000" cy="570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Let </a:t>
            </a:r>
            <a:r>
              <a:rPr lang="en-US" sz="3200" i="1" dirty="0"/>
              <a:t>X </a:t>
            </a:r>
            <a:r>
              <a:rPr lang="en-US" sz="3200" baseline="30000" dirty="0"/>
              <a:t>2</a:t>
            </a:r>
            <a:r>
              <a:rPr lang="en-US" sz="3200" dirty="0"/>
              <a:t> be a Chi-squared random variable with </a:t>
            </a:r>
            <a:r>
              <a:rPr lang="en-US" sz="3200" i="1" dirty="0"/>
              <a:t>n</a:t>
            </a:r>
            <a:r>
              <a:rPr lang="en-US" sz="3200" dirty="0"/>
              <a:t> degrees of freedom and </a:t>
            </a:r>
            <a:r>
              <a:rPr lang="en-US" sz="3200" i="1" dirty="0"/>
              <a:t>Z</a:t>
            </a:r>
            <a:r>
              <a:rPr lang="en-US" sz="3200" dirty="0"/>
              <a:t> be an independent standard normal.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has a t distribution with </a:t>
            </a:r>
            <a:r>
              <a:rPr lang="en-US" sz="3200" i="1" dirty="0"/>
              <a:t>n</a:t>
            </a:r>
            <a:r>
              <a:rPr lang="en-US" sz="3200" dirty="0"/>
              <a:t> degrees of freedom.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</p:txBody>
      </p:sp>
      <p:graphicFrame>
        <p:nvGraphicFramePr>
          <p:cNvPr id="409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441700" y="2606675"/>
          <a:ext cx="1717675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9" name="Equation" r:id="rId4" imgW="495000" imgH="558720" progId="Equation.3">
                  <p:embed/>
                </p:oleObj>
              </mc:Choice>
              <mc:Fallback>
                <p:oleObj name="Equation" r:id="rId4" imgW="495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2606675"/>
                        <a:ext cx="1717675" cy="201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661879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B64943-5461-4856-AEDE-19310C0BA58F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i="1">
                <a:latin typeface="Arial Unicode MS" panose="020B0604020202020204" pitchFamily="34" charset="-128"/>
              </a:rPr>
              <a:t>t</a:t>
            </a:r>
            <a:r>
              <a:rPr lang="en-US">
                <a:latin typeface="Arial Unicode MS" panose="020B0604020202020204" pitchFamily="34" charset="-128"/>
              </a:rPr>
              <a:t>  Distribution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2534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/>
          <a:p>
            <a:endParaRPr lang="en-US" sz="2800"/>
          </a:p>
        </p:txBody>
      </p:sp>
      <p:pic>
        <p:nvPicPr>
          <p:cNvPr id="2253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458200" cy="514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62287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C107B8-4EB7-4DCF-AB9B-4AF2AC8A56A2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724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F47AF5-030E-4E81-9CED-9778F0B0B395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3273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BE65D3-5433-4F7E-8ED0-2E889DDC2BD6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i="1">
                <a:latin typeface="Arial Unicode MS" panose="020B0604020202020204" pitchFamily="34" charset="-128"/>
              </a:rPr>
              <a:t>t</a:t>
            </a:r>
            <a:r>
              <a:rPr lang="en-US">
                <a:latin typeface="Arial Unicode MS" panose="020B0604020202020204" pitchFamily="34" charset="-128"/>
              </a:rPr>
              <a:t>  Distribution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0675" y="11430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136525" y="1447800"/>
            <a:ext cx="8870949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Let X</a:t>
            </a:r>
            <a:r>
              <a:rPr lang="en-US" sz="3200" baseline="-25000" dirty="0"/>
              <a:t>1</a:t>
            </a:r>
            <a:r>
              <a:rPr lang="en-US" sz="3200" dirty="0"/>
              <a:t>, X</a:t>
            </a:r>
            <a:r>
              <a:rPr lang="en-US" sz="3200" baseline="-25000" dirty="0"/>
              <a:t>2</a:t>
            </a:r>
            <a:r>
              <a:rPr lang="en-US" sz="3200" dirty="0"/>
              <a:t>, … </a:t>
            </a:r>
            <a:r>
              <a:rPr lang="en-US" sz="3200" dirty="0" err="1"/>
              <a:t>X</a:t>
            </a:r>
            <a:r>
              <a:rPr lang="en-US" sz="3200" i="1" baseline="-25000" dirty="0" err="1"/>
              <a:t>n</a:t>
            </a:r>
            <a:r>
              <a:rPr lang="en-US" sz="3200" dirty="0"/>
              <a:t> be </a:t>
            </a:r>
            <a:r>
              <a:rPr lang="en-US" sz="3200" dirty="0" err="1"/>
              <a:t>i.i.d</a:t>
            </a:r>
            <a:r>
              <a:rPr lang="en-US" sz="3200" dirty="0"/>
              <a:t>. normal random variables with mean </a:t>
            </a:r>
            <a:r>
              <a:rPr lang="en-US" sz="3200" dirty="0">
                <a:latin typeface="Symbol" panose="05050102010706020507" pitchFamily="18" charset="2"/>
              </a:rPr>
              <a:t>m</a:t>
            </a:r>
            <a:r>
              <a:rPr lang="en-US" sz="3200" dirty="0"/>
              <a:t> and </a:t>
            </a:r>
            <a:r>
              <a:rPr lang="en-US" sz="3200" dirty="0" err="1"/>
              <a:t>sd</a:t>
            </a:r>
            <a:r>
              <a:rPr lang="en-US" sz="3200" dirty="0"/>
              <a:t> </a:t>
            </a:r>
            <a:r>
              <a:rPr lang="en-US" sz="3200" dirty="0">
                <a:latin typeface="Symbol" panose="05050102010706020507" pitchFamily="18" charset="2"/>
              </a:rPr>
              <a:t>s</a:t>
            </a:r>
            <a:r>
              <a:rPr lang="en-US" sz="3200" dirty="0"/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has a </a:t>
            </a:r>
            <a:r>
              <a:rPr lang="en-US" sz="3200" i="1" dirty="0"/>
              <a:t>t</a:t>
            </a:r>
            <a:r>
              <a:rPr lang="en-US" sz="3200" dirty="0"/>
              <a:t> distribution with </a:t>
            </a:r>
            <a:r>
              <a:rPr lang="en-US" sz="3200" i="1" dirty="0"/>
              <a:t>n-1</a:t>
            </a:r>
            <a:r>
              <a:rPr lang="en-US" sz="3200" dirty="0"/>
              <a:t> degrees of freedom.  </a:t>
            </a:r>
            <a:br>
              <a:rPr lang="en-US" sz="3200" dirty="0"/>
            </a:b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This relationship is fairly robust to non-normality, especially for large sample sizes.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</p:txBody>
      </p:sp>
      <p:graphicFrame>
        <p:nvGraphicFramePr>
          <p:cNvPr id="5122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3505200" y="2590800"/>
          <a:ext cx="1320800" cy="157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3" name="Equation" r:id="rId4" imgW="596880" imgH="711000" progId="Equation.3">
                  <p:embed/>
                </p:oleObj>
              </mc:Choice>
              <mc:Fallback>
                <p:oleObj name="Equation" r:id="rId4" imgW="5968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590800"/>
                        <a:ext cx="1320800" cy="157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477026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10581</TotalTime>
  <Words>646</Words>
  <Application>Microsoft Office PowerPoint</Application>
  <PresentationFormat>On-screen Show (4:3)</PresentationFormat>
  <Paragraphs>184</Paragraphs>
  <Slides>30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 Unicode MS</vt:lpstr>
      <vt:lpstr>Arial</vt:lpstr>
      <vt:lpstr>Courier New</vt:lpstr>
      <vt:lpstr>Symbol</vt:lpstr>
      <vt:lpstr>Times New Roman</vt:lpstr>
      <vt:lpstr>1_Default Design</vt:lpstr>
      <vt:lpstr>Equation</vt:lpstr>
      <vt:lpstr>STAT 515  Lecture 10 September 24, 2019</vt:lpstr>
      <vt:lpstr>Outline for Today</vt:lpstr>
      <vt:lpstr>Robustness  </vt:lpstr>
      <vt:lpstr>PowerPoint Presentation</vt:lpstr>
      <vt:lpstr>t  Distribution</vt:lpstr>
      <vt:lpstr>t  Distribution</vt:lpstr>
      <vt:lpstr>PowerPoint Presentation</vt:lpstr>
      <vt:lpstr>PowerPoint Presentation</vt:lpstr>
      <vt:lpstr>t  Distribution</vt:lpstr>
      <vt:lpstr>PowerPoint Presentation</vt:lpstr>
      <vt:lpstr>Robustness  </vt:lpstr>
      <vt:lpstr>Robustness  </vt:lpstr>
      <vt:lpstr>PowerPoint Presentation</vt:lpstr>
      <vt:lpstr>F  Distribution</vt:lpstr>
      <vt:lpstr>PowerPoint Presentation</vt:lpstr>
      <vt:lpstr>F  Distribution</vt:lpstr>
      <vt:lpstr>PowerPoint Presentation</vt:lpstr>
      <vt:lpstr>Example from last time…  </vt:lpstr>
      <vt:lpstr>Descriptive Statistics for Skidding Data</vt:lpstr>
      <vt:lpstr>PowerPoint Presentation</vt:lpstr>
      <vt:lpstr>PowerPoint Presentation</vt:lpstr>
      <vt:lpstr>PowerPoint Presentation</vt:lpstr>
      <vt:lpstr>PowerPoint Presentation</vt:lpstr>
      <vt:lpstr>What about the mean? </vt:lpstr>
      <vt:lpstr>Descriptive Statistics for This Data</vt:lpstr>
      <vt:lpstr>PowerPoint Presentation</vt:lpstr>
      <vt:lpstr>PowerPoint Presentation</vt:lpstr>
      <vt:lpstr>PowerPoint Presentation</vt:lpstr>
      <vt:lpstr>PowerPoint Presentation</vt:lpstr>
      <vt:lpstr>  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124</cp:revision>
  <cp:lastPrinted>2015-09-24T12:05:55Z</cp:lastPrinted>
  <dcterms:created xsi:type="dcterms:W3CDTF">2001-05-21T01:21:44Z</dcterms:created>
  <dcterms:modified xsi:type="dcterms:W3CDTF">2019-10-01T14:00:16Z</dcterms:modified>
</cp:coreProperties>
</file>