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33"/>
  </p:notesMasterIdLst>
  <p:handoutMasterIdLst>
    <p:handoutMasterId r:id="rId34"/>
  </p:handoutMasterIdLst>
  <p:sldIdLst>
    <p:sldId id="364" r:id="rId2"/>
    <p:sldId id="365" r:id="rId3"/>
    <p:sldId id="366" r:id="rId4"/>
    <p:sldId id="367" r:id="rId5"/>
    <p:sldId id="368" r:id="rId6"/>
    <p:sldId id="369" r:id="rId7"/>
    <p:sldId id="370" r:id="rId8"/>
    <p:sldId id="371" r:id="rId9"/>
    <p:sldId id="372" r:id="rId10"/>
    <p:sldId id="373" r:id="rId11"/>
    <p:sldId id="374" r:id="rId12"/>
    <p:sldId id="375" r:id="rId13"/>
    <p:sldId id="376" r:id="rId14"/>
    <p:sldId id="377" r:id="rId15"/>
    <p:sldId id="378" r:id="rId16"/>
    <p:sldId id="379" r:id="rId17"/>
    <p:sldId id="394" r:id="rId18"/>
    <p:sldId id="395" r:id="rId19"/>
    <p:sldId id="381" r:id="rId20"/>
    <p:sldId id="382" r:id="rId21"/>
    <p:sldId id="383" r:id="rId22"/>
    <p:sldId id="384" r:id="rId23"/>
    <p:sldId id="385" r:id="rId24"/>
    <p:sldId id="386" r:id="rId25"/>
    <p:sldId id="387" r:id="rId26"/>
    <p:sldId id="388" r:id="rId27"/>
    <p:sldId id="389" r:id="rId28"/>
    <p:sldId id="390" r:id="rId29"/>
    <p:sldId id="391" r:id="rId30"/>
    <p:sldId id="392" r:id="rId31"/>
    <p:sldId id="393" r:id="rId32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1924"/>
    <a:srgbClr val="BDADB5"/>
    <a:srgbClr val="A299AD"/>
    <a:srgbClr val="89454F"/>
    <a:srgbClr val="CC0000"/>
    <a:srgbClr val="653146"/>
    <a:srgbClr val="B598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5" autoAdjust="0"/>
    <p:restoredTop sz="94660" autoAdjust="0"/>
  </p:normalViewPr>
  <p:slideViewPr>
    <p:cSldViewPr>
      <p:cViewPr varScale="1">
        <p:scale>
          <a:sx n="114" d="100"/>
          <a:sy n="114" d="100"/>
        </p:scale>
        <p:origin x="152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10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3038372" cy="517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18" tIns="46910" rIns="93818" bIns="46910" numCol="1" anchor="t" anchorCtr="0" compatLnSpc="1">
            <a:prstTxWarp prst="textNoShape">
              <a:avLst/>
            </a:prstTxWarp>
          </a:bodyPr>
          <a:lstStyle>
            <a:lvl1pPr defTabSz="938246" eaLnBrk="1" hangingPunct="1">
              <a:defRPr sz="11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035" y="0"/>
            <a:ext cx="3038371" cy="517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18" tIns="46910" rIns="93818" bIns="46910" numCol="1" anchor="t" anchorCtr="0" compatLnSpc="1">
            <a:prstTxWarp prst="textNoShape">
              <a:avLst/>
            </a:prstTxWarp>
          </a:bodyPr>
          <a:lstStyle>
            <a:lvl1pPr algn="r" defTabSz="938246" eaLnBrk="1" hangingPunct="1">
              <a:defRPr sz="11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8780643"/>
            <a:ext cx="3038372" cy="515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18" tIns="46910" rIns="93818" bIns="46910" numCol="1" anchor="b" anchorCtr="0" compatLnSpc="1">
            <a:prstTxWarp prst="textNoShape">
              <a:avLst/>
            </a:prstTxWarp>
          </a:bodyPr>
          <a:lstStyle>
            <a:lvl1pPr defTabSz="938246" eaLnBrk="1" hangingPunct="1">
              <a:defRPr sz="11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035" y="8780643"/>
            <a:ext cx="3038371" cy="515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18" tIns="46910" rIns="93818" bIns="46910" numCol="1" anchor="b" anchorCtr="0" compatLnSpc="1">
            <a:prstTxWarp prst="textNoShape">
              <a:avLst/>
            </a:prstTxWarp>
          </a:bodyPr>
          <a:lstStyle>
            <a:lvl1pPr algn="r" defTabSz="938151" eaLnBrk="1" hangingPunct="1">
              <a:defRPr sz="1100">
                <a:latin typeface="Times New Roman" pitchFamily="18" charset="0"/>
              </a:defRPr>
            </a:lvl1pPr>
          </a:lstStyle>
          <a:p>
            <a:fld id="{9CAEF96C-BAD6-427B-B2AF-8F83141C579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4916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1"/>
            <a:ext cx="3038372" cy="4632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18" tIns="46910" rIns="93818" bIns="46910" numCol="1" anchor="t" anchorCtr="0" compatLnSpc="1">
            <a:prstTxWarp prst="textNoShape">
              <a:avLst/>
            </a:prstTxWarp>
          </a:bodyPr>
          <a:lstStyle>
            <a:lvl1pPr defTabSz="938246" eaLnBrk="1" hangingPunct="1">
              <a:defRPr sz="11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035" y="1"/>
            <a:ext cx="3038371" cy="4632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18" tIns="46910" rIns="93818" bIns="46910" numCol="1" anchor="t" anchorCtr="0" compatLnSpc="1">
            <a:prstTxWarp prst="textNoShape">
              <a:avLst/>
            </a:prstTxWarp>
          </a:bodyPr>
          <a:lstStyle>
            <a:lvl1pPr algn="r" defTabSz="938246" eaLnBrk="1" hangingPunct="1">
              <a:defRPr sz="11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9788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252" y="4415790"/>
            <a:ext cx="5139898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18" tIns="46910" rIns="93818" bIns="469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8833180"/>
            <a:ext cx="3038372" cy="463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18" tIns="46910" rIns="93818" bIns="46910" numCol="1" anchor="b" anchorCtr="0" compatLnSpc="1">
            <a:prstTxWarp prst="textNoShape">
              <a:avLst/>
            </a:prstTxWarp>
          </a:bodyPr>
          <a:lstStyle>
            <a:lvl1pPr defTabSz="938246" eaLnBrk="1" hangingPunct="1">
              <a:defRPr sz="11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035" y="8833180"/>
            <a:ext cx="3038371" cy="463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18" tIns="46910" rIns="93818" bIns="46910" numCol="1" anchor="b" anchorCtr="0" compatLnSpc="1">
            <a:prstTxWarp prst="textNoShape">
              <a:avLst/>
            </a:prstTxWarp>
          </a:bodyPr>
          <a:lstStyle>
            <a:lvl1pPr algn="r" defTabSz="938151" eaLnBrk="1" hangingPunct="1">
              <a:defRPr sz="1100">
                <a:latin typeface="Times New Roman" pitchFamily="18" charset="0"/>
              </a:defRPr>
            </a:lvl1pPr>
          </a:lstStyle>
          <a:p>
            <a:fld id="{65698B1F-9B36-4A25-B0EF-A1E2D0AF5A8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6899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83701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79546" indent="-259569" defTabSz="883701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7026" indent="-207072" defTabSz="883701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67003" indent="-207072" defTabSz="883701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86978" indent="-207072" defTabSz="883701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306956" indent="-207072" defTabSz="883701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26933" indent="-207072" defTabSz="883701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146910" indent="-207072" defTabSz="883701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566887" indent="-207072" defTabSz="883701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EE0964E-FCBA-49CE-9296-3F346B0A0C88}" type="slidenum">
              <a:rPr lang="en-US" smtClean="0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5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44320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83701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81005" indent="-261028" defTabSz="883701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8485" indent="-208531" defTabSz="883701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68462" indent="-208531" defTabSz="883701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88438" indent="-208531" defTabSz="883701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308415" indent="-208531" defTabSz="883701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28392" indent="-208531" defTabSz="883701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148369" indent="-208531" defTabSz="883701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568344" indent="-208531" defTabSz="883701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3A788D7-CFF5-4DF4-90C4-ED1D788BCAE3}" type="slidenum">
              <a:rPr lang="en-US" smtClean="0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19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27146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83701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81005" indent="-261028" defTabSz="883701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8485" indent="-208531" defTabSz="883701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68462" indent="-208531" defTabSz="883701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88438" indent="-208531" defTabSz="883701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308415" indent="-208531" defTabSz="883701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28392" indent="-208531" defTabSz="883701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148369" indent="-208531" defTabSz="883701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568344" indent="-208531" defTabSz="883701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9295A86-02D3-4634-A601-B757BA8C4708}" type="slidenum">
              <a:rPr lang="en-US" smtClean="0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20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04802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5786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21495" indent="-277498" defTabSz="935786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9993" indent="-221999" defTabSz="935786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53989" indent="-221999" defTabSz="935786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97988" indent="-221999" defTabSz="935786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41985" indent="-221999" defTabSz="9357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85981" indent="-221999" defTabSz="9357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29979" indent="-221999" defTabSz="9357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773976" indent="-221999" defTabSz="9357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38558BB-22B7-46EA-B25B-CE10C752D81F}" type="slidenum">
              <a:rPr lang="en-US">
                <a:latin typeface="Times New Roman" panose="02020603050405020304" pitchFamily="18" charset="0"/>
              </a:rPr>
              <a:pPr eaLnBrk="1" hangingPunct="1"/>
              <a:t>26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7456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5786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21495" indent="-277498" defTabSz="935786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9993" indent="-221999" defTabSz="935786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53989" indent="-221999" defTabSz="935786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97988" indent="-221999" defTabSz="935786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41985" indent="-221999" defTabSz="9357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85981" indent="-221999" defTabSz="9357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29979" indent="-221999" defTabSz="9357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773976" indent="-221999" defTabSz="9357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0E13BC6-9AF8-4FC2-8D14-73165A5AC79B}" type="slidenum">
              <a:rPr lang="en-US">
                <a:latin typeface="Times New Roman" panose="02020603050405020304" pitchFamily="18" charset="0"/>
              </a:rPr>
              <a:pPr eaLnBrk="1" hangingPunct="1"/>
              <a:t>27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1986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8516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82462" indent="-262485" defTabSz="88516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9942" indent="-209989" defTabSz="88516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69919" indent="-209989" defTabSz="88516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89897" indent="-209989" defTabSz="88516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309872" indent="-209989" defTabSz="88516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29851" indent="-209989" defTabSz="88516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149827" indent="-209989" defTabSz="88516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569804" indent="-209989" defTabSz="88516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0870E2D-11BF-4903-B01C-6FE2955954A7}" type="slidenum">
              <a:rPr lang="en-US">
                <a:latin typeface="Times New Roman" panose="02020603050405020304" pitchFamily="18" charset="0"/>
              </a:rPr>
              <a:pPr eaLnBrk="1" hangingPunct="1"/>
              <a:t>7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5909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8516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82462" indent="-262485" defTabSz="88516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9942" indent="-209989" defTabSz="88516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69919" indent="-209989" defTabSz="88516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89897" indent="-209989" defTabSz="88516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309872" indent="-209989" defTabSz="88516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29851" indent="-209989" defTabSz="88516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149827" indent="-209989" defTabSz="88516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569804" indent="-209989" defTabSz="88516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71869B0-2865-437C-988A-F6830093F4E8}" type="slidenum">
              <a:rPr lang="en-US">
                <a:latin typeface="Times New Roman" panose="02020603050405020304" pitchFamily="18" charset="0"/>
              </a:rPr>
              <a:pPr eaLnBrk="1" hangingPunct="1"/>
              <a:t>8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6985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8516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82462" indent="-262485" defTabSz="88516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9942" indent="-209989" defTabSz="88516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69919" indent="-209989" defTabSz="88516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89897" indent="-209989" defTabSz="88516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309872" indent="-209989" defTabSz="88516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29851" indent="-209989" defTabSz="88516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149827" indent="-209989" defTabSz="88516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569804" indent="-209989" defTabSz="88516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B16823C-298E-47F1-B828-3CB613101AFD}" type="slidenum">
              <a:rPr lang="en-US">
                <a:latin typeface="Times New Roman" panose="02020603050405020304" pitchFamily="18" charset="0"/>
              </a:rPr>
              <a:pPr eaLnBrk="1" hangingPunct="1"/>
              <a:t>9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8396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83701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81005" indent="-261028" defTabSz="883701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8485" indent="-208531" defTabSz="883701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68462" indent="-208531" defTabSz="883701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88438" indent="-208531" defTabSz="883701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308415" indent="-208531" defTabSz="883701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28392" indent="-208531" defTabSz="883701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148369" indent="-208531" defTabSz="883701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568344" indent="-208531" defTabSz="883701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3A788D7-CFF5-4DF4-90C4-ED1D788BCAE3}" type="slidenum">
              <a:rPr lang="en-US" smtClean="0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11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92970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83701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81005" indent="-261028" defTabSz="883701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48485" indent="-208531" defTabSz="883701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68462" indent="-208531" defTabSz="883701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88438" indent="-208531" defTabSz="883701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308415" indent="-208531" defTabSz="883701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28392" indent="-208531" defTabSz="883701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148369" indent="-208531" defTabSz="883701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568344" indent="-208531" defTabSz="883701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9295A86-02D3-4634-A601-B757BA8C4708}" type="slidenum">
              <a:rPr lang="en-US" smtClean="0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12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7499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2702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8412" indent="-274415" defTabSz="932702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6909" indent="-218916" defTabSz="932702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50907" indent="-218916" defTabSz="932702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94903" indent="-218916" defTabSz="932702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38901" indent="-218916" defTabSz="932702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82898" indent="-218916" defTabSz="932702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26895" indent="-218916" defTabSz="932702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770892" indent="-218916" defTabSz="932702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496BA90-E35D-4E6D-AF60-4CB6632C6ADF}" type="slidenum">
              <a:rPr lang="en-US" smtClean="0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16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871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587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21560" indent="-277523" defTabSz="93587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10091" indent="-222019" defTabSz="93587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54129" indent="-222019" defTabSz="93587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98165" indent="-222019" defTabSz="93587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42202" indent="-222019" defTabSz="9358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86239" indent="-222019" defTabSz="9358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30275" indent="-222019" defTabSz="9358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774312" indent="-222019" defTabSz="9358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868ECDC-631B-467D-BE76-B320EEACA5DB}" type="slidenum">
              <a:rPr lang="en-US" altLang="en-US">
                <a:latin typeface="Times New Roman" panose="02020603050405020304" pitchFamily="18" charset="0"/>
              </a:rPr>
              <a:pPr eaLnBrk="1" hangingPunct="1"/>
              <a:t>17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04741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587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21560" indent="-277523" defTabSz="93587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10091" indent="-222019" defTabSz="93587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54129" indent="-222019" defTabSz="93587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98165" indent="-222019" defTabSz="93587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42202" indent="-222019" defTabSz="9358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86239" indent="-222019" defTabSz="9358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30275" indent="-222019" defTabSz="9358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774312" indent="-222019" defTabSz="9358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868ECDC-631B-467D-BE76-B320EEACA5DB}" type="slidenum">
              <a:rPr lang="en-US" altLang="en-US">
                <a:latin typeface="Times New Roman" panose="02020603050405020304" pitchFamily="18" charset="0"/>
              </a:rPr>
              <a:pPr eaLnBrk="1" hangingPunct="1"/>
              <a:t>18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63771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658CF2-1600-4F96-B866-C57CE66104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09EC89-2F9C-49A3-AD3B-FA74BE9FCB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1E80AC-C1F4-446D-92EE-A31EAA8618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468071-6476-4279-B909-3CCAAF7FAF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6A62DB-9A1F-4AAD-8E11-45B4766775D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155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BD8367-0E6F-4E63-811C-4D0CC46762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D32726-A911-4BD4-96D4-02BECB6604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64F901-019E-4281-BEA4-418A8F80C8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68ABBF-1322-4E75-B1E7-B163D4859E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D20D55-96F9-4F0E-AE17-4AB2346335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9AA682-99E6-48D7-8885-5F8DF010C91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43230B-EC52-48FE-881F-CE1677816C2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76C3E4-3020-430A-8999-10618C27312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873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73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46023524-D787-48A1-B75E-828301C7FA7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6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10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4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4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2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7.w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19.png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7.bin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5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22676D5-CB5F-4351-AF1E-D47228B93552}" type="slidenum">
              <a:rPr lang="en-US"/>
              <a:pPr/>
              <a:t>1</a:t>
            </a:fld>
            <a:endParaRPr lang="en-US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6858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Arial Unicode MS" pitchFamily="34" charset="-128"/>
              </a:rPr>
              <a:t>STAT 515 </a:t>
            </a:r>
            <a:br>
              <a:rPr lang="en-US" dirty="0">
                <a:latin typeface="Arial Unicode MS" pitchFamily="34" charset="-128"/>
              </a:rPr>
            </a:br>
            <a:r>
              <a:rPr lang="en-US" i="1" dirty="0">
                <a:latin typeface="Arial Unicode MS" pitchFamily="34" charset="-128"/>
              </a:rPr>
              <a:t>Lecture 12</a:t>
            </a:r>
            <a:br>
              <a:rPr lang="en-US" i="1" dirty="0">
                <a:latin typeface="Arial Unicode MS" pitchFamily="34" charset="-128"/>
              </a:rPr>
            </a:br>
            <a:r>
              <a:rPr lang="en-US" dirty="0">
                <a:latin typeface="Arial Unicode MS" pitchFamily="34" charset="-128"/>
              </a:rPr>
              <a:t>September 30, 2019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048000"/>
            <a:ext cx="7010400" cy="2514600"/>
          </a:xfrm>
        </p:spPr>
        <p:txBody>
          <a:bodyPr/>
          <a:lstStyle/>
          <a:p>
            <a:pPr eaLnBrk="1" hangingPunct="1"/>
            <a:r>
              <a:rPr lang="en-US" b="1" dirty="0">
                <a:latin typeface="Arial Unicode MS" pitchFamily="34" charset="-128"/>
              </a:rPr>
              <a:t>Originally prepared by Brian </a:t>
            </a:r>
            <a:r>
              <a:rPr lang="en-US" b="1" dirty="0" err="1">
                <a:latin typeface="Arial Unicode MS" pitchFamily="34" charset="-128"/>
              </a:rPr>
              <a:t>Habing</a:t>
            </a:r>
            <a:endParaRPr lang="en-US" b="1" dirty="0">
              <a:latin typeface="Arial Unicode MS" pitchFamily="34" charset="-128"/>
            </a:endParaRPr>
          </a:p>
          <a:p>
            <a:pPr eaLnBrk="1" hangingPunct="1"/>
            <a:r>
              <a:rPr lang="en-US" b="1" dirty="0">
                <a:latin typeface="Arial Unicode MS" pitchFamily="34" charset="-128"/>
              </a:rPr>
              <a:t>Department of Statistics</a:t>
            </a:r>
          </a:p>
          <a:p>
            <a:pPr eaLnBrk="1" hangingPunct="1"/>
            <a:r>
              <a:rPr lang="en-US" b="1" dirty="0">
                <a:latin typeface="Arial Unicode MS" pitchFamily="34" charset="-128"/>
              </a:rPr>
              <a:t>University of South Carolina</a:t>
            </a:r>
          </a:p>
          <a:p>
            <a:pPr eaLnBrk="1" hangingPunct="1"/>
            <a:endParaRPr lang="en-US" b="1" dirty="0">
              <a:latin typeface="Arial Unicode MS" pitchFamily="34" charset="-128"/>
            </a:endParaRPr>
          </a:p>
          <a:p>
            <a:pPr eaLnBrk="1" hangingPunct="1"/>
            <a:r>
              <a:rPr lang="en-US" sz="2000" b="1" i="1" dirty="0"/>
              <a:t>Redistribution of these slides without permission </a:t>
            </a:r>
            <a:br>
              <a:rPr lang="en-US" sz="2000" b="1" i="1" dirty="0"/>
            </a:br>
            <a:r>
              <a:rPr lang="en-US" sz="2000" b="1" i="1" dirty="0"/>
              <a:t>is a violation of copyright law.</a:t>
            </a:r>
            <a:endParaRPr lang="en-US" sz="2000" b="1" dirty="0">
              <a:latin typeface="Arial Unicode MS" pitchFamily="34" charset="-128"/>
            </a:endParaRPr>
          </a:p>
          <a:p>
            <a:pPr eaLnBrk="1" hangingPunct="1"/>
            <a:endParaRPr lang="en-US" b="1" dirty="0">
              <a:latin typeface="Arial Unicode MS" pitchFamily="34" charset="-128"/>
            </a:endParaRPr>
          </a:p>
          <a:p>
            <a:pPr eaLnBrk="1" hangingPunct="1"/>
            <a:endParaRPr lang="en-US" sz="2800" dirty="0">
              <a:solidFill>
                <a:srgbClr val="653146"/>
              </a:solidFill>
              <a:latin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00761840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06A62DB-9A1F-4AAD-8E11-45B4766775D6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/>
          </p:nvPr>
        </p:nvGraphicFramePr>
        <p:xfrm>
          <a:off x="304800" y="1822186"/>
          <a:ext cx="1514475" cy="1325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44" name="Equation" r:id="rId3" imgW="711000" imgH="622080" progId="Equation.3">
                  <p:embed/>
                </p:oleObj>
              </mc:Choice>
              <mc:Fallback>
                <p:oleObj name="Equation" r:id="rId3" imgW="711000" imgH="622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822186"/>
                        <a:ext cx="1514475" cy="1325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2"/>
          <p:cNvGraphicFramePr>
            <a:graphicFrameLocks noGrp="1" noChangeAspect="1"/>
          </p:cNvGraphicFramePr>
          <p:nvPr>
            <p:ph sz="half" idx="2"/>
            <p:extLst/>
          </p:nvPr>
        </p:nvGraphicFramePr>
        <p:xfrm>
          <a:off x="3657600" y="1789529"/>
          <a:ext cx="1211262" cy="148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45" name="Equation" r:id="rId5" imgW="444240" imgH="545760" progId="Equation.3">
                  <p:embed/>
                </p:oleObj>
              </mc:Choice>
              <mc:Fallback>
                <p:oleObj name="Equation" r:id="rId5" imgW="444240" imgH="545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1789529"/>
                        <a:ext cx="1211262" cy="1487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2"/>
          <p:cNvGraphicFramePr>
            <a:graphicFrameLocks noChangeAspect="1"/>
          </p:cNvGraphicFramePr>
          <p:nvPr>
            <p:extLst/>
          </p:nvPr>
        </p:nvGraphicFramePr>
        <p:xfrm>
          <a:off x="6520542" y="1822186"/>
          <a:ext cx="1835839" cy="1262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46" name="Equation" r:id="rId7" imgW="609480" imgH="419040" progId="Equation.3">
                  <p:embed/>
                </p:oleObj>
              </mc:Choice>
              <mc:Fallback>
                <p:oleObj name="Equation" r:id="rId7" imgW="60948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20542" y="1822186"/>
                        <a:ext cx="1835839" cy="1262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2"/>
          <p:cNvGraphicFramePr>
            <a:graphicFrameLocks noChangeAspect="1"/>
          </p:cNvGraphicFramePr>
          <p:nvPr>
            <p:extLst/>
          </p:nvPr>
        </p:nvGraphicFramePr>
        <p:xfrm>
          <a:off x="2209800" y="4678363"/>
          <a:ext cx="906463" cy="1112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47" name="Equation" r:id="rId9" imgW="444240" imgH="545760" progId="Equation.3">
                  <p:embed/>
                </p:oleObj>
              </mc:Choice>
              <mc:Fallback>
                <p:oleObj name="Equation" r:id="rId9" imgW="444240" imgH="545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4678363"/>
                        <a:ext cx="906463" cy="1112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2"/>
          <p:cNvGraphicFramePr>
            <a:graphicFrameLocks noChangeAspect="1"/>
          </p:cNvGraphicFramePr>
          <p:nvPr>
            <p:extLst/>
          </p:nvPr>
        </p:nvGraphicFramePr>
        <p:xfrm>
          <a:off x="5993606" y="4038600"/>
          <a:ext cx="1119187" cy="1935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48" name="Equation" r:id="rId11" imgW="469800" imgH="812520" progId="Equation.3">
                  <p:embed/>
                </p:oleObj>
              </mc:Choice>
              <mc:Fallback>
                <p:oleObj name="Equation" r:id="rId11" imgW="469800" imgH="812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93606" y="4038600"/>
                        <a:ext cx="1119187" cy="1935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76200" y="152400"/>
            <a:ext cx="9067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each of the following, what is the corresponding distribution, what are the assumptions, and what can we say about the robustness (if applicable)?</a:t>
            </a:r>
          </a:p>
        </p:txBody>
      </p:sp>
    </p:spTree>
    <p:extLst>
      <p:ext uri="{BB962C8B-B14F-4D97-AF65-F5344CB8AC3E}">
        <p14:creationId xmlns:p14="http://schemas.microsoft.com/office/powerpoint/2010/main" val="38165119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4000" dirty="0">
                <a:latin typeface="Arial Unicode MS" panose="020B0604020202020204" pitchFamily="34" charset="-128"/>
              </a:rPr>
              <a:t>Example from last time… </a:t>
            </a:r>
            <a:br>
              <a:rPr lang="en-US" sz="4000" dirty="0">
                <a:latin typeface="Arial Unicode MS" panose="020B0604020202020204" pitchFamily="34" charset="-128"/>
              </a:rPr>
            </a:br>
            <a:endParaRPr lang="en-US" sz="2800" dirty="0">
              <a:latin typeface="Symbol" panose="05050102010706020507" pitchFamily="18" charset="2"/>
            </a:endParaRPr>
          </a:p>
        </p:txBody>
      </p:sp>
      <p:sp>
        <p:nvSpPr>
          <p:cNvPr id="4311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192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838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46086" name="Text Box 6"/>
          <p:cNvSpPr txBox="1">
            <a:spLocks noChangeArrowheads="1"/>
          </p:cNvSpPr>
          <p:nvPr/>
        </p:nvSpPr>
        <p:spPr bwMode="auto">
          <a:xfrm>
            <a:off x="304800" y="838200"/>
            <a:ext cx="8153400" cy="538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>
                <a:solidFill>
                  <a:schemeClr val="tx1"/>
                </a:solidFill>
              </a:rPr>
              <a:t>The skidding distance of meters along a road is measured in meters at 20 randomly selected road sites.  What can we say about the variance of all skidding distances?. 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>
                <a:solidFill>
                  <a:schemeClr val="tx1"/>
                </a:solidFill>
              </a:rPr>
              <a:t>The observed values are: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>
                <a:solidFill>
                  <a:schemeClr val="tx1"/>
                </a:solidFill>
              </a:rPr>
              <a:t>488 350 457 199 285 409 435 574 439 546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>
                <a:solidFill>
                  <a:schemeClr val="tx1"/>
                </a:solidFill>
              </a:rPr>
              <a:t>385 295 184 261 273 400 311 312 141 425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sz="2400">
              <a:solidFill>
                <a:schemeClr val="tx1"/>
              </a:solidFill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2400">
                <a:solidFill>
                  <a:schemeClr val="tx1"/>
                </a:solidFill>
              </a:rPr>
              <a:t>(</a:t>
            </a:r>
            <a:r>
              <a:rPr lang="en-US" sz="2400" i="1">
                <a:solidFill>
                  <a:schemeClr val="tx1"/>
                </a:solidFill>
              </a:rPr>
              <a:t>Journal of Forest Engineering</a:t>
            </a:r>
            <a:r>
              <a:rPr lang="en-US" sz="2400">
                <a:solidFill>
                  <a:schemeClr val="tx1"/>
                </a:solidFill>
              </a:rPr>
              <a:t>, July 1999)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06A62DB-9A1F-4AAD-8E11-45B4766775D6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443163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1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1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1107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991600" cy="1143000"/>
          </a:xfrm>
        </p:spPr>
        <p:txBody>
          <a:bodyPr/>
          <a:lstStyle/>
          <a:p>
            <a:r>
              <a:rPr lang="en-US">
                <a:latin typeface="Arial Unicode MS" panose="020B0604020202020204" pitchFamily="34" charset="-128"/>
              </a:rPr>
              <a:t>Descriptive Statistics for This Data</a:t>
            </a:r>
          </a:p>
        </p:txBody>
      </p:sp>
      <p:sp>
        <p:nvSpPr>
          <p:cNvPr id="4413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192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400">
              <a:solidFill>
                <a:schemeClr val="tx1"/>
              </a:solidFill>
            </a:endParaRPr>
          </a:p>
        </p:txBody>
      </p:sp>
      <p:pic>
        <p:nvPicPr>
          <p:cNvPr id="3584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1524000"/>
            <a:ext cx="4410075" cy="440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5846" name="Object 2"/>
          <p:cNvGraphicFramePr>
            <a:graphicFrameLocks noGrp="1" noChangeAspect="1"/>
          </p:cNvGraphicFramePr>
          <p:nvPr>
            <p:ph sz="half" idx="2"/>
          </p:nvPr>
        </p:nvGraphicFramePr>
        <p:xfrm>
          <a:off x="609600" y="1676400"/>
          <a:ext cx="2667000" cy="204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44" name="Equation" r:id="rId5" imgW="1193800" imgH="914400" progId="Equation.3">
                  <p:embed/>
                </p:oleObj>
              </mc:Choice>
              <mc:Fallback>
                <p:oleObj name="Equation" r:id="rId5" imgW="1193800" imgH="914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676400"/>
                        <a:ext cx="2667000" cy="2043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06A62DB-9A1F-4AAD-8E11-45B4766775D6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994646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1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1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1347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8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-533400"/>
            <a:ext cx="6248400" cy="6237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8D7B3EE-C38E-4C74-B420-40DC101CF1BD}" type="slidenum">
              <a:rPr lang="en-US"/>
              <a:pPr eaLnBrk="1" hangingPunct="1"/>
              <a:t>13</a:t>
            </a:fld>
            <a:endParaRPr lang="en-US"/>
          </a:p>
        </p:txBody>
      </p:sp>
      <p:sp>
        <p:nvSpPr>
          <p:cNvPr id="16387" name="Rectangle 5"/>
          <p:cNvSpPr>
            <a:spLocks noChangeArrowheads="1"/>
          </p:cNvSpPr>
          <p:nvPr/>
        </p:nvSpPr>
        <p:spPr bwMode="auto">
          <a:xfrm>
            <a:off x="0" y="0"/>
            <a:ext cx="8382000" cy="6740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qchisq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(.025,df=19)</a:t>
            </a:r>
          </a:p>
          <a:p>
            <a:pPr eaLnBrk="1" hangingPunct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[1] 8.906516</a:t>
            </a:r>
          </a:p>
          <a:p>
            <a:pPr eaLnBrk="1" hangingPunct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qchisq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(.975,df=19)</a:t>
            </a:r>
          </a:p>
          <a:p>
            <a:pPr eaLnBrk="1" hangingPunct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[1] 32.85233</a:t>
            </a:r>
          </a:p>
        </p:txBody>
      </p:sp>
    </p:spTree>
    <p:extLst>
      <p:ext uri="{BB962C8B-B14F-4D97-AF65-F5344CB8AC3E}">
        <p14:creationId xmlns:p14="http://schemas.microsoft.com/office/powerpoint/2010/main" val="21535445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507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508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50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4696754-FEC6-4392-900B-9C0E43A1A0AF}" type="slidenum">
              <a:rPr lang="en-US"/>
              <a:pPr eaLnBrk="1" hangingPunct="1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4827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6DD6B14-D798-4F64-B154-165620D4C980}" type="slidenum">
              <a:rPr lang="en-US"/>
              <a:pPr eaLnBrk="1" hangingPunct="1"/>
              <a:t>15</a:t>
            </a:fld>
            <a:endParaRPr lang="en-US"/>
          </a:p>
        </p:txBody>
      </p:sp>
      <p:graphicFrame>
        <p:nvGraphicFramePr>
          <p:cNvPr id="3074" name="Object 6"/>
          <p:cNvGraphicFramePr>
            <a:graphicFrameLocks noChangeAspect="1"/>
          </p:cNvGraphicFramePr>
          <p:nvPr>
            <p:extLst/>
          </p:nvPr>
        </p:nvGraphicFramePr>
        <p:xfrm>
          <a:off x="755650" y="1049338"/>
          <a:ext cx="7632700" cy="4637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68" name="Equation" r:id="rId3" imgW="2692080" imgH="1688760" progId="Equation.3">
                  <p:embed/>
                </p:oleObj>
              </mc:Choice>
              <mc:Fallback>
                <p:oleObj name="Equation" r:id="rId3" imgW="2692080" imgH="1688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1049338"/>
                        <a:ext cx="7632700" cy="4637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849090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1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192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  <p:sp>
        <p:nvSpPr>
          <p:cNvPr id="24579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24580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838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24582" name="Object 2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92" name="Equation" r:id="rId4" imgW="114151" imgH="215619" progId="Equation.3">
                  <p:embed/>
                </p:oleObj>
              </mc:Choice>
              <mc:Fallback>
                <p:oleObj name="Equation" r:id="rId4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06A62DB-9A1F-4AAD-8E11-45B4766775D6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636409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1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1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1107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4F2ECE2-771D-405E-96DF-9760C5D1D2B4}" type="slidenum">
              <a:rPr lang="en-US" altLang="en-US"/>
              <a:pPr eaLnBrk="1" hangingPunct="1"/>
              <a:t>17</a:t>
            </a:fld>
            <a:endParaRPr lang="en-US" altLang="en-US"/>
          </a:p>
        </p:txBody>
      </p:sp>
      <p:sp>
        <p:nvSpPr>
          <p:cNvPr id="4311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192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 alt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 alt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 alt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 altLang="en-US">
              <a:latin typeface="Arial Unicode MS" panose="020B0604020202020204" pitchFamily="34" charset="-128"/>
            </a:endParaRP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2400"/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838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3200"/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304800" y="838200"/>
            <a:ext cx="8153400" cy="458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/>
              <a:t>We are 95% confident that the population variance in skidding distance is between 8,028.0 and 29611.7 meters-squared.</a:t>
            </a:r>
          </a:p>
          <a:p>
            <a:pPr eaLnBrk="1" hangingPunct="1">
              <a:spcBef>
                <a:spcPct val="50000"/>
              </a:spcBef>
            </a:pPr>
            <a:endParaRPr lang="en-US" altLang="en-US" sz="3200"/>
          </a:p>
          <a:p>
            <a:pPr eaLnBrk="1" hangingPunct="1">
              <a:spcBef>
                <a:spcPct val="50000"/>
              </a:spcBef>
            </a:pPr>
            <a:r>
              <a:rPr lang="en-US" altLang="en-US" sz="3200"/>
              <a:t>So we are 95% confident that the population standard deviation in skidding distance is between 89.6 and 172.1 meters.</a:t>
            </a:r>
          </a:p>
          <a:p>
            <a:pPr eaLnBrk="1" hangingPunct="1">
              <a:spcBef>
                <a:spcPct val="50000"/>
              </a:spcBef>
            </a:pPr>
            <a:endParaRPr lang="en-US" altLang="en-US" sz="2400"/>
          </a:p>
        </p:txBody>
      </p:sp>
    </p:spTree>
    <p:extLst>
      <p:ext uri="{BB962C8B-B14F-4D97-AF65-F5344CB8AC3E}">
        <p14:creationId xmlns:p14="http://schemas.microsoft.com/office/powerpoint/2010/main" val="2297865242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1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1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1107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4F2ECE2-771D-405E-96DF-9760C5D1D2B4}" type="slidenum">
              <a:rPr lang="en-US" altLang="en-US"/>
              <a:pPr eaLnBrk="1" hangingPunct="1"/>
              <a:t>18</a:t>
            </a:fld>
            <a:endParaRPr lang="en-US" altLang="en-US"/>
          </a:p>
        </p:txBody>
      </p:sp>
      <p:sp>
        <p:nvSpPr>
          <p:cNvPr id="4311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192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 alt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 alt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 alt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 altLang="en-US">
              <a:latin typeface="Arial Unicode MS" panose="020B0604020202020204" pitchFamily="34" charset="-128"/>
            </a:endParaRP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2400"/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838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3200"/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304800" y="838200"/>
            <a:ext cx="8153400" cy="6063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dirty="0"/>
              <a:t>95% of all confidence intervals made for this experiment will contain the true population standard deviation of all skidding distances, 5% won’t. </a:t>
            </a:r>
          </a:p>
          <a:p>
            <a:pPr eaLnBrk="1" hangingPunct="1">
              <a:spcBef>
                <a:spcPct val="50000"/>
              </a:spcBef>
            </a:pPr>
            <a:endParaRPr lang="en-US" altLang="en-US" sz="3200" dirty="0"/>
          </a:p>
          <a:p>
            <a:pPr eaLnBrk="1" hangingPunct="1">
              <a:spcBef>
                <a:spcPct val="50000"/>
              </a:spcBef>
            </a:pPr>
            <a:r>
              <a:rPr lang="en-US" altLang="en-US" sz="3200" dirty="0"/>
              <a:t>This particular confidence interval of 89.6 to 172.1 meters either contains the true standard deviation of all skidding distances (is 100% correct), or it doesn’t (is 0% correct).  We don’t know if it does or not.</a:t>
            </a:r>
          </a:p>
          <a:p>
            <a:pPr eaLnBrk="1" hangingPunct="1">
              <a:spcBef>
                <a:spcPct val="50000"/>
              </a:spcBef>
            </a:pP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32750654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1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1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1107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4000" dirty="0">
                <a:latin typeface="Arial Unicode MS" panose="020B0604020202020204" pitchFamily="34" charset="-128"/>
              </a:rPr>
              <a:t>What about the mean?</a:t>
            </a:r>
            <a:br>
              <a:rPr lang="en-US" sz="4000" dirty="0">
                <a:latin typeface="Arial Unicode MS" panose="020B0604020202020204" pitchFamily="34" charset="-128"/>
              </a:rPr>
            </a:br>
            <a:endParaRPr lang="en-US" sz="2800" dirty="0">
              <a:latin typeface="Symbol" panose="05050102010706020507" pitchFamily="18" charset="2"/>
            </a:endParaRPr>
          </a:p>
        </p:txBody>
      </p:sp>
      <p:sp>
        <p:nvSpPr>
          <p:cNvPr id="4311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192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838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46086" name="Text Box 6"/>
          <p:cNvSpPr txBox="1">
            <a:spLocks noChangeArrowheads="1"/>
          </p:cNvSpPr>
          <p:nvPr/>
        </p:nvSpPr>
        <p:spPr bwMode="auto">
          <a:xfrm>
            <a:off x="304800" y="838200"/>
            <a:ext cx="8153400" cy="538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dirty="0">
                <a:solidFill>
                  <a:schemeClr val="tx1"/>
                </a:solidFill>
              </a:rPr>
              <a:t>The skidding distance of meters along a road is measured in meters at 20 randomly selected road sites.  What can we say about the mean of all skidding distances? 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dirty="0">
                <a:solidFill>
                  <a:schemeClr val="tx1"/>
                </a:solidFill>
              </a:rPr>
              <a:t>The observed values are: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dirty="0">
                <a:solidFill>
                  <a:schemeClr val="tx1"/>
                </a:solidFill>
              </a:rPr>
              <a:t>488 350 457 199 285 409 435 574 439 546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dirty="0">
                <a:solidFill>
                  <a:schemeClr val="tx1"/>
                </a:solidFill>
              </a:rPr>
              <a:t>385 295 184 261 273 400 311 312 141 425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sz="2400" dirty="0">
              <a:solidFill>
                <a:schemeClr val="tx1"/>
              </a:solidFill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2400" dirty="0">
                <a:solidFill>
                  <a:schemeClr val="tx1"/>
                </a:solidFill>
              </a:rPr>
              <a:t>(</a:t>
            </a:r>
            <a:r>
              <a:rPr lang="en-US" sz="2400" i="1" dirty="0">
                <a:solidFill>
                  <a:schemeClr val="tx1"/>
                </a:solidFill>
              </a:rPr>
              <a:t>Journal of Forest Engineering</a:t>
            </a:r>
            <a:r>
              <a:rPr lang="en-US" sz="2400" dirty="0">
                <a:solidFill>
                  <a:schemeClr val="tx1"/>
                </a:solidFill>
              </a:rPr>
              <a:t>, July 1999)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06A62DB-9A1F-4AAD-8E11-45B4766775D6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066365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1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1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1107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441AA93-748E-4883-BB98-BF698DF378C7}" type="slidenum">
              <a:rPr lang="en-US"/>
              <a:pPr/>
              <a:t>2</a:t>
            </a:fld>
            <a:endParaRPr lang="en-US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/>
          <a:lstStyle/>
          <a:p>
            <a:pPr eaLnBrk="1" hangingPunct="1"/>
            <a:r>
              <a:rPr lang="en-US" sz="3600">
                <a:latin typeface="Arial Unicode MS" pitchFamily="34" charset="-128"/>
              </a:rPr>
              <a:t>Outline for Today</a:t>
            </a:r>
          </a:p>
        </p:txBody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97226"/>
            <a:ext cx="9144000" cy="4953000"/>
          </a:xfrm>
        </p:spPr>
        <p:txBody>
          <a:bodyPr/>
          <a:lstStyle/>
          <a:p>
            <a:pPr eaLnBrk="1" hangingPunct="1"/>
            <a:r>
              <a:rPr lang="en-US" b="1" dirty="0">
                <a:latin typeface="Arial Unicode MS" pitchFamily="34" charset="-128"/>
              </a:rPr>
              <a:t>Introduction to Confidence Intervals</a:t>
            </a:r>
          </a:p>
          <a:p>
            <a:pPr marL="0" indent="0" eaLnBrk="1" hangingPunct="1">
              <a:buNone/>
            </a:pPr>
            <a:endParaRPr lang="en-US" b="1" dirty="0">
              <a:latin typeface="Arial Unicode MS" pitchFamily="34" charset="-128"/>
            </a:endParaRPr>
          </a:p>
          <a:p>
            <a:pPr eaLnBrk="1" hangingPunct="1"/>
            <a:r>
              <a:rPr lang="en-US" b="1" dirty="0">
                <a:latin typeface="Arial Unicode MS" pitchFamily="34" charset="-128"/>
              </a:rPr>
              <a:t>Should Read 7.1 to 7.3, 7.6</a:t>
            </a:r>
          </a:p>
          <a:p>
            <a:pPr marL="0" indent="0" eaLnBrk="1" hangingPunct="1">
              <a:buNone/>
            </a:pPr>
            <a:endParaRPr lang="en-US" b="1" dirty="0">
              <a:latin typeface="Arial Unicode MS" pitchFamily="34" charset="-128"/>
            </a:endParaRPr>
          </a:p>
          <a:p>
            <a:pPr eaLnBrk="1" hangingPunct="1"/>
            <a:r>
              <a:rPr lang="en-US" b="1" dirty="0">
                <a:latin typeface="Arial Unicode MS" pitchFamily="34" charset="-128"/>
              </a:rPr>
              <a:t>Homework 4 is due Thursday, Oct 3</a:t>
            </a:r>
          </a:p>
        </p:txBody>
      </p:sp>
    </p:spTree>
    <p:extLst>
      <p:ext uri="{BB962C8B-B14F-4D97-AF65-F5344CB8AC3E}">
        <p14:creationId xmlns:p14="http://schemas.microsoft.com/office/powerpoint/2010/main" val="349436511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0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0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0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0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0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0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947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991600" cy="1143000"/>
          </a:xfrm>
        </p:spPr>
        <p:txBody>
          <a:bodyPr/>
          <a:lstStyle/>
          <a:p>
            <a:r>
              <a:rPr lang="en-US">
                <a:latin typeface="Arial Unicode MS" panose="020B0604020202020204" pitchFamily="34" charset="-128"/>
              </a:rPr>
              <a:t>Descriptive Statistics for This Data</a:t>
            </a:r>
          </a:p>
        </p:txBody>
      </p:sp>
      <p:sp>
        <p:nvSpPr>
          <p:cNvPr id="4413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192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400">
              <a:solidFill>
                <a:schemeClr val="tx1"/>
              </a:solidFill>
            </a:endParaRPr>
          </a:p>
        </p:txBody>
      </p:sp>
      <p:pic>
        <p:nvPicPr>
          <p:cNvPr id="3584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1524000"/>
            <a:ext cx="4410075" cy="440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5846" name="Object 2"/>
          <p:cNvGraphicFramePr>
            <a:graphicFrameLocks noGrp="1" noChangeAspect="1"/>
          </p:cNvGraphicFramePr>
          <p:nvPr>
            <p:ph sz="half" idx="2"/>
          </p:nvPr>
        </p:nvGraphicFramePr>
        <p:xfrm>
          <a:off x="609600" y="1676400"/>
          <a:ext cx="2667000" cy="204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40" name="Equation" r:id="rId5" imgW="1193800" imgH="914400" progId="Equation.3">
                  <p:embed/>
                </p:oleObj>
              </mc:Choice>
              <mc:Fallback>
                <p:oleObj name="Equation" r:id="rId5" imgW="1193800" imgH="914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676400"/>
                        <a:ext cx="2667000" cy="2043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06A62DB-9A1F-4AAD-8E11-45B4766775D6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135397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1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1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1347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-228601"/>
            <a:ext cx="6019800" cy="6012303"/>
          </a:xfrm>
          <a:prstGeom prst="rect">
            <a:avLst/>
          </a:prstGeom>
        </p:spPr>
      </p:pic>
      <p:sp>
        <p:nvSpPr>
          <p:cNvPr id="1638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8D7B3EE-C38E-4C74-B420-40DC101CF1BD}" type="slidenum">
              <a:rPr lang="en-US"/>
              <a:pPr eaLnBrk="1" hangingPunct="1"/>
              <a:t>21</a:t>
            </a:fld>
            <a:endParaRPr lang="en-US"/>
          </a:p>
        </p:txBody>
      </p:sp>
      <p:sp>
        <p:nvSpPr>
          <p:cNvPr id="16387" name="Rectangle 5"/>
          <p:cNvSpPr>
            <a:spLocks noChangeArrowheads="1"/>
          </p:cNvSpPr>
          <p:nvPr/>
        </p:nvSpPr>
        <p:spPr bwMode="auto">
          <a:xfrm>
            <a:off x="0" y="0"/>
            <a:ext cx="8382000" cy="6740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qt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(.025,df=19)</a:t>
            </a:r>
          </a:p>
          <a:p>
            <a:pPr eaLnBrk="1" hangingPunct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[1] -2.093024</a:t>
            </a:r>
          </a:p>
          <a:p>
            <a:pPr eaLnBrk="1" hangingPunct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qt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(.975,df=19)</a:t>
            </a:r>
          </a:p>
          <a:p>
            <a:pPr eaLnBrk="1" hangingPunct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[1] 2.093024</a:t>
            </a:r>
          </a:p>
        </p:txBody>
      </p:sp>
    </p:spTree>
    <p:extLst>
      <p:ext uri="{BB962C8B-B14F-4D97-AF65-F5344CB8AC3E}">
        <p14:creationId xmlns:p14="http://schemas.microsoft.com/office/powerpoint/2010/main" val="18615654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507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508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50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4696754-FEC6-4392-900B-9C0E43A1A0AF}" type="slidenum">
              <a:rPr lang="en-US"/>
              <a:pPr eaLnBrk="1" hangingPunct="1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872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507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508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50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4696754-FEC6-4392-900B-9C0E43A1A0AF}" type="slidenum">
              <a:rPr lang="en-US"/>
              <a:pPr eaLnBrk="1" hangingPunct="1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5064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552DA6F-3815-4E01-96C2-6DDE06B15AC3}" type="slidenum">
              <a:rPr lang="en-US"/>
              <a:pPr eaLnBrk="1" hangingPunct="1"/>
              <a:t>24</a:t>
            </a:fld>
            <a:endParaRPr lang="en-US"/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>
            <p:extLst/>
          </p:nvPr>
        </p:nvGraphicFramePr>
        <p:xfrm>
          <a:off x="625475" y="1466850"/>
          <a:ext cx="7742238" cy="320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64" name="Equation" r:id="rId3" imgW="3377880" imgH="1396800" progId="Equation.3">
                  <p:embed/>
                </p:oleObj>
              </mc:Choice>
              <mc:Fallback>
                <p:oleObj name="Equation" r:id="rId3" imgW="3377880" imgH="1396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5475" y="1466850"/>
                        <a:ext cx="7742238" cy="3203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451903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507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508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50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4696754-FEC6-4392-900B-9C0E43A1A0AF}" type="slidenum">
              <a:rPr lang="en-US"/>
              <a:pPr eaLnBrk="1" hangingPunct="1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3749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CCC9AF8-F8D8-4259-95FE-45BC674C23F1}" type="slidenum">
              <a:rPr lang="en-US"/>
              <a:pPr eaLnBrk="1" hangingPunct="1"/>
              <a:t>26</a:t>
            </a:fld>
            <a:endParaRPr lang="en-US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>
                <a:latin typeface="Arial Unicode MS" panose="020B0604020202020204" pitchFamily="34" charset="-128"/>
              </a:rPr>
              <a:t>Example 2</a:t>
            </a:r>
            <a:endParaRPr lang="en-US">
              <a:latin typeface="Symbol" panose="05050102010706020507" pitchFamily="18" charset="2"/>
            </a:endParaRPr>
          </a:p>
        </p:txBody>
      </p:sp>
      <p:sp>
        <p:nvSpPr>
          <p:cNvPr id="4720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192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  <p:sp>
        <p:nvSpPr>
          <p:cNvPr id="27653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sz="2400"/>
          </a:p>
        </p:txBody>
      </p:sp>
      <p:sp>
        <p:nvSpPr>
          <p:cNvPr id="27654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838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/>
          </a:p>
        </p:txBody>
      </p:sp>
      <p:sp>
        <p:nvSpPr>
          <p:cNvPr id="27655" name="Text Box 6"/>
          <p:cNvSpPr txBox="1">
            <a:spLocks noChangeArrowheads="1"/>
          </p:cNvSpPr>
          <p:nvPr/>
        </p:nvSpPr>
        <p:spPr bwMode="auto">
          <a:xfrm>
            <a:off x="152400" y="1295400"/>
            <a:ext cx="8991600" cy="612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/>
              <a:t>The deviation intelligence quotients for 10 specifically language impaired (SLI) children and 10 younger, normally developing children are:</a:t>
            </a:r>
          </a:p>
          <a:p>
            <a:pPr eaLnBrk="1" hangingPunct="1">
              <a:spcBef>
                <a:spcPct val="50000"/>
              </a:spcBef>
            </a:pPr>
            <a:r>
              <a:rPr lang="en-US" sz="3200"/>
              <a:t>SLI:  86, 87, 84, 94, 86, 107, 89, 98, 95, 110</a:t>
            </a:r>
          </a:p>
          <a:p>
            <a:pPr eaLnBrk="1" hangingPunct="1">
              <a:spcBef>
                <a:spcPct val="50000"/>
              </a:spcBef>
            </a:pPr>
            <a:r>
              <a:rPr lang="en-US" sz="3200"/>
              <a:t>YND:  110, 90, 105, 92, 92, 96, 86, 100, 92, 90</a:t>
            </a:r>
          </a:p>
          <a:p>
            <a:pPr eaLnBrk="1" hangingPunct="1">
              <a:spcBef>
                <a:spcPct val="50000"/>
              </a:spcBef>
            </a:pPr>
            <a:endParaRPr lang="en-US" sz="3200"/>
          </a:p>
          <a:p>
            <a:pPr eaLnBrk="1" hangingPunct="1">
              <a:spcBef>
                <a:spcPct val="50000"/>
              </a:spcBef>
            </a:pPr>
            <a:r>
              <a:rPr lang="en-US" sz="2000" i="1"/>
              <a:t>Journal of Communication Disorders, March 1995</a:t>
            </a:r>
          </a:p>
          <a:p>
            <a:pPr eaLnBrk="1" hangingPunct="1">
              <a:spcBef>
                <a:spcPct val="50000"/>
              </a:spcBef>
            </a:pPr>
            <a:endParaRPr lang="en-US" sz="2000" i="1"/>
          </a:p>
          <a:p>
            <a:pPr eaLnBrk="1" hangingPunct="1">
              <a:spcBef>
                <a:spcPct val="50000"/>
              </a:spcBef>
            </a:pPr>
            <a:endParaRPr lang="en-US" sz="3200"/>
          </a:p>
          <a:p>
            <a:pPr eaLnBrk="1" hangingPunct="1">
              <a:spcBef>
                <a:spcPct val="50000"/>
              </a:spcBef>
            </a:pPr>
            <a:endParaRPr lang="en-US" sz="320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381000" y="1371600"/>
            <a:ext cx="86868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endParaRPr lang="en-US" sz="3200" kern="0">
              <a:latin typeface="Arial Unicode MS" pitchFamily="34" charset="-128"/>
            </a:endParaRPr>
          </a:p>
          <a:p>
            <a:pPr marL="342900" indent="-342900" eaLnBrk="0" hangingPunct="0">
              <a:spcBef>
                <a:spcPct val="20000"/>
              </a:spcBef>
              <a:defRPr/>
            </a:pPr>
            <a:endParaRPr lang="en-US" sz="3200" kern="0">
              <a:latin typeface="Arial Unicode MS" pitchFamily="34" charset="-128"/>
            </a:endParaRPr>
          </a:p>
          <a:p>
            <a:pPr marL="342900" indent="-342900" eaLnBrk="0" hangingPunct="0">
              <a:spcBef>
                <a:spcPct val="20000"/>
              </a:spcBef>
              <a:defRPr/>
            </a:pPr>
            <a:endParaRPr lang="en-US" sz="3200" kern="0">
              <a:latin typeface="Arial Unicode MS" pitchFamily="34" charset="-128"/>
            </a:endParaRPr>
          </a:p>
          <a:p>
            <a:pPr marL="342900" indent="-342900" eaLnBrk="0" hangingPunct="0">
              <a:spcBef>
                <a:spcPct val="20000"/>
              </a:spcBef>
              <a:defRPr/>
            </a:pPr>
            <a:endParaRPr lang="en-US" sz="3200" kern="0">
              <a:latin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93872123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2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2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2067" grpId="0" build="p" autoUpdateAnimBg="0"/>
      <p:bldP spid="8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BD24744-AD6D-4E0F-8BAC-84B428C2612E}" type="slidenum">
              <a:rPr lang="en-US"/>
              <a:pPr eaLnBrk="1" hangingPunct="1"/>
              <a:t>27</a:t>
            </a:fld>
            <a:endParaRPr lang="en-US"/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991600" cy="1143000"/>
          </a:xfrm>
        </p:spPr>
        <p:txBody>
          <a:bodyPr/>
          <a:lstStyle/>
          <a:p>
            <a:r>
              <a:rPr lang="en-US">
                <a:latin typeface="Arial Unicode MS" panose="020B0604020202020204" pitchFamily="34" charset="-128"/>
              </a:rPr>
              <a:t>Descriptive Statistics for This Data</a:t>
            </a:r>
          </a:p>
        </p:txBody>
      </p:sp>
      <p:sp>
        <p:nvSpPr>
          <p:cNvPr id="4413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192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  <p:sp>
        <p:nvSpPr>
          <p:cNvPr id="10246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sz="2400"/>
          </a:p>
        </p:txBody>
      </p:sp>
      <p:graphicFrame>
        <p:nvGraphicFramePr>
          <p:cNvPr id="10242" name="Object 2"/>
          <p:cNvGraphicFramePr>
            <a:graphicFrameLocks noGrp="1" noChangeAspect="1"/>
          </p:cNvGraphicFramePr>
          <p:nvPr>
            <p:ph sz="half" idx="2"/>
            <p:extLst/>
          </p:nvPr>
        </p:nvGraphicFramePr>
        <p:xfrm>
          <a:off x="460375" y="1524000"/>
          <a:ext cx="3781425" cy="441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288" name="Equation" r:id="rId4" imgW="977760" imgH="1143000" progId="Equation.3">
                  <p:embed/>
                </p:oleObj>
              </mc:Choice>
              <mc:Fallback>
                <p:oleObj name="Equation" r:id="rId4" imgW="977760" imgH="1143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375" y="1524000"/>
                        <a:ext cx="3781425" cy="441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4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866775"/>
            <a:ext cx="2990850" cy="599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5570636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1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1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1347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dirty="0"/>
              <a:t>Construct a 95% CI for the ratio of the two standard deviations</a:t>
            </a:r>
          </a:p>
        </p:txBody>
      </p:sp>
      <p:sp>
        <p:nvSpPr>
          <p:cNvPr id="3072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8D2E752-F818-4D9B-ADA0-5A7FA4391A04}" type="slidenum">
              <a:rPr lang="en-US"/>
              <a:pPr eaLnBrk="1" hangingPunct="1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7167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747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748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74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11C9718-1466-4F41-8B66-9241D9F5C532}" type="slidenum">
              <a:rPr lang="en-US"/>
              <a:pPr eaLnBrk="1" hangingPunct="1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724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7D538D8-4231-4B3E-99ED-757B9C9D7273}" type="slidenum">
              <a:rPr lang="en-US"/>
              <a:pPr eaLnBrk="1" hangingPunct="1"/>
              <a:t>3</a:t>
            </a:fld>
            <a:endParaRPr lang="en-US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/>
          <a:lstStyle/>
          <a:p>
            <a:r>
              <a:rPr lang="en-US" sz="4000" dirty="0">
                <a:latin typeface="Arial Unicode MS" panose="020B0604020202020204" pitchFamily="34" charset="-128"/>
              </a:rPr>
              <a:t>Sampling Distributions</a:t>
            </a:r>
          </a:p>
        </p:txBody>
      </p:sp>
      <p:sp>
        <p:nvSpPr>
          <p:cNvPr id="318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447800"/>
            <a:ext cx="8763000" cy="4953000"/>
          </a:xfrm>
        </p:spPr>
        <p:txBody>
          <a:bodyPr/>
          <a:lstStyle/>
          <a:p>
            <a:pPr>
              <a:buFontTx/>
              <a:buNone/>
            </a:pPr>
            <a:r>
              <a:rPr lang="en-US" sz="3600" dirty="0">
                <a:latin typeface="Arial Unicode MS" panose="020B0604020202020204" pitchFamily="34" charset="-128"/>
              </a:rPr>
              <a:t>A </a:t>
            </a:r>
            <a:r>
              <a:rPr lang="en-US" sz="3600" u="sng" dirty="0">
                <a:latin typeface="Arial Unicode MS" panose="020B0604020202020204" pitchFamily="34" charset="-128"/>
              </a:rPr>
              <a:t>sampling distribution</a:t>
            </a:r>
            <a:r>
              <a:rPr lang="en-US" sz="3600" dirty="0">
                <a:latin typeface="Arial Unicode MS" panose="020B0604020202020204" pitchFamily="34" charset="-128"/>
              </a:rPr>
              <a:t> is the probability distribution of a statistic.</a:t>
            </a:r>
          </a:p>
          <a:p>
            <a:pPr>
              <a:buFontTx/>
              <a:buNone/>
            </a:pPr>
            <a:endParaRPr lang="en-US" sz="3600" dirty="0">
              <a:latin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70658758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8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8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8467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507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508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50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4696754-FEC6-4392-900B-9C0E43A1A0AF}" type="slidenum">
              <a:rPr lang="en-US"/>
              <a:pPr eaLnBrk="1" hangingPunct="1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72508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507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508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50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4696754-FEC6-4392-900B-9C0E43A1A0AF}" type="slidenum">
              <a:rPr lang="en-US"/>
              <a:pPr eaLnBrk="1" hangingPunct="1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545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sz="4000" dirty="0">
                <a:latin typeface="Arial Unicode MS" panose="020B0604020202020204" pitchFamily="34" charset="-128"/>
              </a:rPr>
              <a:t>The Central Limit Theorem</a:t>
            </a:r>
          </a:p>
        </p:txBody>
      </p:sp>
      <p:sp>
        <p:nvSpPr>
          <p:cNvPr id="3205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3988" y="12192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>
                <a:latin typeface="Arial Unicode MS" panose="020B0604020202020204" pitchFamily="34" charset="-128"/>
              </a:rPr>
              <a:t>If </a:t>
            </a:r>
            <a:r>
              <a:rPr lang="en-US" i="1" dirty="0">
                <a:latin typeface="Arial Unicode MS" panose="020B0604020202020204" pitchFamily="34" charset="-128"/>
              </a:rPr>
              <a:t>X</a:t>
            </a:r>
            <a:r>
              <a:rPr lang="en-US" baseline="-25000" dirty="0">
                <a:latin typeface="Arial Unicode MS" panose="020B0604020202020204" pitchFamily="34" charset="-128"/>
              </a:rPr>
              <a:t>1</a:t>
            </a:r>
            <a:r>
              <a:rPr lang="en-US" dirty="0">
                <a:latin typeface="Arial Unicode MS" panose="020B0604020202020204" pitchFamily="34" charset="-128"/>
              </a:rPr>
              <a:t>, </a:t>
            </a:r>
            <a:r>
              <a:rPr lang="en-US" i="1" dirty="0">
                <a:latin typeface="Arial Unicode MS" panose="020B0604020202020204" pitchFamily="34" charset="-128"/>
              </a:rPr>
              <a:t>X</a:t>
            </a:r>
            <a:r>
              <a:rPr lang="en-US" baseline="-25000" dirty="0">
                <a:latin typeface="Arial Unicode MS" panose="020B0604020202020204" pitchFamily="34" charset="-128"/>
              </a:rPr>
              <a:t>2</a:t>
            </a:r>
            <a:r>
              <a:rPr lang="en-US" dirty="0">
                <a:latin typeface="Arial Unicode MS" panose="020B0604020202020204" pitchFamily="34" charset="-128"/>
              </a:rPr>
              <a:t>, … are an </a:t>
            </a:r>
            <a:r>
              <a:rPr lang="en-US" dirty="0" err="1">
                <a:latin typeface="Arial Unicode MS" panose="020B0604020202020204" pitchFamily="34" charset="-128"/>
              </a:rPr>
              <a:t>iid</a:t>
            </a:r>
            <a:r>
              <a:rPr lang="en-US" dirty="0">
                <a:latin typeface="Arial Unicode MS" panose="020B0604020202020204" pitchFamily="34" charset="-128"/>
              </a:rPr>
              <a:t> sequence of random variables from a population with mean </a:t>
            </a:r>
            <a:r>
              <a:rPr lang="en-US" i="1" dirty="0">
                <a:latin typeface="Symbol" panose="05050102010706020507" pitchFamily="18" charset="2"/>
              </a:rPr>
              <a:t>m</a:t>
            </a:r>
            <a:r>
              <a:rPr lang="en-US" dirty="0">
                <a:latin typeface="Arial Unicode MS" panose="020B0604020202020204" pitchFamily="34" charset="-128"/>
              </a:rPr>
              <a:t> and standard deviation </a:t>
            </a:r>
            <a:r>
              <a:rPr lang="en-US" i="1" dirty="0">
                <a:latin typeface="Symbol" panose="05050102010706020507" pitchFamily="18" charset="2"/>
              </a:rPr>
              <a:t>s</a:t>
            </a:r>
            <a:r>
              <a:rPr lang="en-US" dirty="0">
                <a:latin typeface="Arial Unicode MS" panose="020B0604020202020204" pitchFamily="34" charset="-128"/>
              </a:rPr>
              <a:t>  then: </a:t>
            </a:r>
          </a:p>
          <a:p>
            <a:pPr>
              <a:buFontTx/>
              <a:buNone/>
            </a:pPr>
            <a:endParaRPr lang="en-US" dirty="0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 dirty="0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 dirty="0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 dirty="0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 dirty="0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r>
              <a:rPr lang="en-US" dirty="0">
                <a:latin typeface="Arial Unicode MS" panose="020B0604020202020204" pitchFamily="34" charset="-128"/>
              </a:rPr>
              <a:t>for large enough </a:t>
            </a:r>
            <a:r>
              <a:rPr lang="en-US" i="1" dirty="0">
                <a:latin typeface="Arial Unicode MS" panose="020B0604020202020204" pitchFamily="34" charset="-128"/>
              </a:rPr>
              <a:t>n</a:t>
            </a:r>
            <a:r>
              <a:rPr lang="en-US" dirty="0">
                <a:latin typeface="Arial Unicode MS" panose="020B0604020202020204" pitchFamily="34" charset="-128"/>
              </a:rPr>
              <a:t>.</a:t>
            </a:r>
          </a:p>
          <a:p>
            <a:pPr>
              <a:buFontTx/>
              <a:buNone/>
            </a:pPr>
            <a:endParaRPr lang="en-US" dirty="0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 dirty="0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 dirty="0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 dirty="0">
              <a:latin typeface="Arial Unicode MS" panose="020B0604020202020204" pitchFamily="34" charset="-128"/>
            </a:endParaRPr>
          </a:p>
        </p:txBody>
      </p:sp>
      <p:graphicFrame>
        <p:nvGraphicFramePr>
          <p:cNvPr id="17412" name="Object 2"/>
          <p:cNvGraphicFramePr>
            <a:graphicFrameLocks noGrp="1" noChangeAspect="1"/>
          </p:cNvGraphicFramePr>
          <p:nvPr>
            <p:ph sz="half" idx="2"/>
          </p:nvPr>
        </p:nvGraphicFramePr>
        <p:xfrm>
          <a:off x="3398838" y="3440113"/>
          <a:ext cx="3011487" cy="193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76" name="Equation" r:id="rId3" imgW="990360" imgH="634680" progId="Equation.3">
                  <p:embed/>
                </p:oleObj>
              </mc:Choice>
              <mc:Fallback>
                <p:oleObj name="Equation" r:id="rId3" imgW="990360" imgH="634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8838" y="3440113"/>
                        <a:ext cx="3011487" cy="193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06A62DB-9A1F-4AAD-8E11-45B4766775D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962015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0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0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0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0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0515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-85725" y="0"/>
            <a:ext cx="9229725" cy="1143000"/>
          </a:xfrm>
        </p:spPr>
        <p:txBody>
          <a:bodyPr/>
          <a:lstStyle/>
          <a:p>
            <a:r>
              <a:rPr lang="en-US">
                <a:latin typeface="Arial Unicode MS" panose="020B0604020202020204" pitchFamily="34" charset="-128"/>
              </a:rPr>
              <a:t>Sampling Distribution for the </a:t>
            </a:r>
            <a:br>
              <a:rPr lang="en-US">
                <a:latin typeface="Arial Unicode MS" panose="020B0604020202020204" pitchFamily="34" charset="-128"/>
              </a:rPr>
            </a:br>
            <a:r>
              <a:rPr lang="en-US">
                <a:latin typeface="Arial Unicode MS" panose="020B0604020202020204" pitchFamily="34" charset="-128"/>
              </a:rPr>
              <a:t>Sample Percentage</a:t>
            </a:r>
          </a:p>
        </p:txBody>
      </p:sp>
      <p:sp>
        <p:nvSpPr>
          <p:cNvPr id="3481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192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338138" y="1487488"/>
            <a:ext cx="8382000" cy="587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>
                <a:solidFill>
                  <a:schemeClr val="tx1"/>
                </a:solidFill>
              </a:rPr>
              <a:t>Let </a:t>
            </a:r>
            <a:r>
              <a:rPr lang="en-US" i="1">
                <a:solidFill>
                  <a:schemeClr val="tx1"/>
                </a:solidFill>
              </a:rPr>
              <a:t>X</a:t>
            </a:r>
            <a:r>
              <a:rPr lang="en-US">
                <a:solidFill>
                  <a:schemeClr val="tx1"/>
                </a:solidFill>
              </a:rPr>
              <a:t> be a binomial random variable with sample size </a:t>
            </a:r>
            <a:r>
              <a:rPr lang="en-US" i="1">
                <a:solidFill>
                  <a:schemeClr val="tx1"/>
                </a:solidFill>
              </a:rPr>
              <a:t>n</a:t>
            </a:r>
            <a:r>
              <a:rPr lang="en-US">
                <a:solidFill>
                  <a:schemeClr val="tx1"/>
                </a:solidFill>
              </a:rPr>
              <a:t> and probability </a:t>
            </a:r>
            <a:r>
              <a:rPr lang="en-US" i="1">
                <a:solidFill>
                  <a:schemeClr val="tx1"/>
                </a:solidFill>
              </a:rPr>
              <a:t>p , </a:t>
            </a:r>
            <a:r>
              <a:rPr lang="en-US">
                <a:solidFill>
                  <a:schemeClr val="tx1"/>
                </a:solidFill>
              </a:rPr>
              <a:t>then</a:t>
            </a:r>
            <a:endParaRPr lang="en-US" i="1">
              <a:solidFill>
                <a:schemeClr val="tx1"/>
              </a:solidFill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>
              <a:solidFill>
                <a:schemeClr val="tx1"/>
              </a:solidFill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>
              <a:solidFill>
                <a:schemeClr val="tx1"/>
              </a:solidFill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>
                <a:solidFill>
                  <a:schemeClr val="tx1"/>
                </a:solidFill>
              </a:rPr>
              <a:t>and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>
              <a:solidFill>
                <a:schemeClr val="tx1"/>
              </a:solidFill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sz="1600">
              <a:solidFill>
                <a:schemeClr val="tx1"/>
              </a:solidFill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>
                <a:solidFill>
                  <a:schemeClr val="tx1"/>
                </a:solidFill>
              </a:rPr>
              <a:t>for large enough </a:t>
            </a:r>
            <a:r>
              <a:rPr lang="en-US" i="1">
                <a:solidFill>
                  <a:schemeClr val="tx1"/>
                </a:solidFill>
              </a:rPr>
              <a:t>n</a:t>
            </a:r>
            <a:r>
              <a:rPr lang="en-US">
                <a:solidFill>
                  <a:schemeClr val="tx1"/>
                </a:solidFill>
              </a:rPr>
              <a:t>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13318" name="Object 2"/>
          <p:cNvGraphicFramePr>
            <a:graphicFrameLocks noGrp="1" noChangeAspect="1"/>
          </p:cNvGraphicFramePr>
          <p:nvPr>
            <p:ph sz="half" idx="2"/>
            <p:extLst/>
          </p:nvPr>
        </p:nvGraphicFramePr>
        <p:xfrm>
          <a:off x="3698875" y="2906713"/>
          <a:ext cx="2136775" cy="2813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00" name="Equation" r:id="rId4" imgW="1002960" imgH="1320480" progId="Equation.3">
                  <p:embed/>
                </p:oleObj>
              </mc:Choice>
              <mc:Fallback>
                <p:oleObj name="Equation" r:id="rId4" imgW="1002960" imgH="1320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8875" y="2906713"/>
                        <a:ext cx="2136775" cy="2813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06A62DB-9A1F-4AAD-8E11-45B4766775D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022296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63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sz="4000" dirty="0">
                <a:latin typeface="Arial Unicode MS" panose="020B0604020202020204" pitchFamily="34" charset="-128"/>
              </a:rPr>
              <a:t>Sampling Distribution for the Mean</a:t>
            </a:r>
          </a:p>
        </p:txBody>
      </p:sp>
      <p:sp>
        <p:nvSpPr>
          <p:cNvPr id="3205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3988" y="12192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>
                <a:latin typeface="Arial Unicode MS" panose="020B0604020202020204" pitchFamily="34" charset="-128"/>
              </a:rPr>
              <a:t>If </a:t>
            </a:r>
            <a:r>
              <a:rPr lang="en-US" i="1" dirty="0">
                <a:latin typeface="Arial Unicode MS" panose="020B0604020202020204" pitchFamily="34" charset="-128"/>
              </a:rPr>
              <a:t>X</a:t>
            </a:r>
            <a:r>
              <a:rPr lang="en-US" baseline="-25000" dirty="0">
                <a:latin typeface="Arial Unicode MS" panose="020B0604020202020204" pitchFamily="34" charset="-128"/>
              </a:rPr>
              <a:t>1</a:t>
            </a:r>
            <a:r>
              <a:rPr lang="en-US" dirty="0">
                <a:latin typeface="Arial Unicode MS" panose="020B0604020202020204" pitchFamily="34" charset="-128"/>
              </a:rPr>
              <a:t>, </a:t>
            </a:r>
            <a:r>
              <a:rPr lang="en-US" i="1" dirty="0">
                <a:latin typeface="Arial Unicode MS" panose="020B0604020202020204" pitchFamily="34" charset="-128"/>
              </a:rPr>
              <a:t>X</a:t>
            </a:r>
            <a:r>
              <a:rPr lang="en-US" baseline="-25000" dirty="0">
                <a:latin typeface="Arial Unicode MS" panose="020B0604020202020204" pitchFamily="34" charset="-128"/>
              </a:rPr>
              <a:t>2</a:t>
            </a:r>
            <a:r>
              <a:rPr lang="en-US" dirty="0">
                <a:latin typeface="Arial Unicode MS" panose="020B0604020202020204" pitchFamily="34" charset="-128"/>
              </a:rPr>
              <a:t>, … are an </a:t>
            </a:r>
            <a:r>
              <a:rPr lang="en-US" dirty="0" err="1">
                <a:latin typeface="Arial Unicode MS" panose="020B0604020202020204" pitchFamily="34" charset="-128"/>
              </a:rPr>
              <a:t>iid</a:t>
            </a:r>
            <a:r>
              <a:rPr lang="en-US" dirty="0">
                <a:latin typeface="Arial Unicode MS" panose="020B0604020202020204" pitchFamily="34" charset="-128"/>
              </a:rPr>
              <a:t> sequence of random variables from a population with mean </a:t>
            </a:r>
            <a:r>
              <a:rPr lang="en-US" i="1" dirty="0">
                <a:latin typeface="Symbol" panose="05050102010706020507" pitchFamily="18" charset="2"/>
              </a:rPr>
              <a:t>m</a:t>
            </a:r>
            <a:r>
              <a:rPr lang="en-US" dirty="0">
                <a:latin typeface="Arial Unicode MS" panose="020B0604020202020204" pitchFamily="34" charset="-128"/>
              </a:rPr>
              <a:t> and standard deviation </a:t>
            </a:r>
            <a:r>
              <a:rPr lang="en-US" i="1" dirty="0">
                <a:latin typeface="Symbol" panose="05050102010706020507" pitchFamily="18" charset="2"/>
              </a:rPr>
              <a:t>s</a:t>
            </a:r>
            <a:r>
              <a:rPr lang="en-US" dirty="0">
                <a:latin typeface="Arial Unicode MS" panose="020B0604020202020204" pitchFamily="34" charset="-128"/>
              </a:rPr>
              <a:t> then the CLT says: </a:t>
            </a:r>
          </a:p>
          <a:p>
            <a:pPr>
              <a:buFontTx/>
              <a:buNone/>
            </a:pPr>
            <a:endParaRPr lang="en-US" dirty="0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 dirty="0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 dirty="0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 dirty="0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 dirty="0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r>
              <a:rPr lang="en-US" dirty="0">
                <a:latin typeface="Arial Unicode MS" panose="020B0604020202020204" pitchFamily="34" charset="-128"/>
              </a:rPr>
              <a:t>for large enough </a:t>
            </a:r>
            <a:r>
              <a:rPr lang="en-US" i="1" dirty="0">
                <a:latin typeface="Arial Unicode MS" panose="020B0604020202020204" pitchFamily="34" charset="-128"/>
              </a:rPr>
              <a:t>n</a:t>
            </a:r>
            <a:r>
              <a:rPr lang="en-US" dirty="0">
                <a:latin typeface="Arial Unicode MS" panose="020B0604020202020204" pitchFamily="34" charset="-128"/>
              </a:rPr>
              <a:t>.</a:t>
            </a:r>
          </a:p>
          <a:p>
            <a:pPr>
              <a:buFontTx/>
              <a:buNone/>
            </a:pPr>
            <a:endParaRPr lang="en-US" dirty="0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 dirty="0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 dirty="0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 dirty="0">
              <a:latin typeface="Arial Unicode MS" panose="020B0604020202020204" pitchFamily="34" charset="-128"/>
            </a:endParaRPr>
          </a:p>
        </p:txBody>
      </p:sp>
      <p:graphicFrame>
        <p:nvGraphicFramePr>
          <p:cNvPr id="17412" name="Object 2"/>
          <p:cNvGraphicFramePr>
            <a:graphicFrameLocks noGrp="1" noChangeAspect="1"/>
          </p:cNvGraphicFramePr>
          <p:nvPr>
            <p:ph sz="half" idx="2"/>
            <p:extLst/>
          </p:nvPr>
        </p:nvGraphicFramePr>
        <p:xfrm>
          <a:off x="3398838" y="3276600"/>
          <a:ext cx="2482850" cy="190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24" name="Equation" r:id="rId3" imgW="711000" imgH="545760" progId="Equation.3">
                  <p:embed/>
                </p:oleObj>
              </mc:Choice>
              <mc:Fallback>
                <p:oleObj name="Equation" r:id="rId3" imgW="711000" imgH="545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8838" y="3276600"/>
                        <a:ext cx="2482850" cy="1906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06A62DB-9A1F-4AAD-8E11-45B4766775D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604579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0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0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0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0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0515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091A4CD-3ADA-4C61-8747-38094D029CF7}" type="slidenum">
              <a:rPr lang="en-US"/>
              <a:pPr eaLnBrk="1" hangingPunct="1"/>
              <a:t>7</a:t>
            </a:fld>
            <a:endParaRPr lang="en-US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067798" cy="1143000"/>
          </a:xfrm>
        </p:spPr>
        <p:txBody>
          <a:bodyPr/>
          <a:lstStyle/>
          <a:p>
            <a:r>
              <a:rPr lang="en-US" dirty="0">
                <a:latin typeface="Arial Unicode MS" panose="020B0604020202020204" pitchFamily="34" charset="-128"/>
              </a:rPr>
              <a:t>Sampling Distribution for the Variance</a:t>
            </a:r>
          </a:p>
        </p:txBody>
      </p:sp>
      <p:sp>
        <p:nvSpPr>
          <p:cNvPr id="3461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192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  <p:sp>
        <p:nvSpPr>
          <p:cNvPr id="3078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sz="2400"/>
          </a:p>
        </p:txBody>
      </p:sp>
      <p:sp>
        <p:nvSpPr>
          <p:cNvPr id="3079" name="Text Box 5"/>
          <p:cNvSpPr txBox="1">
            <a:spLocks noChangeArrowheads="1"/>
          </p:cNvSpPr>
          <p:nvPr/>
        </p:nvSpPr>
        <p:spPr bwMode="auto">
          <a:xfrm>
            <a:off x="380999" y="1480912"/>
            <a:ext cx="8626475" cy="6001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/>
              <a:t>Let X</a:t>
            </a:r>
            <a:r>
              <a:rPr lang="en-US" sz="3200" baseline="-25000" dirty="0"/>
              <a:t>1</a:t>
            </a:r>
            <a:r>
              <a:rPr lang="en-US" sz="3200" dirty="0"/>
              <a:t>, X</a:t>
            </a:r>
            <a:r>
              <a:rPr lang="en-US" sz="3200" baseline="-25000" dirty="0"/>
              <a:t>2</a:t>
            </a:r>
            <a:r>
              <a:rPr lang="en-US" sz="3200" dirty="0"/>
              <a:t>, … </a:t>
            </a:r>
            <a:r>
              <a:rPr lang="en-US" sz="3200" dirty="0" err="1"/>
              <a:t>X</a:t>
            </a:r>
            <a:r>
              <a:rPr lang="en-US" sz="3200" i="1" baseline="-25000" dirty="0" err="1"/>
              <a:t>n</a:t>
            </a:r>
            <a:r>
              <a:rPr lang="en-US" sz="3200" dirty="0"/>
              <a:t> be </a:t>
            </a:r>
            <a:r>
              <a:rPr lang="en-US" sz="3200" dirty="0" err="1"/>
              <a:t>i.i.d</a:t>
            </a:r>
            <a:r>
              <a:rPr lang="en-US" sz="3200" dirty="0"/>
              <a:t>. normal random variables with mean </a:t>
            </a:r>
            <a:r>
              <a:rPr lang="en-US" sz="3200" dirty="0">
                <a:latin typeface="Symbol" panose="05050102010706020507" pitchFamily="18" charset="2"/>
              </a:rPr>
              <a:t>m</a:t>
            </a:r>
            <a:r>
              <a:rPr lang="en-US" sz="3200" dirty="0"/>
              <a:t> and </a:t>
            </a:r>
            <a:r>
              <a:rPr lang="en-US" sz="3200" dirty="0" err="1"/>
              <a:t>sd</a:t>
            </a:r>
            <a:r>
              <a:rPr lang="en-US" sz="3200" dirty="0"/>
              <a:t> </a:t>
            </a:r>
            <a:r>
              <a:rPr lang="en-US" sz="3200" dirty="0">
                <a:latin typeface="Symbol" panose="05050102010706020507" pitchFamily="18" charset="2"/>
              </a:rPr>
              <a:t>s</a:t>
            </a:r>
            <a:r>
              <a:rPr lang="en-US" sz="3200" dirty="0"/>
              <a:t>: </a:t>
            </a:r>
          </a:p>
          <a:p>
            <a:pPr eaLnBrk="1" hangingPunct="1">
              <a:spcBef>
                <a:spcPct val="50000"/>
              </a:spcBef>
            </a:pPr>
            <a:endParaRPr lang="en-US" sz="3200" dirty="0"/>
          </a:p>
          <a:p>
            <a:pPr eaLnBrk="1" hangingPunct="1">
              <a:spcBef>
                <a:spcPct val="50000"/>
              </a:spcBef>
            </a:pPr>
            <a:endParaRPr lang="en-US" sz="3200" dirty="0"/>
          </a:p>
          <a:p>
            <a:pPr eaLnBrk="1" hangingPunct="1">
              <a:spcBef>
                <a:spcPct val="50000"/>
              </a:spcBef>
            </a:pPr>
            <a:r>
              <a:rPr lang="en-US" sz="3200" dirty="0"/>
              <a:t>has a Chi-squared distribution with </a:t>
            </a:r>
            <a:r>
              <a:rPr lang="en-US" sz="3200" i="1" dirty="0"/>
              <a:t>n-1</a:t>
            </a:r>
            <a:r>
              <a:rPr lang="en-US" sz="3200" dirty="0"/>
              <a:t> degrees of freedom.</a:t>
            </a:r>
          </a:p>
          <a:p>
            <a:pPr eaLnBrk="1" hangingPunct="1">
              <a:spcBef>
                <a:spcPct val="50000"/>
              </a:spcBef>
            </a:pPr>
            <a:endParaRPr lang="en-US" sz="3200" dirty="0"/>
          </a:p>
          <a:p>
            <a:pPr eaLnBrk="1" hangingPunct="1">
              <a:spcBef>
                <a:spcPct val="50000"/>
              </a:spcBef>
            </a:pPr>
            <a:r>
              <a:rPr lang="en-US" sz="3200" dirty="0">
                <a:latin typeface="Arial Unicode MS" panose="020B0604020202020204" pitchFamily="34" charset="-128"/>
              </a:rPr>
              <a:t>This relationship is </a:t>
            </a:r>
            <a:r>
              <a:rPr lang="en-US" sz="3200" b="1" dirty="0">
                <a:latin typeface="Arial Unicode MS" panose="020B0604020202020204" pitchFamily="34" charset="-128"/>
              </a:rPr>
              <a:t>not</a:t>
            </a:r>
            <a:r>
              <a:rPr lang="en-US" sz="3200" dirty="0">
                <a:latin typeface="Arial Unicode MS" panose="020B0604020202020204" pitchFamily="34" charset="-128"/>
              </a:rPr>
              <a:t> robust to non-normality.</a:t>
            </a:r>
            <a:endParaRPr lang="en-US" sz="3200" dirty="0"/>
          </a:p>
          <a:p>
            <a:pPr eaLnBrk="1" hangingPunct="1">
              <a:spcBef>
                <a:spcPct val="50000"/>
              </a:spcBef>
            </a:pPr>
            <a:endParaRPr lang="en-US" sz="3200" dirty="0"/>
          </a:p>
        </p:txBody>
      </p:sp>
      <p:graphicFrame>
        <p:nvGraphicFramePr>
          <p:cNvPr id="9" name="Object 2"/>
          <p:cNvGraphicFramePr>
            <a:graphicFrameLocks noChangeAspect="1"/>
          </p:cNvGraphicFramePr>
          <p:nvPr>
            <p:extLst/>
          </p:nvPr>
        </p:nvGraphicFramePr>
        <p:xfrm>
          <a:off x="2209800" y="2438400"/>
          <a:ext cx="4437062" cy="162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48" name="Equation" r:id="rId4" imgW="1143000" imgH="419040" progId="Equation.3">
                  <p:embed/>
                </p:oleObj>
              </mc:Choice>
              <mc:Fallback>
                <p:oleObj name="Equation" r:id="rId4" imgW="114300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2438400"/>
                        <a:ext cx="4437062" cy="1627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02228359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6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6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6115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5BE65D3-5433-4F7E-8ED0-2E889DDC2BD6}" type="slidenum">
              <a:rPr lang="en-US"/>
              <a:pPr eaLnBrk="1" hangingPunct="1"/>
              <a:t>8</a:t>
            </a:fld>
            <a:endParaRPr lang="en-US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dirty="0">
                <a:latin typeface="Arial Unicode MS" panose="020B0604020202020204" pitchFamily="34" charset="-128"/>
              </a:rPr>
              <a:t>Sampling Distribution for the Mean</a:t>
            </a:r>
          </a:p>
        </p:txBody>
      </p:sp>
      <p:sp>
        <p:nvSpPr>
          <p:cNvPr id="3502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0675" y="11430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  <p:sp>
        <p:nvSpPr>
          <p:cNvPr id="5126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sz="2400"/>
          </a:p>
        </p:txBody>
      </p:sp>
      <p:sp>
        <p:nvSpPr>
          <p:cNvPr id="5127" name="Text Box 5"/>
          <p:cNvSpPr txBox="1">
            <a:spLocks noChangeArrowheads="1"/>
          </p:cNvSpPr>
          <p:nvPr/>
        </p:nvSpPr>
        <p:spPr bwMode="auto">
          <a:xfrm>
            <a:off x="136525" y="1447800"/>
            <a:ext cx="8870949" cy="5755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/>
              <a:t>Let X</a:t>
            </a:r>
            <a:r>
              <a:rPr lang="en-US" sz="3200" baseline="-25000" dirty="0"/>
              <a:t>1</a:t>
            </a:r>
            <a:r>
              <a:rPr lang="en-US" sz="3200" dirty="0"/>
              <a:t>, X</a:t>
            </a:r>
            <a:r>
              <a:rPr lang="en-US" sz="3200" baseline="-25000" dirty="0"/>
              <a:t>2</a:t>
            </a:r>
            <a:r>
              <a:rPr lang="en-US" sz="3200" dirty="0"/>
              <a:t>, … </a:t>
            </a:r>
            <a:r>
              <a:rPr lang="en-US" sz="3200" dirty="0" err="1"/>
              <a:t>X</a:t>
            </a:r>
            <a:r>
              <a:rPr lang="en-US" sz="3200" i="1" baseline="-25000" dirty="0" err="1"/>
              <a:t>n</a:t>
            </a:r>
            <a:r>
              <a:rPr lang="en-US" sz="3200" dirty="0"/>
              <a:t> be </a:t>
            </a:r>
            <a:r>
              <a:rPr lang="en-US" sz="3200" dirty="0" err="1"/>
              <a:t>i.i.d</a:t>
            </a:r>
            <a:r>
              <a:rPr lang="en-US" sz="3200" dirty="0"/>
              <a:t>. normal random variables with mean </a:t>
            </a:r>
            <a:r>
              <a:rPr lang="en-US" sz="3200" dirty="0">
                <a:latin typeface="Symbol" panose="05050102010706020507" pitchFamily="18" charset="2"/>
              </a:rPr>
              <a:t>m</a:t>
            </a:r>
            <a:r>
              <a:rPr lang="en-US" sz="3200" dirty="0"/>
              <a:t> and </a:t>
            </a:r>
            <a:r>
              <a:rPr lang="en-US" sz="3200" dirty="0" err="1"/>
              <a:t>sd</a:t>
            </a:r>
            <a:r>
              <a:rPr lang="en-US" sz="3200" dirty="0"/>
              <a:t> </a:t>
            </a:r>
            <a:r>
              <a:rPr lang="en-US" sz="3200" dirty="0">
                <a:latin typeface="Symbol" panose="05050102010706020507" pitchFamily="18" charset="2"/>
              </a:rPr>
              <a:t>s</a:t>
            </a:r>
            <a:r>
              <a:rPr lang="en-US" sz="3200" dirty="0"/>
              <a:t>: </a:t>
            </a:r>
          </a:p>
          <a:p>
            <a:pPr eaLnBrk="1" hangingPunct="1">
              <a:spcBef>
                <a:spcPct val="50000"/>
              </a:spcBef>
            </a:pPr>
            <a:endParaRPr lang="en-US" sz="3200" dirty="0"/>
          </a:p>
          <a:p>
            <a:pPr eaLnBrk="1" hangingPunct="1">
              <a:spcBef>
                <a:spcPct val="50000"/>
              </a:spcBef>
            </a:pPr>
            <a:endParaRPr lang="en-US" sz="3200" dirty="0"/>
          </a:p>
          <a:p>
            <a:pPr eaLnBrk="1" hangingPunct="1">
              <a:spcBef>
                <a:spcPct val="50000"/>
              </a:spcBef>
            </a:pPr>
            <a:r>
              <a:rPr lang="en-US" sz="3200" dirty="0"/>
              <a:t>has a </a:t>
            </a:r>
            <a:r>
              <a:rPr lang="en-US" sz="3200" i="1" dirty="0"/>
              <a:t>t</a:t>
            </a:r>
            <a:r>
              <a:rPr lang="en-US" sz="3200" dirty="0"/>
              <a:t> distribution with </a:t>
            </a:r>
            <a:r>
              <a:rPr lang="en-US" sz="3200" i="1" dirty="0"/>
              <a:t>n-1</a:t>
            </a:r>
            <a:r>
              <a:rPr lang="en-US" sz="3200" dirty="0"/>
              <a:t> degrees of freedom.  </a:t>
            </a:r>
            <a:br>
              <a:rPr lang="en-US" sz="3200" dirty="0"/>
            </a:br>
            <a:endParaRPr lang="en-US" sz="3200" dirty="0"/>
          </a:p>
          <a:p>
            <a:pPr eaLnBrk="1" hangingPunct="1">
              <a:spcBef>
                <a:spcPct val="50000"/>
              </a:spcBef>
            </a:pPr>
            <a:r>
              <a:rPr lang="en-US" sz="3200" dirty="0"/>
              <a:t>This relationship is fairly robust to non-normality, especially for large sample sizes.</a:t>
            </a:r>
          </a:p>
          <a:p>
            <a:pPr eaLnBrk="1" hangingPunct="1">
              <a:spcBef>
                <a:spcPct val="50000"/>
              </a:spcBef>
            </a:pPr>
            <a:endParaRPr lang="en-US" sz="3200" dirty="0"/>
          </a:p>
        </p:txBody>
      </p:sp>
      <p:graphicFrame>
        <p:nvGraphicFramePr>
          <p:cNvPr id="5122" name="Object 2"/>
          <p:cNvGraphicFramePr>
            <a:graphicFrameLocks noGrp="1" noChangeAspect="1"/>
          </p:cNvGraphicFramePr>
          <p:nvPr>
            <p:ph sz="half" idx="2"/>
            <p:extLst/>
          </p:nvPr>
        </p:nvGraphicFramePr>
        <p:xfrm>
          <a:off x="3505200" y="2820988"/>
          <a:ext cx="1320800" cy="1112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072" name="Equation" r:id="rId4" imgW="647640" imgH="545760" progId="Equation.3">
                  <p:embed/>
                </p:oleObj>
              </mc:Choice>
              <mc:Fallback>
                <p:oleObj name="Equation" r:id="rId4" imgW="647640" imgH="545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2820988"/>
                        <a:ext cx="1320800" cy="1112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4471073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0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0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0211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DC6158C-0B28-42BB-9B7A-90B0A41475B1}" type="slidenum">
              <a:rPr lang="en-US"/>
              <a:pPr eaLnBrk="1" hangingPunct="1"/>
              <a:t>9</a:t>
            </a:fld>
            <a:endParaRPr lang="en-US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>
                <a:latin typeface="Arial Unicode MS" panose="020B0604020202020204" pitchFamily="34" charset="-128"/>
              </a:rPr>
              <a:t>Sampling Distribution for the Ratio of Variances</a:t>
            </a:r>
          </a:p>
        </p:txBody>
      </p:sp>
      <p:sp>
        <p:nvSpPr>
          <p:cNvPr id="3563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192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  <p:sp>
        <p:nvSpPr>
          <p:cNvPr id="7174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sz="2400"/>
          </a:p>
        </p:txBody>
      </p:sp>
      <p:sp>
        <p:nvSpPr>
          <p:cNvPr id="7175" name="Text Box 5"/>
          <p:cNvSpPr txBox="1">
            <a:spLocks noChangeArrowheads="1"/>
          </p:cNvSpPr>
          <p:nvPr/>
        </p:nvSpPr>
        <p:spPr bwMode="auto">
          <a:xfrm>
            <a:off x="0" y="1219200"/>
            <a:ext cx="9144000" cy="6494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/>
              <a:t>Let X</a:t>
            </a:r>
            <a:r>
              <a:rPr lang="en-US" sz="3200" baseline="-25000" dirty="0"/>
              <a:t>11</a:t>
            </a:r>
            <a:r>
              <a:rPr lang="en-US" sz="3200" dirty="0"/>
              <a:t>, X</a:t>
            </a:r>
            <a:r>
              <a:rPr lang="en-US" sz="3200" baseline="-25000" dirty="0"/>
              <a:t>12</a:t>
            </a:r>
            <a:r>
              <a:rPr lang="en-US" sz="3200" dirty="0"/>
              <a:t>, … X</a:t>
            </a:r>
            <a:r>
              <a:rPr lang="en-US" sz="3200" baseline="-25000" dirty="0"/>
              <a:t>1</a:t>
            </a:r>
            <a:r>
              <a:rPr lang="en-US" sz="3200" i="1" baseline="-25000" dirty="0"/>
              <a:t>n</a:t>
            </a:r>
            <a:r>
              <a:rPr lang="en-US" sz="1600" baseline="-60000" dirty="0"/>
              <a:t>1</a:t>
            </a:r>
            <a:r>
              <a:rPr lang="en-US" sz="3200" dirty="0"/>
              <a:t> be </a:t>
            </a:r>
            <a:r>
              <a:rPr lang="en-US" sz="3200" dirty="0" err="1"/>
              <a:t>i.i.d</a:t>
            </a:r>
            <a:r>
              <a:rPr lang="en-US" sz="3200" dirty="0"/>
              <a:t>. normal random variables with mean </a:t>
            </a:r>
            <a:r>
              <a:rPr lang="en-US" sz="3200" dirty="0">
                <a:latin typeface="Symbol" panose="05050102010706020507" pitchFamily="18" charset="2"/>
              </a:rPr>
              <a:t>m</a:t>
            </a:r>
            <a:r>
              <a:rPr lang="en-US" sz="3200" baseline="-25000" dirty="0"/>
              <a:t>1</a:t>
            </a:r>
            <a:r>
              <a:rPr lang="en-US" sz="3200" dirty="0"/>
              <a:t> and </a:t>
            </a:r>
            <a:r>
              <a:rPr lang="en-US" sz="3200" dirty="0" err="1"/>
              <a:t>sd</a:t>
            </a:r>
            <a:r>
              <a:rPr lang="en-US" sz="3200" dirty="0"/>
              <a:t> </a:t>
            </a:r>
            <a:r>
              <a:rPr lang="en-US" sz="3200" dirty="0">
                <a:latin typeface="Symbol" panose="05050102010706020507" pitchFamily="18" charset="2"/>
              </a:rPr>
              <a:t>s</a:t>
            </a:r>
            <a:r>
              <a:rPr lang="en-US" sz="3200" baseline="-25000" dirty="0"/>
              <a:t>2</a:t>
            </a:r>
            <a:r>
              <a:rPr lang="en-US" sz="3200" dirty="0"/>
              <a:t> that are independent of X</a:t>
            </a:r>
            <a:r>
              <a:rPr lang="en-US" sz="3200" baseline="-25000" dirty="0"/>
              <a:t>21</a:t>
            </a:r>
            <a:r>
              <a:rPr lang="en-US" sz="3200" dirty="0"/>
              <a:t>, X</a:t>
            </a:r>
            <a:r>
              <a:rPr lang="en-US" sz="3200" baseline="-25000" dirty="0"/>
              <a:t>22</a:t>
            </a:r>
            <a:r>
              <a:rPr lang="en-US" sz="3200" dirty="0"/>
              <a:t>, … X</a:t>
            </a:r>
            <a:r>
              <a:rPr lang="en-US" sz="3200" baseline="-25000" dirty="0"/>
              <a:t>2</a:t>
            </a:r>
            <a:r>
              <a:rPr lang="en-US" sz="3200" i="1" baseline="-25000" dirty="0"/>
              <a:t>n</a:t>
            </a:r>
            <a:r>
              <a:rPr lang="en-US" sz="1600" baseline="-60000" dirty="0"/>
              <a:t>2</a:t>
            </a:r>
            <a:r>
              <a:rPr lang="en-US" sz="3200" dirty="0"/>
              <a:t> which are </a:t>
            </a:r>
            <a:r>
              <a:rPr lang="en-US" sz="3200" dirty="0" err="1"/>
              <a:t>i.i.d</a:t>
            </a:r>
            <a:r>
              <a:rPr lang="en-US" sz="3200" dirty="0"/>
              <a:t>. normal random variables with mean </a:t>
            </a:r>
            <a:r>
              <a:rPr lang="en-US" sz="3200" dirty="0">
                <a:latin typeface="Symbol" panose="05050102010706020507" pitchFamily="18" charset="2"/>
              </a:rPr>
              <a:t>m</a:t>
            </a:r>
            <a:r>
              <a:rPr lang="en-US" sz="3200" baseline="-25000" dirty="0"/>
              <a:t>2</a:t>
            </a:r>
            <a:r>
              <a:rPr lang="en-US" sz="3200" dirty="0"/>
              <a:t> and </a:t>
            </a:r>
            <a:r>
              <a:rPr lang="en-US" sz="3200" dirty="0" err="1"/>
              <a:t>sd</a:t>
            </a:r>
            <a:r>
              <a:rPr lang="en-US" sz="3200" dirty="0"/>
              <a:t> </a:t>
            </a:r>
            <a:r>
              <a:rPr lang="en-US" sz="3200" dirty="0">
                <a:latin typeface="Symbol" panose="05050102010706020507" pitchFamily="18" charset="2"/>
              </a:rPr>
              <a:t>s</a:t>
            </a:r>
            <a:r>
              <a:rPr lang="en-US" sz="3200" baseline="-25000" dirty="0"/>
              <a:t>2</a:t>
            </a:r>
            <a:r>
              <a:rPr lang="en-US" sz="3200" dirty="0"/>
              <a:t>.  Then</a:t>
            </a:r>
            <a:r>
              <a:rPr lang="en-US" sz="2400" dirty="0"/>
              <a:t> </a:t>
            </a:r>
            <a:endParaRPr lang="en-US" sz="3200" dirty="0"/>
          </a:p>
          <a:p>
            <a:pPr eaLnBrk="1" hangingPunct="1">
              <a:spcBef>
                <a:spcPct val="50000"/>
              </a:spcBef>
            </a:pPr>
            <a:endParaRPr lang="en-US" sz="3200" dirty="0"/>
          </a:p>
          <a:p>
            <a:pPr eaLnBrk="1" hangingPunct="1">
              <a:spcBef>
                <a:spcPct val="50000"/>
              </a:spcBef>
            </a:pPr>
            <a:endParaRPr lang="en-US" sz="3200" dirty="0"/>
          </a:p>
          <a:p>
            <a:pPr eaLnBrk="1" hangingPunct="1">
              <a:spcBef>
                <a:spcPct val="50000"/>
              </a:spcBef>
            </a:pPr>
            <a:r>
              <a:rPr lang="en-US" sz="3200" dirty="0"/>
              <a:t>has an </a:t>
            </a:r>
            <a:r>
              <a:rPr lang="en-US" sz="3200" i="1" dirty="0"/>
              <a:t>F</a:t>
            </a:r>
            <a:r>
              <a:rPr lang="en-US" sz="3200" dirty="0"/>
              <a:t> distribution with </a:t>
            </a:r>
            <a:r>
              <a:rPr lang="en-US" sz="3200" i="1" dirty="0"/>
              <a:t>n</a:t>
            </a:r>
            <a:r>
              <a:rPr lang="en-US" sz="3200" baseline="-25000" dirty="0"/>
              <a:t>1</a:t>
            </a:r>
            <a:r>
              <a:rPr lang="en-US" sz="3200" i="1" dirty="0"/>
              <a:t>-1 and n</a:t>
            </a:r>
            <a:r>
              <a:rPr lang="en-US" sz="3200" baseline="-25000" dirty="0"/>
              <a:t>2</a:t>
            </a:r>
            <a:r>
              <a:rPr lang="en-US" sz="3200" i="1" dirty="0"/>
              <a:t>-1</a:t>
            </a:r>
            <a:r>
              <a:rPr lang="en-US" sz="3200" dirty="0"/>
              <a:t> degrees of freedom.  This relationship is </a:t>
            </a:r>
            <a:r>
              <a:rPr lang="en-US" sz="3200" b="1" dirty="0"/>
              <a:t>not</a:t>
            </a:r>
            <a:r>
              <a:rPr lang="en-US" sz="3200" dirty="0"/>
              <a:t> robust to non-normality.</a:t>
            </a:r>
          </a:p>
          <a:p>
            <a:pPr eaLnBrk="1" hangingPunct="1">
              <a:spcBef>
                <a:spcPct val="50000"/>
              </a:spcBef>
            </a:pPr>
            <a:endParaRPr lang="en-US" sz="3200" dirty="0"/>
          </a:p>
        </p:txBody>
      </p:sp>
      <p:graphicFrame>
        <p:nvGraphicFramePr>
          <p:cNvPr id="7170" name="Object 2"/>
          <p:cNvGraphicFramePr>
            <a:graphicFrameLocks noGrp="1" noChangeAspect="1"/>
          </p:cNvGraphicFramePr>
          <p:nvPr>
            <p:ph sz="half" idx="2"/>
            <p:extLst/>
          </p:nvPr>
        </p:nvGraphicFramePr>
        <p:xfrm>
          <a:off x="3657600" y="3352800"/>
          <a:ext cx="1119187" cy="1935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096" name="Equation" r:id="rId4" imgW="469800" imgH="812520" progId="Equation.3">
                  <p:embed/>
                </p:oleObj>
              </mc:Choice>
              <mc:Fallback>
                <p:oleObj name="Equation" r:id="rId4" imgW="469800" imgH="812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3352800"/>
                        <a:ext cx="1119187" cy="1935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79976415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6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6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6355" grpId="0" build="p" autoUpdateAnimBg="0"/>
    </p:bldLst>
  </p:timing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3339</TotalTime>
  <Words>794</Words>
  <Application>Microsoft Office PowerPoint</Application>
  <PresentationFormat>On-screen Show (4:3)</PresentationFormat>
  <Paragraphs>212</Paragraphs>
  <Slides>31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8" baseType="lpstr">
      <vt:lpstr>Arial Unicode MS</vt:lpstr>
      <vt:lpstr>Arial</vt:lpstr>
      <vt:lpstr>Courier New</vt:lpstr>
      <vt:lpstr>Symbol</vt:lpstr>
      <vt:lpstr>Times New Roman</vt:lpstr>
      <vt:lpstr>1_Default Design</vt:lpstr>
      <vt:lpstr>Equation</vt:lpstr>
      <vt:lpstr>STAT 515  Lecture 12 September 30, 2019</vt:lpstr>
      <vt:lpstr>Outline for Today</vt:lpstr>
      <vt:lpstr>Sampling Distributions</vt:lpstr>
      <vt:lpstr>The Central Limit Theorem</vt:lpstr>
      <vt:lpstr>Sampling Distribution for the  Sample Percentage</vt:lpstr>
      <vt:lpstr>Sampling Distribution for the Mean</vt:lpstr>
      <vt:lpstr>Sampling Distribution for the Variance</vt:lpstr>
      <vt:lpstr>Sampling Distribution for the Mean</vt:lpstr>
      <vt:lpstr>Sampling Distribution for the Ratio of Variances</vt:lpstr>
      <vt:lpstr>PowerPoint Presentation</vt:lpstr>
      <vt:lpstr>Example from last time…  </vt:lpstr>
      <vt:lpstr>Descriptive Statistics for This Data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What about the mean? </vt:lpstr>
      <vt:lpstr>Descriptive Statistics for This Data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Example 2</vt:lpstr>
      <vt:lpstr>Descriptive Statistics for This Data</vt:lpstr>
      <vt:lpstr>Construct a 95% CI for the ratio of the two standard deviations</vt:lpstr>
      <vt:lpstr>PowerPoint Presentation</vt:lpstr>
      <vt:lpstr>PowerPoint Presentation</vt:lpstr>
      <vt:lpstr>PowerPoint Presentation</vt:lpstr>
    </vt:vector>
  </TitlesOfParts>
  <Company>Statistics, USC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 702/J702 Fall 2001</dc:title>
  <dc:creator>Preferred Customer</dc:creator>
  <cp:lastModifiedBy>Grego John</cp:lastModifiedBy>
  <cp:revision>123</cp:revision>
  <cp:lastPrinted>2019-09-30T13:41:30Z</cp:lastPrinted>
  <dcterms:created xsi:type="dcterms:W3CDTF">2001-05-21T01:21:44Z</dcterms:created>
  <dcterms:modified xsi:type="dcterms:W3CDTF">2019-10-01T13:59:44Z</dcterms:modified>
</cp:coreProperties>
</file>