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364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94" r:id="rId18"/>
    <p:sldId id="395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93" r:id="rId3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8372" cy="51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18" tIns="46910" rIns="93818" bIns="46910" numCol="1" anchor="t" anchorCtr="0" compatLnSpc="1">
            <a:prstTxWarp prst="textNoShape">
              <a:avLst/>
            </a:prstTxWarp>
          </a:bodyPr>
          <a:lstStyle>
            <a:lvl1pPr defTabSz="93824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035" y="0"/>
            <a:ext cx="3038371" cy="51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18" tIns="46910" rIns="93818" bIns="46910" numCol="1" anchor="t" anchorCtr="0" compatLnSpc="1">
            <a:prstTxWarp prst="textNoShape">
              <a:avLst/>
            </a:prstTxWarp>
          </a:bodyPr>
          <a:lstStyle>
            <a:lvl1pPr algn="r" defTabSz="93824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780643"/>
            <a:ext cx="3038372" cy="51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18" tIns="46910" rIns="93818" bIns="46910" numCol="1" anchor="b" anchorCtr="0" compatLnSpc="1">
            <a:prstTxWarp prst="textNoShape">
              <a:avLst/>
            </a:prstTxWarp>
          </a:bodyPr>
          <a:lstStyle>
            <a:lvl1pPr defTabSz="93824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035" y="8780643"/>
            <a:ext cx="3038371" cy="51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18" tIns="46910" rIns="93818" bIns="46910" numCol="1" anchor="b" anchorCtr="0" compatLnSpc="1">
            <a:prstTxWarp prst="textNoShape">
              <a:avLst/>
            </a:prstTxWarp>
          </a:bodyPr>
          <a:lstStyle>
            <a:lvl1pPr algn="r" defTabSz="938151" eaLnBrk="1" hangingPunct="1">
              <a:defRPr sz="1100">
                <a:latin typeface="Times New Roman" pitchFamily="18" charset="0"/>
              </a:defRPr>
            </a:lvl1pPr>
          </a:lstStyle>
          <a:p>
            <a:fld id="{9CAEF96C-BAD6-427B-B2AF-8F83141C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91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38372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18" tIns="46910" rIns="93818" bIns="46910" numCol="1" anchor="t" anchorCtr="0" compatLnSpc="1">
            <a:prstTxWarp prst="textNoShape">
              <a:avLst/>
            </a:prstTxWarp>
          </a:bodyPr>
          <a:lstStyle>
            <a:lvl1pPr defTabSz="93824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5" y="1"/>
            <a:ext cx="3038371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18" tIns="46910" rIns="93818" bIns="46910" numCol="1" anchor="t" anchorCtr="0" compatLnSpc="1">
            <a:prstTxWarp prst="textNoShape">
              <a:avLst/>
            </a:prstTxWarp>
          </a:bodyPr>
          <a:lstStyle>
            <a:lvl1pPr algn="r" defTabSz="93824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52" y="4415790"/>
            <a:ext cx="5139898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18" tIns="46910" rIns="93818" bIns="46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3180"/>
            <a:ext cx="3038372" cy="46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18" tIns="46910" rIns="93818" bIns="46910" numCol="1" anchor="b" anchorCtr="0" compatLnSpc="1">
            <a:prstTxWarp prst="textNoShape">
              <a:avLst/>
            </a:prstTxWarp>
          </a:bodyPr>
          <a:lstStyle>
            <a:lvl1pPr defTabSz="93824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5" y="8833180"/>
            <a:ext cx="3038371" cy="46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18" tIns="46910" rIns="93818" bIns="46910" numCol="1" anchor="b" anchorCtr="0" compatLnSpc="1">
            <a:prstTxWarp prst="textNoShape">
              <a:avLst/>
            </a:prstTxWarp>
          </a:bodyPr>
          <a:lstStyle>
            <a:lvl1pPr algn="r" defTabSz="938151" eaLnBrk="1" hangingPunct="1">
              <a:defRPr sz="1100">
                <a:latin typeface="Times New Roman" pitchFamily="18" charset="0"/>
              </a:defRPr>
            </a:lvl1pPr>
          </a:lstStyle>
          <a:p>
            <a:fld id="{65698B1F-9B36-4A25-B0EF-A1E2D0AF5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9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9546" indent="-259569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7026" indent="-207072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7003" indent="-207072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6978" indent="-207072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06956" indent="-207072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26933" indent="-207072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6910" indent="-207072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66887" indent="-207072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E0964E-FCBA-49CE-9296-3F346B0A0C88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32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005" indent="-261028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8485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8462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38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08415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28392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8369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68344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A788D7-CFF5-4DF4-90C4-ED1D788BCAE3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14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005" indent="-261028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8485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8462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38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08415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28392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8369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68344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295A86-02D3-4634-A601-B757BA8C4708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80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7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495" indent="-277498" defTabSz="9357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9993" indent="-221999" defTabSz="9357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3989" indent="-221999" defTabSz="9357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7988" indent="-221999" defTabSz="9357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985" indent="-221999" defTabSz="935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5981" indent="-221999" defTabSz="935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29979" indent="-221999" defTabSz="935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976" indent="-221999" defTabSz="935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8558BB-22B7-46EA-B25B-CE10C752D81F}" type="slidenum">
              <a:rPr lang="en-US">
                <a:latin typeface="Times New Roman" panose="02020603050405020304" pitchFamily="18" charset="0"/>
              </a:rPr>
              <a:pPr eaLnBrk="1" hangingPunct="1"/>
              <a:t>26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45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7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495" indent="-277498" defTabSz="9357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9993" indent="-221999" defTabSz="9357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3989" indent="-221999" defTabSz="9357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7988" indent="-221999" defTabSz="93578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985" indent="-221999" defTabSz="935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5981" indent="-221999" defTabSz="935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29979" indent="-221999" defTabSz="935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3976" indent="-221999" defTabSz="935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E13BC6-9AF8-4FC2-8D14-73165A5AC79B}" type="slidenum">
              <a:rPr lang="en-US">
                <a:latin typeface="Times New Roman" panose="02020603050405020304" pitchFamily="18" charset="0"/>
              </a:rPr>
              <a:pPr eaLnBrk="1" hangingPunct="1"/>
              <a:t>27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9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2462" indent="-262485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942" indent="-209989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919" indent="-209989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9897" indent="-209989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09872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29851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9827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69804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870E2D-11BF-4903-B01C-6FE2955954A7}" type="slidenum">
              <a:rPr lang="en-US">
                <a:latin typeface="Times New Roman" panose="02020603050405020304" pitchFamily="18" charset="0"/>
              </a:rPr>
              <a:pPr eaLnBrk="1" hangingPunct="1"/>
              <a:t>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0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2462" indent="-262485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942" indent="-209989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919" indent="-209989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9897" indent="-209989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09872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29851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9827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69804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1869B0-2865-437C-988A-F6830093F4E8}" type="slidenum">
              <a:rPr lang="en-US">
                <a:latin typeface="Times New Roman" panose="02020603050405020304" pitchFamily="18" charset="0"/>
              </a:rPr>
              <a:pPr eaLnBrk="1" hangingPunct="1"/>
              <a:t>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98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2462" indent="-262485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9942" indent="-209989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9919" indent="-209989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9897" indent="-209989" defTabSz="88516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09872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29851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9827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69804" indent="-209989" defTabSz="885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16823C-298E-47F1-B828-3CB613101AFD}" type="slidenum">
              <a:rPr lang="en-US">
                <a:latin typeface="Times New Roman" panose="02020603050405020304" pitchFamily="18" charset="0"/>
              </a:rPr>
              <a:pPr eaLnBrk="1" hangingPunct="1"/>
              <a:t>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3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005" indent="-261028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8485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8462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38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08415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28392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8369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68344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A788D7-CFF5-4DF4-90C4-ED1D788BCAE3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97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1005" indent="-261028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8485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68462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8438" indent="-208531" defTabSz="883701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08415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28392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8369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68344" indent="-208531" defTabSz="883701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295A86-02D3-4634-A601-B757BA8C4708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749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702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8412" indent="-274415" defTabSz="932702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909" indent="-218916" defTabSz="932702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07" indent="-218916" defTabSz="932702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4903" indent="-218916" defTabSz="932702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901" indent="-218916" defTabSz="93270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2898" indent="-218916" defTabSz="93270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26895" indent="-218916" defTabSz="93270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0892" indent="-218916" defTabSz="93270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96BA90-E35D-4E6D-AF60-4CB6632C6ADF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7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8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560" indent="-277523" defTabSz="9358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0091" indent="-222019" defTabSz="9358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4129" indent="-222019" defTabSz="9358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8165" indent="-222019" defTabSz="9358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2202" indent="-222019" defTabSz="93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6239" indent="-222019" defTabSz="93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30275" indent="-222019" defTabSz="93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4312" indent="-222019" defTabSz="93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68ECDC-631B-467D-BE76-B320EEACA5DB}" type="slidenum">
              <a:rPr lang="en-US" altLang="en-US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474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8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560" indent="-277523" defTabSz="9358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0091" indent="-222019" defTabSz="9358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4129" indent="-222019" defTabSz="9358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8165" indent="-222019" defTabSz="9358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2202" indent="-222019" defTabSz="93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6239" indent="-222019" defTabSz="93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30275" indent="-222019" defTabSz="93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4312" indent="-222019" defTabSz="93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68ECDC-631B-467D-BE76-B320EEACA5DB}" type="slidenum">
              <a:rPr lang="en-US" altLang="en-US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7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8CF2-1600-4F96-B866-C57CE6610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9EC89-2F9C-49A3-AD3B-FA74BE9FC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E80AC-C1F4-446D-92EE-A31EAA861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68071-6476-4279-B909-3CCAAF7FA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A62DB-9A1F-4AAD-8E11-45B4766775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5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D8367-0E6F-4E63-811C-4D0CC4676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32726-A911-4BD4-96D4-02BECB660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4F901-019E-4281-BEA4-418A8F80C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8ABBF-1322-4E75-B1E7-B163D4859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20D55-96F9-4F0E-AE17-4AB234633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AA682-99E6-48D7-8885-5F8DF010C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3230B-EC52-48FE-881F-CE1677816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6C3E4-3020-430A-8999-10618C273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023524-D787-48A1-B75E-828301C7FA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2676D5-CB5F-4351-AF1E-D47228B9355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pitchFamily="34" charset="-128"/>
              </a:rPr>
              <a:t>STAT 515 </a:t>
            </a:r>
            <a:br>
              <a:rPr lang="en-US" dirty="0">
                <a:latin typeface="Arial Unicode MS" pitchFamily="34" charset="-128"/>
              </a:rPr>
            </a:br>
            <a:r>
              <a:rPr lang="en-US" i="1" dirty="0">
                <a:latin typeface="Arial Unicode MS" pitchFamily="34" charset="-128"/>
              </a:rPr>
              <a:t>Lecture 12</a:t>
            </a:r>
            <a:br>
              <a:rPr lang="en-US" i="1" dirty="0">
                <a:latin typeface="Arial Unicode MS" pitchFamily="34" charset="-128"/>
              </a:rPr>
            </a:br>
            <a:r>
              <a:rPr lang="en-US" dirty="0">
                <a:latin typeface="Arial Unicode MS" pitchFamily="34" charset="-128"/>
              </a:rPr>
              <a:t>September 30, 2019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7010400" cy="25146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Originally prepared by Brian </a:t>
            </a:r>
            <a:r>
              <a:rPr lang="en-US" b="1" dirty="0" err="1">
                <a:latin typeface="Arial Unicode MS" pitchFamily="34" charset="-128"/>
              </a:rPr>
              <a:t>Habing</a:t>
            </a: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Department of Statistics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University of South Carolina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sz="2000" b="1" i="1" dirty="0"/>
              <a:t>Redistribution of these slides without permission </a:t>
            </a:r>
            <a:br>
              <a:rPr lang="en-US" sz="2000" b="1" i="1" dirty="0"/>
            </a:br>
            <a:r>
              <a:rPr lang="en-US" sz="2000" b="1" i="1" dirty="0"/>
              <a:t>is a violation of copyright law.</a:t>
            </a:r>
            <a:endParaRPr lang="en-US" sz="2000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sz="2800" dirty="0">
              <a:solidFill>
                <a:srgbClr val="653146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7618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304800" y="1822186"/>
          <a:ext cx="151447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4" name="Equation" r:id="rId3" imgW="711000" imgH="622080" progId="Equation.3">
                  <p:embed/>
                </p:oleObj>
              </mc:Choice>
              <mc:Fallback>
                <p:oleObj name="Equation" r:id="rId3" imgW="7110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2186"/>
                        <a:ext cx="1514475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3657600" y="1789529"/>
          <a:ext cx="1211262" cy="14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5" name="Equation" r:id="rId5" imgW="444240" imgH="545760" progId="Equation.3">
                  <p:embed/>
                </p:oleObj>
              </mc:Choice>
              <mc:Fallback>
                <p:oleObj name="Equation" r:id="rId5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789529"/>
                        <a:ext cx="1211262" cy="14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/>
          </p:nvPr>
        </p:nvGraphicFramePr>
        <p:xfrm>
          <a:off x="6520542" y="1822186"/>
          <a:ext cx="1835839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6" name="Equation" r:id="rId7" imgW="609480" imgH="419040" progId="Equation.3">
                  <p:embed/>
                </p:oleObj>
              </mc:Choice>
              <mc:Fallback>
                <p:oleObj name="Equation" r:id="rId7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0542" y="1822186"/>
                        <a:ext cx="1835839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2209800" y="4678363"/>
          <a:ext cx="906463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7" name="Equation" r:id="rId9" imgW="444240" imgH="545760" progId="Equation.3">
                  <p:embed/>
                </p:oleObj>
              </mc:Choice>
              <mc:Fallback>
                <p:oleObj name="Equation" r:id="rId9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78363"/>
                        <a:ext cx="906463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5993606" y="4038600"/>
          <a:ext cx="1119187" cy="193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8" name="Equation" r:id="rId11" imgW="469800" imgH="812520" progId="Equation.3">
                  <p:embed/>
                </p:oleObj>
              </mc:Choice>
              <mc:Fallback>
                <p:oleObj name="Equation" r:id="rId11" imgW="469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3606" y="4038600"/>
                        <a:ext cx="1119187" cy="193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152400"/>
            <a:ext cx="906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each of the following, what is the corresponding distribution, what are the assumptions, and what can we say about the robustness (if applicable)?</a:t>
            </a:r>
          </a:p>
        </p:txBody>
      </p:sp>
    </p:spTree>
    <p:extLst>
      <p:ext uri="{BB962C8B-B14F-4D97-AF65-F5344CB8AC3E}">
        <p14:creationId xmlns:p14="http://schemas.microsoft.com/office/powerpoint/2010/main" val="3816511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>
                <a:latin typeface="Arial Unicode MS" panose="020B0604020202020204" pitchFamily="34" charset="-128"/>
              </a:rPr>
              <a:t>Example from last time… </a:t>
            </a:r>
            <a:br>
              <a:rPr lang="en-US" sz="4000" dirty="0">
                <a:latin typeface="Arial Unicode MS" panose="020B0604020202020204" pitchFamily="34" charset="-128"/>
              </a:rPr>
            </a:br>
            <a:endParaRPr lang="en-US" sz="2800" dirty="0">
              <a:latin typeface="Symbol" panose="05050102010706020507" pitchFamily="18" charset="2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04800" y="838200"/>
            <a:ext cx="81534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The skidding distance of meters along a road is measured in meters at 20 randomly selected road sites.  What can we say about the variance of all skidding distances?.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The observed values are: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488 350 457 199 285 409 435 574 439 546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385 295 184 261 273 400 311 312 141 425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(</a:t>
            </a:r>
            <a:r>
              <a:rPr lang="en-US" sz="2400" i="1">
                <a:solidFill>
                  <a:schemeClr val="tx1"/>
                </a:solidFill>
              </a:rPr>
              <a:t>Journal of Forest Engineering</a:t>
            </a:r>
            <a:r>
              <a:rPr lang="en-US" sz="2400">
                <a:solidFill>
                  <a:schemeClr val="tx1"/>
                </a:solidFill>
              </a:rPr>
              <a:t>, July 1999)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4316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Descriptive Statistics for This Data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4410075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8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676400"/>
          <a:ext cx="266700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4" name="Equation" r:id="rId5" imgW="1193800" imgH="914400" progId="Equation.3">
                  <p:embed/>
                </p:oleObj>
              </mc:Choice>
              <mc:Fallback>
                <p:oleObj name="Equation" r:id="rId5" imgW="1193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2667000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9464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533400"/>
            <a:ext cx="6248400" cy="623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D7B3EE-C38E-4C74-B420-40DC101CF1BD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0"/>
            <a:ext cx="83820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qchisq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(.025,df=19)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8.906516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qchisq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(.975,df=19)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32.85233</a:t>
            </a:r>
          </a:p>
        </p:txBody>
      </p:sp>
    </p:spTree>
    <p:extLst>
      <p:ext uri="{BB962C8B-B14F-4D97-AF65-F5344CB8AC3E}">
        <p14:creationId xmlns:p14="http://schemas.microsoft.com/office/powerpoint/2010/main" val="2153544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696754-FEC6-4392-900B-9C0E43A1A0AF}" type="slidenum">
              <a:rPr lang="en-US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82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DD6B14-D798-4F64-B154-165620D4C980}" type="slidenum">
              <a:rPr lang="en-US"/>
              <a:pPr eaLnBrk="1" hangingPunct="1"/>
              <a:t>15</a:t>
            </a:fld>
            <a:endParaRPr 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/>
          </p:nvPr>
        </p:nvGraphicFramePr>
        <p:xfrm>
          <a:off x="755650" y="1049338"/>
          <a:ext cx="7632700" cy="463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8" name="Equation" r:id="rId3" imgW="2692080" imgH="1688760" progId="Equation.3">
                  <p:embed/>
                </p:oleObj>
              </mc:Choice>
              <mc:Fallback>
                <p:oleObj name="Equation" r:id="rId3" imgW="2692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049338"/>
                        <a:ext cx="7632700" cy="463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909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4582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2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3640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F2ECE2-771D-405E-96DF-9760C5D1D2B4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alt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>
              <a:latin typeface="Arial Unicode MS" panose="020B0604020202020204" pitchFamily="34" charset="-128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838200"/>
            <a:ext cx="8153400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 are 95% confident that the population variance in skidding distance is between 8,028.0 and 29611.7 meters-squared.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/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So we are 95% confident that the population standard deviation in skidding distance is between 89.6 and 172.1 meters.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29786524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F2ECE2-771D-405E-96DF-9760C5D1D2B4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alt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>
              <a:latin typeface="Arial Unicode MS" panose="020B0604020202020204" pitchFamily="34" charset="-128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838200"/>
            <a:ext cx="8153400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95% of all confidence intervals made for this experiment will contain the true population standard deviation of all skidding distances, 5% won’t.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This particular confidence interval of 89.6 to 172.1 meters either contains the true standard deviation of all skidding distances (is 100% correct), or it doesn’t (is 0% correct).  We don’t know if it does or not.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3275065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>
                <a:latin typeface="Arial Unicode MS" panose="020B0604020202020204" pitchFamily="34" charset="-128"/>
              </a:rPr>
              <a:t>What about the mean?</a:t>
            </a:r>
            <a:br>
              <a:rPr lang="en-US" sz="4000" dirty="0">
                <a:latin typeface="Arial Unicode MS" panose="020B0604020202020204" pitchFamily="34" charset="-128"/>
              </a:rPr>
            </a:br>
            <a:endParaRPr lang="en-US" sz="2800" dirty="0">
              <a:latin typeface="Symbol" panose="05050102010706020507" pitchFamily="18" charset="2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04800" y="838200"/>
            <a:ext cx="81534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The skidding distance of meters along a road is measured in meters at 20 randomly selected road sites.  What can we say about the mean of all skidding distances?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The observed values are: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488 350 457 199 285 409 435 574 439 546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385 295 184 261 273 400 311 312 141 425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i="1" dirty="0">
                <a:solidFill>
                  <a:schemeClr val="tx1"/>
                </a:solidFill>
              </a:rPr>
              <a:t>Journal of Forest Engineering</a:t>
            </a:r>
            <a:r>
              <a:rPr lang="en-US" sz="2400" dirty="0">
                <a:solidFill>
                  <a:schemeClr val="tx1"/>
                </a:solidFill>
              </a:rPr>
              <a:t>, July 1999)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6636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41AA93-748E-4883-BB98-BF698DF378C7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>
                <a:latin typeface="Arial Unicode MS" pitchFamily="34" charset="-128"/>
              </a:rPr>
              <a:t>Outline for Today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7226"/>
            <a:ext cx="9144000" cy="495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Introduction to Confidence Intervals</a:t>
            </a: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Should Read 7.1 to 7.3, 7.6</a:t>
            </a: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Homework 4 is due Thursday, Oct 3</a:t>
            </a:r>
          </a:p>
        </p:txBody>
      </p:sp>
    </p:spTree>
    <p:extLst>
      <p:ext uri="{BB962C8B-B14F-4D97-AF65-F5344CB8AC3E}">
        <p14:creationId xmlns:p14="http://schemas.microsoft.com/office/powerpoint/2010/main" val="3494365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Descriptive Statistics for This Data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4410075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8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676400"/>
          <a:ext cx="266700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0" name="Equation" r:id="rId5" imgW="1193800" imgH="914400" progId="Equation.3">
                  <p:embed/>
                </p:oleObj>
              </mc:Choice>
              <mc:Fallback>
                <p:oleObj name="Equation" r:id="rId5" imgW="1193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2667000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3539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-228601"/>
            <a:ext cx="6019800" cy="6012303"/>
          </a:xfrm>
          <a:prstGeom prst="rect">
            <a:avLst/>
          </a:prstGeom>
        </p:spPr>
      </p:pic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D7B3EE-C38E-4C74-B420-40DC101CF1BD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0"/>
            <a:ext cx="83820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(.025,df=19)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-2.093024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(.975,df=19)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2.093024</a:t>
            </a:r>
          </a:p>
        </p:txBody>
      </p:sp>
    </p:spTree>
    <p:extLst>
      <p:ext uri="{BB962C8B-B14F-4D97-AF65-F5344CB8AC3E}">
        <p14:creationId xmlns:p14="http://schemas.microsoft.com/office/powerpoint/2010/main" val="1861565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696754-FEC6-4392-900B-9C0E43A1A0AF}" type="slidenum">
              <a:rPr lang="en-US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7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696754-FEC6-4392-900B-9C0E43A1A0AF}" type="slidenum">
              <a:rPr lang="en-US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06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52DA6F-3815-4E01-96C2-6DDE06B15AC3}" type="slidenum">
              <a:rPr lang="en-US"/>
              <a:pPr eaLnBrk="1" hangingPunct="1"/>
              <a:t>24</a:t>
            </a:fld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/>
          </p:nvPr>
        </p:nvGraphicFramePr>
        <p:xfrm>
          <a:off x="625475" y="1466850"/>
          <a:ext cx="7742238" cy="320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4" name="Equation" r:id="rId3" imgW="3377880" imgH="1396800" progId="Equation.3">
                  <p:embed/>
                </p:oleObj>
              </mc:Choice>
              <mc:Fallback>
                <p:oleObj name="Equation" r:id="rId3" imgW="337788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1466850"/>
                        <a:ext cx="7742238" cy="320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190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696754-FEC6-4392-900B-9C0E43A1A0AF}" type="slidenum">
              <a:rPr lang="en-US"/>
              <a:pPr eaLnBrk="1" hangingPunct="1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74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CC9AF8-F8D8-4259-95FE-45BC674C23F1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Example 2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612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The deviation intelligence quotients for 10 specifically language impaired (SLI) children and 10 younger, normally developing children are: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/>
              <a:t>SLI:  86, 87, 84, 94, 86, 107, 89, 98, 95, 110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/>
              <a:t>YND:  110, 90, 105, 92, 92, 96, 86, 100, 92, 90</a:t>
            </a:r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r>
              <a:rPr lang="en-US" sz="2000" i="1"/>
              <a:t>Journal of Communication Disorders, March 1995</a:t>
            </a:r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3200" kern="0">
              <a:latin typeface="Arial Unicode MS" pitchFamily="34" charset="-128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3200" kern="0">
              <a:latin typeface="Arial Unicode MS" pitchFamily="34" charset="-128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3200" kern="0">
              <a:latin typeface="Arial Unicode MS" pitchFamily="34" charset="-128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3200" ker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387212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build="p" autoUpdateAnimBg="0"/>
      <p:bldP spid="8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D24744-AD6D-4E0F-8BAC-84B428C2612E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Descriptive Statistics for This Data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graphicFrame>
        <p:nvGraphicFramePr>
          <p:cNvPr id="10242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460375" y="1524000"/>
          <a:ext cx="3781425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8" name="Equation" r:id="rId4" imgW="977760" imgH="1143000" progId="Equation.3">
                  <p:embed/>
                </p:oleObj>
              </mc:Choice>
              <mc:Fallback>
                <p:oleObj name="Equation" r:id="rId4" imgW="9777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524000"/>
                        <a:ext cx="3781425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66775"/>
            <a:ext cx="2990850" cy="599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7063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Construct a 95% CI for the ratio of the two standard deviations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D2E752-F818-4D9B-ADA0-5A7FA4391A04}" type="slidenum">
              <a:rPr lang="en-US"/>
              <a:pPr eaLnBrk="1" hangingPunct="1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167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1C9718-1466-4F41-8B66-9241D9F5C532}" type="slidenum">
              <a:rPr lang="en-US"/>
              <a:pPr eaLnBrk="1" hangingPunct="1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2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D538D8-4231-4B3E-99ED-757B9C9D7273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sz="4000" dirty="0">
                <a:latin typeface="Arial Unicode MS" panose="020B0604020202020204" pitchFamily="34" charset="-128"/>
              </a:rPr>
              <a:t>Sampling Distributions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dirty="0">
                <a:latin typeface="Arial Unicode MS" panose="020B0604020202020204" pitchFamily="34" charset="-128"/>
              </a:rPr>
              <a:t>A </a:t>
            </a:r>
            <a:r>
              <a:rPr lang="en-US" sz="3600" u="sng" dirty="0">
                <a:latin typeface="Arial Unicode MS" panose="020B0604020202020204" pitchFamily="34" charset="-128"/>
              </a:rPr>
              <a:t>sampling distribution</a:t>
            </a:r>
            <a:r>
              <a:rPr lang="en-US" sz="3600" dirty="0">
                <a:latin typeface="Arial Unicode MS" panose="020B0604020202020204" pitchFamily="34" charset="-128"/>
              </a:rPr>
              <a:t> is the probability distribution of a statistic.</a:t>
            </a:r>
          </a:p>
          <a:p>
            <a:pPr>
              <a:buFontTx/>
              <a:buNone/>
            </a:pPr>
            <a:endParaRPr lang="en-US" sz="3600" dirty="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065875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696754-FEC6-4392-900B-9C0E43A1A0AF}" type="slidenum">
              <a:rPr lang="en-US"/>
              <a:pPr eaLnBrk="1" hangingPunct="1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25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696754-FEC6-4392-900B-9C0E43A1A0AF}" type="slidenum">
              <a:rPr lang="en-US"/>
              <a:pPr eaLnBrk="1" hangingPunct="1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4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>
                <a:latin typeface="Arial Unicode MS" panose="020B0604020202020204" pitchFamily="34" charset="-128"/>
              </a:rPr>
              <a:t>The Central Limit Theorem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3988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Arial Unicode MS" panose="020B0604020202020204" pitchFamily="34" charset="-128"/>
              </a:rPr>
              <a:t>If </a:t>
            </a:r>
            <a:r>
              <a:rPr lang="en-US" i="1" dirty="0">
                <a:latin typeface="Arial Unicode MS" panose="020B0604020202020204" pitchFamily="34" charset="-128"/>
              </a:rPr>
              <a:t>X</a:t>
            </a:r>
            <a:r>
              <a:rPr lang="en-US" baseline="-25000" dirty="0">
                <a:latin typeface="Arial Unicode MS" panose="020B0604020202020204" pitchFamily="34" charset="-128"/>
              </a:rPr>
              <a:t>1</a:t>
            </a:r>
            <a:r>
              <a:rPr lang="en-US" dirty="0">
                <a:latin typeface="Arial Unicode MS" panose="020B0604020202020204" pitchFamily="34" charset="-128"/>
              </a:rPr>
              <a:t>, </a:t>
            </a:r>
            <a:r>
              <a:rPr lang="en-US" i="1" dirty="0">
                <a:latin typeface="Arial Unicode MS" panose="020B0604020202020204" pitchFamily="34" charset="-128"/>
              </a:rPr>
              <a:t>X</a:t>
            </a:r>
            <a:r>
              <a:rPr lang="en-US" baseline="-25000" dirty="0">
                <a:latin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</a:rPr>
              <a:t>, … are an </a:t>
            </a:r>
            <a:r>
              <a:rPr lang="en-US" dirty="0" err="1">
                <a:latin typeface="Arial Unicode MS" panose="020B0604020202020204" pitchFamily="34" charset="-128"/>
              </a:rPr>
              <a:t>iid</a:t>
            </a:r>
            <a:r>
              <a:rPr lang="en-US" dirty="0">
                <a:latin typeface="Arial Unicode MS" panose="020B0604020202020204" pitchFamily="34" charset="-128"/>
              </a:rPr>
              <a:t> sequence of random variables from a population with mean </a:t>
            </a:r>
            <a:r>
              <a:rPr lang="en-US" i="1" dirty="0">
                <a:latin typeface="Symbol" panose="05050102010706020507" pitchFamily="18" charset="2"/>
              </a:rPr>
              <a:t>m</a:t>
            </a:r>
            <a:r>
              <a:rPr lang="en-US" dirty="0">
                <a:latin typeface="Arial Unicode MS" panose="020B0604020202020204" pitchFamily="34" charset="-128"/>
              </a:rPr>
              <a:t> and standard deviation </a:t>
            </a:r>
            <a:r>
              <a:rPr lang="en-US" i="1" dirty="0">
                <a:latin typeface="Symbol" panose="05050102010706020507" pitchFamily="18" charset="2"/>
              </a:rPr>
              <a:t>s</a:t>
            </a:r>
            <a:r>
              <a:rPr lang="en-US" dirty="0">
                <a:latin typeface="Arial Unicode MS" panose="020B0604020202020204" pitchFamily="34" charset="-128"/>
              </a:rPr>
              <a:t>  then: </a:t>
            </a: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r>
              <a:rPr lang="en-US" dirty="0">
                <a:latin typeface="Arial Unicode MS" panose="020B0604020202020204" pitchFamily="34" charset="-128"/>
              </a:rPr>
              <a:t>for large enough </a:t>
            </a:r>
            <a:r>
              <a:rPr lang="en-US" i="1" dirty="0">
                <a:latin typeface="Arial Unicode MS" panose="020B0604020202020204" pitchFamily="34" charset="-128"/>
              </a:rPr>
              <a:t>n</a:t>
            </a:r>
            <a:r>
              <a:rPr lang="en-US" dirty="0">
                <a:latin typeface="Arial Unicode MS" panose="020B0604020202020204" pitchFamily="34" charset="-128"/>
              </a:rPr>
              <a:t>.</a:t>
            </a: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graphicFrame>
        <p:nvGraphicFramePr>
          <p:cNvPr id="1741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398838" y="3440113"/>
          <a:ext cx="3011487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6" name="Equation" r:id="rId3" imgW="990360" imgH="634680" progId="Equation.3">
                  <p:embed/>
                </p:oleObj>
              </mc:Choice>
              <mc:Fallback>
                <p:oleObj name="Equation" r:id="rId3" imgW="9903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3440113"/>
                        <a:ext cx="3011487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6201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85725" y="0"/>
            <a:ext cx="9229725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Sampling Distribution for the </a:t>
            </a:r>
            <a:br>
              <a:rPr lang="en-US">
                <a:latin typeface="Arial Unicode MS" panose="020B0604020202020204" pitchFamily="34" charset="-128"/>
              </a:rPr>
            </a:br>
            <a:r>
              <a:rPr lang="en-US">
                <a:latin typeface="Arial Unicode MS" panose="020B0604020202020204" pitchFamily="34" charset="-128"/>
              </a:rPr>
              <a:t>Sample Percentage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38138" y="1487488"/>
            <a:ext cx="8382000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Let </a:t>
            </a:r>
            <a:r>
              <a:rPr lang="en-US" i="1">
                <a:solidFill>
                  <a:schemeClr val="tx1"/>
                </a:solidFill>
              </a:rPr>
              <a:t>X</a:t>
            </a:r>
            <a:r>
              <a:rPr lang="en-US">
                <a:solidFill>
                  <a:schemeClr val="tx1"/>
                </a:solidFill>
              </a:rPr>
              <a:t> be a binomial random variable with sample size </a:t>
            </a:r>
            <a:r>
              <a:rPr lang="en-US" i="1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chemeClr val="tx1"/>
                </a:solidFill>
              </a:rPr>
              <a:t> and probability </a:t>
            </a:r>
            <a:r>
              <a:rPr lang="en-US" i="1">
                <a:solidFill>
                  <a:schemeClr val="tx1"/>
                </a:solidFill>
              </a:rPr>
              <a:t>p , </a:t>
            </a:r>
            <a:r>
              <a:rPr lang="en-US">
                <a:solidFill>
                  <a:schemeClr val="tx1"/>
                </a:solidFill>
              </a:rPr>
              <a:t>then</a:t>
            </a:r>
            <a:endParaRPr lang="en-US" i="1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and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sz="16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for large enough </a:t>
            </a:r>
            <a:r>
              <a:rPr lang="en-US" i="1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318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3698875" y="2906713"/>
          <a:ext cx="2136775" cy="281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0" name="Equation" r:id="rId4" imgW="1002960" imgH="1320480" progId="Equation.3">
                  <p:embed/>
                </p:oleObj>
              </mc:Choice>
              <mc:Fallback>
                <p:oleObj name="Equation" r:id="rId4" imgW="10029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2906713"/>
                        <a:ext cx="2136775" cy="281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2229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>
                <a:latin typeface="Arial Unicode MS" panose="020B0604020202020204" pitchFamily="34" charset="-128"/>
              </a:rPr>
              <a:t>Sampling Distribution for the Mean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3988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Arial Unicode MS" panose="020B0604020202020204" pitchFamily="34" charset="-128"/>
              </a:rPr>
              <a:t>If </a:t>
            </a:r>
            <a:r>
              <a:rPr lang="en-US" i="1" dirty="0">
                <a:latin typeface="Arial Unicode MS" panose="020B0604020202020204" pitchFamily="34" charset="-128"/>
              </a:rPr>
              <a:t>X</a:t>
            </a:r>
            <a:r>
              <a:rPr lang="en-US" baseline="-25000" dirty="0">
                <a:latin typeface="Arial Unicode MS" panose="020B0604020202020204" pitchFamily="34" charset="-128"/>
              </a:rPr>
              <a:t>1</a:t>
            </a:r>
            <a:r>
              <a:rPr lang="en-US" dirty="0">
                <a:latin typeface="Arial Unicode MS" panose="020B0604020202020204" pitchFamily="34" charset="-128"/>
              </a:rPr>
              <a:t>, </a:t>
            </a:r>
            <a:r>
              <a:rPr lang="en-US" i="1" dirty="0">
                <a:latin typeface="Arial Unicode MS" panose="020B0604020202020204" pitchFamily="34" charset="-128"/>
              </a:rPr>
              <a:t>X</a:t>
            </a:r>
            <a:r>
              <a:rPr lang="en-US" baseline="-25000" dirty="0">
                <a:latin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</a:rPr>
              <a:t>, … are an </a:t>
            </a:r>
            <a:r>
              <a:rPr lang="en-US" dirty="0" err="1">
                <a:latin typeface="Arial Unicode MS" panose="020B0604020202020204" pitchFamily="34" charset="-128"/>
              </a:rPr>
              <a:t>iid</a:t>
            </a:r>
            <a:r>
              <a:rPr lang="en-US" dirty="0">
                <a:latin typeface="Arial Unicode MS" panose="020B0604020202020204" pitchFamily="34" charset="-128"/>
              </a:rPr>
              <a:t> sequence of random variables from a population with mean </a:t>
            </a:r>
            <a:r>
              <a:rPr lang="en-US" i="1" dirty="0">
                <a:latin typeface="Symbol" panose="05050102010706020507" pitchFamily="18" charset="2"/>
              </a:rPr>
              <a:t>m</a:t>
            </a:r>
            <a:r>
              <a:rPr lang="en-US" dirty="0">
                <a:latin typeface="Arial Unicode MS" panose="020B0604020202020204" pitchFamily="34" charset="-128"/>
              </a:rPr>
              <a:t> and standard deviation </a:t>
            </a:r>
            <a:r>
              <a:rPr lang="en-US" i="1" dirty="0">
                <a:latin typeface="Symbol" panose="05050102010706020507" pitchFamily="18" charset="2"/>
              </a:rPr>
              <a:t>s</a:t>
            </a:r>
            <a:r>
              <a:rPr lang="en-US" dirty="0">
                <a:latin typeface="Arial Unicode MS" panose="020B0604020202020204" pitchFamily="34" charset="-128"/>
              </a:rPr>
              <a:t> then the CLT says: </a:t>
            </a: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r>
              <a:rPr lang="en-US" dirty="0">
                <a:latin typeface="Arial Unicode MS" panose="020B0604020202020204" pitchFamily="34" charset="-128"/>
              </a:rPr>
              <a:t>for large enough </a:t>
            </a:r>
            <a:r>
              <a:rPr lang="en-US" i="1" dirty="0">
                <a:latin typeface="Arial Unicode MS" panose="020B0604020202020204" pitchFamily="34" charset="-128"/>
              </a:rPr>
              <a:t>n</a:t>
            </a:r>
            <a:r>
              <a:rPr lang="en-US" dirty="0">
                <a:latin typeface="Arial Unicode MS" panose="020B0604020202020204" pitchFamily="34" charset="-128"/>
              </a:rPr>
              <a:t>.</a:t>
            </a: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graphicFrame>
        <p:nvGraphicFramePr>
          <p:cNvPr id="17412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3398838" y="3276600"/>
          <a:ext cx="2482850" cy="190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4" name="Equation" r:id="rId3" imgW="711000" imgH="545760" progId="Equation.3">
                  <p:embed/>
                </p:oleObj>
              </mc:Choice>
              <mc:Fallback>
                <p:oleObj name="Equation" r:id="rId3" imgW="7110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3276600"/>
                        <a:ext cx="2482850" cy="190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0457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91A4CD-3ADA-4C61-8747-38094D029CF7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798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Sampling Distribution for the Variance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380999" y="1480912"/>
            <a:ext cx="862647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Let X</a:t>
            </a:r>
            <a:r>
              <a:rPr lang="en-US" sz="3200" baseline="-25000" dirty="0"/>
              <a:t>1</a:t>
            </a:r>
            <a:r>
              <a:rPr lang="en-US" sz="3200" dirty="0"/>
              <a:t>, X</a:t>
            </a:r>
            <a:r>
              <a:rPr lang="en-US" sz="3200" baseline="-25000" dirty="0"/>
              <a:t>2</a:t>
            </a:r>
            <a:r>
              <a:rPr lang="en-US" sz="3200" dirty="0"/>
              <a:t>, … </a:t>
            </a:r>
            <a:r>
              <a:rPr lang="en-US" sz="3200" dirty="0" err="1"/>
              <a:t>X</a:t>
            </a:r>
            <a:r>
              <a:rPr lang="en-US" sz="3200" i="1" baseline="-25000" dirty="0" err="1"/>
              <a:t>n</a:t>
            </a:r>
            <a:r>
              <a:rPr lang="en-US" sz="3200" dirty="0"/>
              <a:t> be </a:t>
            </a:r>
            <a:r>
              <a:rPr lang="en-US" sz="3200" dirty="0" err="1"/>
              <a:t>i.i.d</a:t>
            </a:r>
            <a:r>
              <a:rPr lang="en-US" sz="3200" dirty="0"/>
              <a:t>. normal random variables with mean </a:t>
            </a:r>
            <a:r>
              <a:rPr lang="en-US" sz="3200" dirty="0">
                <a:latin typeface="Symbol" panose="05050102010706020507" pitchFamily="18" charset="2"/>
              </a:rPr>
              <a:t>m</a:t>
            </a:r>
            <a:r>
              <a:rPr lang="en-US" sz="3200" dirty="0"/>
              <a:t> and </a:t>
            </a:r>
            <a:r>
              <a:rPr lang="en-US" sz="3200" dirty="0" err="1"/>
              <a:t>sd</a:t>
            </a:r>
            <a:r>
              <a:rPr lang="en-US" sz="3200" dirty="0"/>
              <a:t> </a:t>
            </a:r>
            <a:r>
              <a:rPr lang="en-US" sz="3200" dirty="0">
                <a:latin typeface="Symbol" panose="05050102010706020507" pitchFamily="18" charset="2"/>
              </a:rPr>
              <a:t>s</a:t>
            </a:r>
            <a:r>
              <a:rPr lang="en-US" sz="3200" dirty="0"/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has a Chi-squared distribution with </a:t>
            </a:r>
            <a:r>
              <a:rPr lang="en-US" sz="3200" i="1" dirty="0"/>
              <a:t>n-1</a:t>
            </a:r>
            <a:r>
              <a:rPr lang="en-US" sz="3200" dirty="0"/>
              <a:t> degrees of freedom.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Arial Unicode MS" panose="020B0604020202020204" pitchFamily="34" charset="-128"/>
              </a:rPr>
              <a:t>This relationship is </a:t>
            </a:r>
            <a:r>
              <a:rPr lang="en-US" sz="3200" b="1" dirty="0">
                <a:latin typeface="Arial Unicode MS" panose="020B0604020202020204" pitchFamily="34" charset="-128"/>
              </a:rPr>
              <a:t>not</a:t>
            </a:r>
            <a:r>
              <a:rPr lang="en-US" sz="3200" dirty="0">
                <a:latin typeface="Arial Unicode MS" panose="020B0604020202020204" pitchFamily="34" charset="-128"/>
              </a:rPr>
              <a:t> robust to non-normality.</a:t>
            </a: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2209800" y="2438400"/>
          <a:ext cx="4437062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8" name="Equation" r:id="rId4" imgW="1143000" imgH="419040" progId="Equation.3">
                  <p:embed/>
                </p:oleObj>
              </mc:Choice>
              <mc:Fallback>
                <p:oleObj name="Equation" r:id="rId4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438400"/>
                        <a:ext cx="4437062" cy="16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22835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BE65D3-5433-4F7E-8ED0-2E889DDC2BD6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Sampling Distribution for the Mean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0675" y="11430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136525" y="1447800"/>
            <a:ext cx="8870949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Let X</a:t>
            </a:r>
            <a:r>
              <a:rPr lang="en-US" sz="3200" baseline="-25000" dirty="0"/>
              <a:t>1</a:t>
            </a:r>
            <a:r>
              <a:rPr lang="en-US" sz="3200" dirty="0"/>
              <a:t>, X</a:t>
            </a:r>
            <a:r>
              <a:rPr lang="en-US" sz="3200" baseline="-25000" dirty="0"/>
              <a:t>2</a:t>
            </a:r>
            <a:r>
              <a:rPr lang="en-US" sz="3200" dirty="0"/>
              <a:t>, … </a:t>
            </a:r>
            <a:r>
              <a:rPr lang="en-US" sz="3200" dirty="0" err="1"/>
              <a:t>X</a:t>
            </a:r>
            <a:r>
              <a:rPr lang="en-US" sz="3200" i="1" baseline="-25000" dirty="0" err="1"/>
              <a:t>n</a:t>
            </a:r>
            <a:r>
              <a:rPr lang="en-US" sz="3200" dirty="0"/>
              <a:t> be </a:t>
            </a:r>
            <a:r>
              <a:rPr lang="en-US" sz="3200" dirty="0" err="1"/>
              <a:t>i.i.d</a:t>
            </a:r>
            <a:r>
              <a:rPr lang="en-US" sz="3200" dirty="0"/>
              <a:t>. normal random variables with mean </a:t>
            </a:r>
            <a:r>
              <a:rPr lang="en-US" sz="3200" dirty="0">
                <a:latin typeface="Symbol" panose="05050102010706020507" pitchFamily="18" charset="2"/>
              </a:rPr>
              <a:t>m</a:t>
            </a:r>
            <a:r>
              <a:rPr lang="en-US" sz="3200" dirty="0"/>
              <a:t> and </a:t>
            </a:r>
            <a:r>
              <a:rPr lang="en-US" sz="3200" dirty="0" err="1"/>
              <a:t>sd</a:t>
            </a:r>
            <a:r>
              <a:rPr lang="en-US" sz="3200" dirty="0"/>
              <a:t> </a:t>
            </a:r>
            <a:r>
              <a:rPr lang="en-US" sz="3200" dirty="0">
                <a:latin typeface="Symbol" panose="05050102010706020507" pitchFamily="18" charset="2"/>
              </a:rPr>
              <a:t>s</a:t>
            </a:r>
            <a:r>
              <a:rPr lang="en-US" sz="3200" dirty="0"/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has a </a:t>
            </a:r>
            <a:r>
              <a:rPr lang="en-US" sz="3200" i="1" dirty="0"/>
              <a:t>t</a:t>
            </a:r>
            <a:r>
              <a:rPr lang="en-US" sz="3200" dirty="0"/>
              <a:t> distribution with </a:t>
            </a:r>
            <a:r>
              <a:rPr lang="en-US" sz="3200" i="1" dirty="0"/>
              <a:t>n-1</a:t>
            </a:r>
            <a:r>
              <a:rPr lang="en-US" sz="3200" dirty="0"/>
              <a:t> degrees of freedom.  </a:t>
            </a:r>
            <a:br>
              <a:rPr lang="en-US" sz="3200" dirty="0"/>
            </a:b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This relationship is fairly robust to non-normality, especially for large sample sizes.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3505200" y="2820988"/>
          <a:ext cx="13208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2" name="Equation" r:id="rId4" imgW="647640" imgH="545760" progId="Equation.3">
                  <p:embed/>
                </p:oleObj>
              </mc:Choice>
              <mc:Fallback>
                <p:oleObj name="Equation" r:id="rId4" imgW="6476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820988"/>
                        <a:ext cx="1320800" cy="11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47107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C6158C-0B28-42BB-9B7A-90B0A41475B1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Sampling Distribution for the Ratio of Variances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0" y="1219200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Let X</a:t>
            </a:r>
            <a:r>
              <a:rPr lang="en-US" sz="3200" baseline="-25000" dirty="0"/>
              <a:t>11</a:t>
            </a:r>
            <a:r>
              <a:rPr lang="en-US" sz="3200" dirty="0"/>
              <a:t>, X</a:t>
            </a:r>
            <a:r>
              <a:rPr lang="en-US" sz="3200" baseline="-25000" dirty="0"/>
              <a:t>12</a:t>
            </a:r>
            <a:r>
              <a:rPr lang="en-US" sz="3200" dirty="0"/>
              <a:t>, … X</a:t>
            </a:r>
            <a:r>
              <a:rPr lang="en-US" sz="3200" baseline="-25000" dirty="0"/>
              <a:t>1</a:t>
            </a:r>
            <a:r>
              <a:rPr lang="en-US" sz="3200" i="1" baseline="-25000" dirty="0"/>
              <a:t>n</a:t>
            </a:r>
            <a:r>
              <a:rPr lang="en-US" sz="1600" baseline="-60000" dirty="0"/>
              <a:t>1</a:t>
            </a:r>
            <a:r>
              <a:rPr lang="en-US" sz="3200" dirty="0"/>
              <a:t> be </a:t>
            </a:r>
            <a:r>
              <a:rPr lang="en-US" sz="3200" dirty="0" err="1"/>
              <a:t>i.i.d</a:t>
            </a:r>
            <a:r>
              <a:rPr lang="en-US" sz="3200" dirty="0"/>
              <a:t>. normal random variables with mean </a:t>
            </a:r>
            <a:r>
              <a:rPr lang="en-US" sz="3200" dirty="0">
                <a:latin typeface="Symbol" panose="05050102010706020507" pitchFamily="18" charset="2"/>
              </a:rPr>
              <a:t>m</a:t>
            </a:r>
            <a:r>
              <a:rPr lang="en-US" sz="3200" baseline="-25000" dirty="0"/>
              <a:t>1</a:t>
            </a:r>
            <a:r>
              <a:rPr lang="en-US" sz="3200" dirty="0"/>
              <a:t> and </a:t>
            </a:r>
            <a:r>
              <a:rPr lang="en-US" sz="3200" dirty="0" err="1"/>
              <a:t>sd</a:t>
            </a:r>
            <a:r>
              <a:rPr lang="en-US" sz="3200" dirty="0"/>
              <a:t> </a:t>
            </a:r>
            <a:r>
              <a:rPr lang="en-US" sz="3200" dirty="0">
                <a:latin typeface="Symbol" panose="05050102010706020507" pitchFamily="18" charset="2"/>
              </a:rPr>
              <a:t>s</a:t>
            </a:r>
            <a:r>
              <a:rPr lang="en-US" sz="3200" baseline="-25000" dirty="0"/>
              <a:t>2</a:t>
            </a:r>
            <a:r>
              <a:rPr lang="en-US" sz="3200" dirty="0"/>
              <a:t> that are independent of X</a:t>
            </a:r>
            <a:r>
              <a:rPr lang="en-US" sz="3200" baseline="-25000" dirty="0"/>
              <a:t>21</a:t>
            </a:r>
            <a:r>
              <a:rPr lang="en-US" sz="3200" dirty="0"/>
              <a:t>, X</a:t>
            </a:r>
            <a:r>
              <a:rPr lang="en-US" sz="3200" baseline="-25000" dirty="0"/>
              <a:t>22</a:t>
            </a:r>
            <a:r>
              <a:rPr lang="en-US" sz="3200" dirty="0"/>
              <a:t>, … X</a:t>
            </a:r>
            <a:r>
              <a:rPr lang="en-US" sz="3200" baseline="-25000" dirty="0"/>
              <a:t>2</a:t>
            </a:r>
            <a:r>
              <a:rPr lang="en-US" sz="3200" i="1" baseline="-25000" dirty="0"/>
              <a:t>n</a:t>
            </a:r>
            <a:r>
              <a:rPr lang="en-US" sz="1600" baseline="-60000" dirty="0"/>
              <a:t>2</a:t>
            </a:r>
            <a:r>
              <a:rPr lang="en-US" sz="3200" dirty="0"/>
              <a:t> which are </a:t>
            </a:r>
            <a:r>
              <a:rPr lang="en-US" sz="3200" dirty="0" err="1"/>
              <a:t>i.i.d</a:t>
            </a:r>
            <a:r>
              <a:rPr lang="en-US" sz="3200" dirty="0"/>
              <a:t>. normal random variables with mean </a:t>
            </a:r>
            <a:r>
              <a:rPr lang="en-US" sz="3200" dirty="0">
                <a:latin typeface="Symbol" panose="05050102010706020507" pitchFamily="18" charset="2"/>
              </a:rPr>
              <a:t>m</a:t>
            </a:r>
            <a:r>
              <a:rPr lang="en-US" sz="3200" baseline="-25000" dirty="0"/>
              <a:t>2</a:t>
            </a:r>
            <a:r>
              <a:rPr lang="en-US" sz="3200" dirty="0"/>
              <a:t> and </a:t>
            </a:r>
            <a:r>
              <a:rPr lang="en-US" sz="3200" dirty="0" err="1"/>
              <a:t>sd</a:t>
            </a:r>
            <a:r>
              <a:rPr lang="en-US" sz="3200" dirty="0"/>
              <a:t> </a:t>
            </a:r>
            <a:r>
              <a:rPr lang="en-US" sz="3200" dirty="0">
                <a:latin typeface="Symbol" panose="05050102010706020507" pitchFamily="18" charset="2"/>
              </a:rPr>
              <a:t>s</a:t>
            </a:r>
            <a:r>
              <a:rPr lang="en-US" sz="3200" baseline="-25000" dirty="0"/>
              <a:t>2</a:t>
            </a:r>
            <a:r>
              <a:rPr lang="en-US" sz="3200" dirty="0"/>
              <a:t>.  Then</a:t>
            </a:r>
            <a:r>
              <a:rPr lang="en-US" sz="2400" dirty="0"/>
              <a:t> </a:t>
            </a: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has an </a:t>
            </a:r>
            <a:r>
              <a:rPr lang="en-US" sz="3200" i="1" dirty="0"/>
              <a:t>F</a:t>
            </a:r>
            <a:r>
              <a:rPr lang="en-US" sz="3200" dirty="0"/>
              <a:t> distribution with </a:t>
            </a:r>
            <a:r>
              <a:rPr lang="en-US" sz="3200" i="1" dirty="0"/>
              <a:t>n</a:t>
            </a:r>
            <a:r>
              <a:rPr lang="en-US" sz="3200" baseline="-25000" dirty="0"/>
              <a:t>1</a:t>
            </a:r>
            <a:r>
              <a:rPr lang="en-US" sz="3200" i="1" dirty="0"/>
              <a:t>-1 and n</a:t>
            </a:r>
            <a:r>
              <a:rPr lang="en-US" sz="3200" baseline="-25000" dirty="0"/>
              <a:t>2</a:t>
            </a:r>
            <a:r>
              <a:rPr lang="en-US" sz="3200" i="1" dirty="0"/>
              <a:t>-1</a:t>
            </a:r>
            <a:r>
              <a:rPr lang="en-US" sz="3200" dirty="0"/>
              <a:t> degrees of freedom.  This relationship is </a:t>
            </a:r>
            <a:r>
              <a:rPr lang="en-US" sz="3200" b="1" dirty="0"/>
              <a:t>not</a:t>
            </a:r>
            <a:r>
              <a:rPr lang="en-US" sz="3200" dirty="0"/>
              <a:t> robust to non-normality.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</p:txBody>
      </p:sp>
      <p:graphicFrame>
        <p:nvGraphicFramePr>
          <p:cNvPr id="7170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3657600" y="3352800"/>
          <a:ext cx="1119187" cy="193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6" name="Equation" r:id="rId4" imgW="469800" imgH="812520" progId="Equation.3">
                  <p:embed/>
                </p:oleObj>
              </mc:Choice>
              <mc:Fallback>
                <p:oleObj name="Equation" r:id="rId4" imgW="469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352800"/>
                        <a:ext cx="1119187" cy="193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97641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3339</TotalTime>
  <Words>794</Words>
  <Application>Microsoft Office PowerPoint</Application>
  <PresentationFormat>On-screen Show (4:3)</PresentationFormat>
  <Paragraphs>212</Paragraphs>
  <Slides>31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 Unicode MS</vt:lpstr>
      <vt:lpstr>Arial</vt:lpstr>
      <vt:lpstr>Courier New</vt:lpstr>
      <vt:lpstr>Symbol</vt:lpstr>
      <vt:lpstr>Times New Roman</vt:lpstr>
      <vt:lpstr>1_Default Design</vt:lpstr>
      <vt:lpstr>Equation</vt:lpstr>
      <vt:lpstr>STAT 515  Lecture 12 September 30, 2019</vt:lpstr>
      <vt:lpstr>Outline for Today</vt:lpstr>
      <vt:lpstr>Sampling Distributions</vt:lpstr>
      <vt:lpstr>The Central Limit Theorem</vt:lpstr>
      <vt:lpstr>Sampling Distribution for the  Sample Percentage</vt:lpstr>
      <vt:lpstr>Sampling Distribution for the Mean</vt:lpstr>
      <vt:lpstr>Sampling Distribution for the Variance</vt:lpstr>
      <vt:lpstr>Sampling Distribution for the Mean</vt:lpstr>
      <vt:lpstr>Sampling Distribution for the Ratio of Variances</vt:lpstr>
      <vt:lpstr>PowerPoint Presentation</vt:lpstr>
      <vt:lpstr>Example from last time…  </vt:lpstr>
      <vt:lpstr>Descriptive Statistics for This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the mean? </vt:lpstr>
      <vt:lpstr>Descriptive Statistics for This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2</vt:lpstr>
      <vt:lpstr>Descriptive Statistics for This Data</vt:lpstr>
      <vt:lpstr>Construct a 95% CI for the ratio of the two standard deviations</vt:lpstr>
      <vt:lpstr>PowerPoint Presentation</vt:lpstr>
      <vt:lpstr>PowerPoint Presentation</vt:lpstr>
      <vt:lpstr>PowerPoint Presentation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123</cp:revision>
  <cp:lastPrinted>2019-09-30T13:41:30Z</cp:lastPrinted>
  <dcterms:created xsi:type="dcterms:W3CDTF">2001-05-21T01:21:44Z</dcterms:created>
  <dcterms:modified xsi:type="dcterms:W3CDTF">2019-10-01T13:59:44Z</dcterms:modified>
</cp:coreProperties>
</file>