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3"/>
  </p:notesMasterIdLst>
  <p:handoutMasterIdLst>
    <p:handoutMasterId r:id="rId24"/>
  </p:handoutMasterIdLst>
  <p:sldIdLst>
    <p:sldId id="364" r:id="rId2"/>
    <p:sldId id="335" r:id="rId3"/>
    <p:sldId id="366" r:id="rId4"/>
    <p:sldId id="367" r:id="rId5"/>
    <p:sldId id="368" r:id="rId6"/>
    <p:sldId id="369" r:id="rId7"/>
    <p:sldId id="376" r:id="rId8"/>
    <p:sldId id="377" r:id="rId9"/>
    <p:sldId id="403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386" r:id="rId19"/>
    <p:sldId id="387" r:id="rId20"/>
    <p:sldId id="388" r:id="rId21"/>
    <p:sldId id="389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924"/>
    <a:srgbClr val="BDADB5"/>
    <a:srgbClr val="A299AD"/>
    <a:srgbClr val="89454F"/>
    <a:srgbClr val="CC0000"/>
    <a:srgbClr val="653146"/>
    <a:srgbClr val="B59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5" autoAdjust="0"/>
    <p:restoredTop sz="94660" autoAdjust="0"/>
  </p:normalViewPr>
  <p:slideViewPr>
    <p:cSldViewPr>
      <p:cViewPr varScale="1">
        <p:scale>
          <a:sx n="76" d="100"/>
          <a:sy n="76" d="100"/>
        </p:scale>
        <p:origin x="14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72320" cy="50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5" tIns="45683" rIns="91365" bIns="45683" numCol="1" anchor="t" anchorCtr="0" compatLnSpc="1">
            <a:prstTxWarp prst="textNoShape">
              <a:avLst/>
            </a:prstTxWarp>
          </a:bodyPr>
          <a:lstStyle>
            <a:lvl1pPr defTabSz="913715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686" y="0"/>
            <a:ext cx="2972319" cy="50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5" tIns="45683" rIns="91365" bIns="45683" numCol="1" anchor="t" anchorCtr="0" compatLnSpc="1">
            <a:prstTxWarp prst="textNoShape">
              <a:avLst/>
            </a:prstTxWarp>
          </a:bodyPr>
          <a:lstStyle>
            <a:lvl1pPr algn="r" defTabSz="913715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636698"/>
            <a:ext cx="2972320" cy="50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5" tIns="45683" rIns="91365" bIns="45683" numCol="1" anchor="b" anchorCtr="0" compatLnSpc="1">
            <a:prstTxWarp prst="textNoShape">
              <a:avLst/>
            </a:prstTxWarp>
          </a:bodyPr>
          <a:lstStyle>
            <a:lvl1pPr defTabSz="913715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686" y="8636698"/>
            <a:ext cx="2972319" cy="50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5" tIns="45683" rIns="91365" bIns="45683" numCol="1" anchor="b" anchorCtr="0" compatLnSpc="1">
            <a:prstTxWarp prst="textNoShape">
              <a:avLst/>
            </a:prstTxWarp>
          </a:bodyPr>
          <a:lstStyle>
            <a:lvl1pPr algn="r" defTabSz="913621" eaLnBrk="1" hangingPunct="1">
              <a:defRPr sz="1100">
                <a:latin typeface="Times New Roman" pitchFamily="18" charset="0"/>
              </a:defRPr>
            </a:lvl1pPr>
          </a:lstStyle>
          <a:p>
            <a:fld id="{9CAEF96C-BAD6-427B-B2AF-8F83141C57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91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72320" cy="455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5" tIns="45683" rIns="91365" bIns="45683" numCol="1" anchor="t" anchorCtr="0" compatLnSpc="1">
            <a:prstTxWarp prst="textNoShape">
              <a:avLst/>
            </a:prstTxWarp>
          </a:bodyPr>
          <a:lstStyle>
            <a:lvl1pPr defTabSz="913715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686" y="1"/>
            <a:ext cx="2972319" cy="455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5" tIns="45683" rIns="91365" bIns="45683" numCol="1" anchor="t" anchorCtr="0" compatLnSpc="1">
            <a:prstTxWarp prst="textNoShape">
              <a:avLst/>
            </a:prstTxWarp>
          </a:bodyPr>
          <a:lstStyle>
            <a:lvl1pPr algn="r" defTabSz="913715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920" y="4343400"/>
            <a:ext cx="5028161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5" tIns="45683" rIns="91365" bIns="456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688373"/>
            <a:ext cx="2972320" cy="45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5" tIns="45683" rIns="91365" bIns="45683" numCol="1" anchor="b" anchorCtr="0" compatLnSpc="1">
            <a:prstTxWarp prst="textNoShape">
              <a:avLst/>
            </a:prstTxWarp>
          </a:bodyPr>
          <a:lstStyle>
            <a:lvl1pPr defTabSz="913715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686" y="8688373"/>
            <a:ext cx="2972319" cy="45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5" tIns="45683" rIns="91365" bIns="45683" numCol="1" anchor="b" anchorCtr="0" compatLnSpc="1">
            <a:prstTxWarp prst="textNoShape">
              <a:avLst/>
            </a:prstTxWarp>
          </a:bodyPr>
          <a:lstStyle>
            <a:lvl1pPr algn="r" defTabSz="913621" eaLnBrk="1" hangingPunct="1">
              <a:defRPr sz="1100">
                <a:latin typeface="Times New Roman" pitchFamily="18" charset="0"/>
              </a:defRPr>
            </a:lvl1pPr>
          </a:lstStyle>
          <a:p>
            <a:fld id="{65698B1F-9B36-4A25-B0EF-A1E2D0AF5A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89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1130" indent="-268742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9471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1859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4246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635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09024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1412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3800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C56115-8FA2-4443-9FC1-A6CD6690B6C6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521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1130" indent="-268742"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9471" indent="-214694"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1859" indent="-214694"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4246" indent="-214694"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635" indent="-214694" defTabSz="90681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09024" indent="-214694" defTabSz="90681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1412" indent="-214694" defTabSz="90681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3800" indent="-214694" defTabSz="90681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69E70B6-6BD2-4D84-9C23-4F327A881C1C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20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498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1130" indent="-268742"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9471" indent="-214694"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1859" indent="-214694"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4246" indent="-214694"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635" indent="-214694" defTabSz="90681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09024" indent="-214694" defTabSz="90681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1412" indent="-214694" defTabSz="90681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3800" indent="-214694" defTabSz="90681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69E70B6-6BD2-4D84-9C23-4F327A881C1C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21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227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1130" indent="-268742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9471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1859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4246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635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09024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1412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3800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618C44-30B0-4D78-A4F4-78CBF402197D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546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1130" indent="-268742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9471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1859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4246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635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09024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1412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3800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618C44-30B0-4D78-A4F4-78CBF402197D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542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1130" indent="-268742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9471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1859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4246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635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09024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1412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3800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84579C-0134-4EF2-A81D-D5AC0824829C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474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1130" indent="-268742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9471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1859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4246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635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09024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1412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3800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A842771-9425-4646-955E-0E1184FFC2E2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561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1130" indent="-268742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9471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1859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4246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635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09024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1412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3800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618C44-30B0-4D78-A4F4-78CBF402197D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41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1130" indent="-268742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9471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1859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4246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635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09024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1412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3800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EBAB5D-5E27-4DE2-BEC1-CDF43209A80A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13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1130" indent="-268742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9471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1859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4246" indent="-214694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635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09024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1412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3800" indent="-214694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8CB29DC-1DF1-4DC3-A650-BD0525758D2E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40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1130" indent="-268742"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9471" indent="-214694"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1859" indent="-214694"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4246" indent="-214694" defTabSz="906814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635" indent="-214694" defTabSz="90681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09024" indent="-214694" defTabSz="90681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1412" indent="-214694" defTabSz="90681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3800" indent="-214694" defTabSz="90681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69E70B6-6BD2-4D84-9C23-4F327A881C1C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833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58CF2-1600-4F96-B866-C57CE66104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09EC89-2F9C-49A3-AD3B-FA74BE9FCB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E80AC-C1F4-446D-92EE-A31EAA8618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468071-6476-4279-B909-3CCAAF7FAF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A62DB-9A1F-4AAD-8E11-45B4766775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1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D8367-0E6F-4E63-811C-4D0CC4676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32726-A911-4BD4-96D4-02BECB6604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4F901-019E-4281-BEA4-418A8F80C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8ABBF-1322-4E75-B1E7-B163D4859E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20D55-96F9-4F0E-AE17-4AB234633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AA682-99E6-48D7-8885-5F8DF010C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3230B-EC52-48FE-881F-CE1677816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6C3E4-3020-430A-8999-10618C2731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6023524-D787-48A1-B75E-828301C7FA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795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>
                <a:latin typeface="Arial Unicode MS" pitchFamily="34" charset="-128"/>
              </a:rPr>
              <a:t>STAT 515 </a:t>
            </a:r>
            <a:br>
              <a:rPr lang="en-US" dirty="0">
                <a:latin typeface="Arial Unicode MS" pitchFamily="34" charset="-128"/>
              </a:rPr>
            </a:br>
            <a:r>
              <a:rPr lang="en-US" i="1" dirty="0">
                <a:latin typeface="Arial Unicode MS" pitchFamily="34" charset="-128"/>
              </a:rPr>
              <a:t>Lecture 13</a:t>
            </a:r>
            <a:br>
              <a:rPr lang="en-US" i="1" dirty="0">
                <a:latin typeface="Arial Unicode MS" pitchFamily="34" charset="-128"/>
              </a:rPr>
            </a:br>
            <a:r>
              <a:rPr lang="en-US" dirty="0">
                <a:latin typeface="Arial Unicode MS" pitchFamily="34" charset="-128"/>
              </a:rPr>
              <a:t>October 3, 2019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766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Originally prepared by Brian </a:t>
            </a:r>
            <a:r>
              <a:rPr lang="en-US" b="1" dirty="0" err="1">
                <a:latin typeface="Arial Unicode MS" pitchFamily="34" charset="-128"/>
              </a:rPr>
              <a:t>Habing</a:t>
            </a:r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Department of Statistics</a:t>
            </a: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University of South Carolina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sz="2000" b="1" i="1" dirty="0"/>
              <a:t>Redistribution of these slides without permission </a:t>
            </a:r>
            <a:br>
              <a:rPr lang="en-US" sz="2000" b="1" i="1" dirty="0"/>
            </a:br>
            <a:r>
              <a:rPr lang="en-US" sz="2000" b="1" i="1" dirty="0"/>
              <a:t>is a violation of copyright law.</a:t>
            </a:r>
            <a:endParaRPr lang="en-US" sz="2000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sz="2800" dirty="0">
              <a:solidFill>
                <a:srgbClr val="653146"/>
              </a:solidFill>
              <a:latin typeface="Arial Unicode MS" pitchFamily="34" charset="-128"/>
            </a:endParaRP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2676D5-CB5F-4351-AF1E-D47228B93552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6184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Arial Unicode MS" panose="020B0604020202020204" pitchFamily="34" charset="-128"/>
              </a:rPr>
              <a:t>Approximate </a:t>
            </a:r>
            <a:r>
              <a:rPr lang="en-US" sz="4000" dirty="0" err="1">
                <a:latin typeface="Arial Unicode MS" panose="020B0604020202020204" pitchFamily="34" charset="-128"/>
              </a:rPr>
              <a:t>Approximate</a:t>
            </a:r>
            <a:r>
              <a:rPr lang="en-US" sz="4000" dirty="0">
                <a:latin typeface="Arial Unicode MS" panose="020B0604020202020204" pitchFamily="34" charset="-128"/>
              </a:rPr>
              <a:t> Confidence Interval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0600"/>
            <a:ext cx="8915400" cy="5410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6603834"/>
      </p:ext>
    </p:extLst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Arial Unicode MS" panose="020B0604020202020204" pitchFamily="34" charset="-128"/>
              </a:rPr>
              <a:t>Approximate </a:t>
            </a:r>
            <a:r>
              <a:rPr lang="en-US" sz="4000" dirty="0" err="1">
                <a:latin typeface="Arial Unicode MS" panose="020B0604020202020204" pitchFamily="34" charset="-128"/>
              </a:rPr>
              <a:t>Approximate</a:t>
            </a:r>
            <a:r>
              <a:rPr lang="en-US" sz="4000" dirty="0">
                <a:latin typeface="Arial Unicode MS" panose="020B0604020202020204" pitchFamily="34" charset="-128"/>
              </a:rPr>
              <a:t> Confidence Interval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0600"/>
            <a:ext cx="8915400" cy="5410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graphicFrame>
        <p:nvGraphicFramePr>
          <p:cNvPr id="54276" name="Object 4"/>
          <p:cNvGraphicFramePr>
            <a:graphicFrameLocks noGrp="1" noChangeAspect="1"/>
          </p:cNvGraphicFramePr>
          <p:nvPr>
            <p:ph sz="quarter" idx="3"/>
            <p:extLst/>
          </p:nvPr>
        </p:nvGraphicFramePr>
        <p:xfrm>
          <a:off x="990600" y="1676400"/>
          <a:ext cx="7658100" cy="3775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3" name="Equation" r:id="rId4" imgW="2705040" imgH="1333440" progId="Equation.3">
                  <p:embed/>
                </p:oleObj>
              </mc:Choice>
              <mc:Fallback>
                <p:oleObj name="Equation" r:id="rId4" imgW="2705040" imgH="1333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76400"/>
                        <a:ext cx="7658100" cy="37758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0345069"/>
      </p:ext>
    </p:extLst>
  </p:cSld>
  <p:clrMapOvr>
    <a:masterClrMapping/>
  </p:clrMapOvr>
  <p:transition>
    <p:zoom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Arial Unicode MS" panose="020B0604020202020204" pitchFamily="34" charset="-128"/>
              </a:rPr>
              <a:t>Example Continued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0600"/>
            <a:ext cx="8915400" cy="5410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7070126"/>
      </p:ext>
    </p:extLst>
  </p:cSld>
  <p:clrMapOvr>
    <a:masterClrMapping/>
  </p:clrMapOvr>
  <p:transition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Agresti, A. &amp; Coull, B.A. (1998).  Approximate is Better than “Exact” for Interval Estimation of Binomial Proportions.  </a:t>
            </a:r>
            <a:r>
              <a:rPr lang="en-US" i="1"/>
              <a:t>The American Statistician</a:t>
            </a:r>
            <a:r>
              <a:rPr lang="en-US"/>
              <a:t>, 52, 119-126.</a:t>
            </a:r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r>
              <a:rPr lang="en-US"/>
              <a:t>(Available on a university computer or if logged in through the library.)</a:t>
            </a:r>
          </a:p>
        </p:txBody>
      </p:sp>
    </p:spTree>
    <p:extLst>
      <p:ext uri="{BB962C8B-B14F-4D97-AF65-F5344CB8AC3E}">
        <p14:creationId xmlns:p14="http://schemas.microsoft.com/office/powerpoint/2010/main" val="307129763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091613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794880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215438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887783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Arial Unicode MS" panose="020B0604020202020204" pitchFamily="34" charset="-128"/>
              </a:rPr>
              <a:t>Adjusted Confidence Interval</a:t>
            </a:r>
            <a:br>
              <a:rPr lang="en-US" sz="4000" dirty="0">
                <a:latin typeface="Arial Unicode MS" panose="020B0604020202020204" pitchFamily="34" charset="-128"/>
              </a:rPr>
            </a:br>
            <a:endParaRPr lang="en-US" sz="4000" dirty="0">
              <a:latin typeface="Arial Unicode MS" panose="020B0604020202020204" pitchFamily="34" charset="-128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9063" y="1219200"/>
            <a:ext cx="8915400" cy="5410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graphicFrame>
        <p:nvGraphicFramePr>
          <p:cNvPr id="61444" name="Object 4"/>
          <p:cNvGraphicFramePr>
            <a:graphicFrameLocks noGrp="1" noChangeAspect="1"/>
          </p:cNvGraphicFramePr>
          <p:nvPr>
            <p:ph sz="quarter" idx="3"/>
            <p:extLst/>
          </p:nvPr>
        </p:nvGraphicFramePr>
        <p:xfrm>
          <a:off x="119063" y="1543050"/>
          <a:ext cx="8878887" cy="317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7" name="Equation" r:id="rId4" imgW="3263760" imgH="1168200" progId="Equation.3">
                  <p:embed/>
                </p:oleObj>
              </mc:Choice>
              <mc:Fallback>
                <p:oleObj name="Equation" r:id="rId4" imgW="326376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3" y="1543050"/>
                        <a:ext cx="8878887" cy="317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0" y="5181600"/>
            <a:ext cx="8839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Agresti, A. &amp; Coull, B.A. (1998).  Approximate is Better than “Exact” for Interval Estimation of Binomial Proportions.  </a:t>
            </a:r>
            <a:r>
              <a:rPr lang="en-US" sz="2400" i="1">
                <a:solidFill>
                  <a:schemeClr val="tx1"/>
                </a:solidFill>
              </a:rPr>
              <a:t>The American Statistician</a:t>
            </a:r>
            <a:r>
              <a:rPr lang="en-US" sz="2400">
                <a:solidFill>
                  <a:schemeClr val="tx1"/>
                </a:solidFill>
              </a:rPr>
              <a:t>, 52, 119-126.</a:t>
            </a:r>
          </a:p>
        </p:txBody>
      </p:sp>
    </p:spTree>
    <p:extLst>
      <p:ext uri="{BB962C8B-B14F-4D97-AF65-F5344CB8AC3E}">
        <p14:creationId xmlns:p14="http://schemas.microsoft.com/office/powerpoint/2010/main" val="1363100039"/>
      </p:ext>
    </p:extLst>
  </p:cSld>
  <p:clrMapOvr>
    <a:masterClrMapping/>
  </p:clrMapOvr>
  <p:transition>
    <p:zoom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Arial Unicode MS" panose="020B0604020202020204" pitchFamily="34" charset="-128"/>
              </a:rPr>
              <a:t>Example Continued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0600"/>
            <a:ext cx="8915400" cy="5410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7546003"/>
      </p:ext>
    </p:extLst>
  </p:cSld>
  <p:clrMapOvr>
    <a:masterClrMapping/>
  </p:clrMapOvr>
  <p:transition>
    <p:zoom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63025" cy="1143000"/>
          </a:xfrm>
        </p:spPr>
        <p:txBody>
          <a:bodyPr/>
          <a:lstStyle/>
          <a:p>
            <a:r>
              <a:rPr lang="en-US" sz="4000" dirty="0"/>
              <a:t>Width of Confidence Intervals</a:t>
            </a:r>
          </a:p>
        </p:txBody>
      </p:sp>
    </p:spTree>
    <p:extLst>
      <p:ext uri="{BB962C8B-B14F-4D97-AF65-F5344CB8AC3E}">
        <p14:creationId xmlns:p14="http://schemas.microsoft.com/office/powerpoint/2010/main" val="277497259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Determining Needed Sample Size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0" y="9906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3200" dirty="0">
                <a:latin typeface="Arial" charset="0"/>
              </a:rPr>
              <a:t>Say we expect </a:t>
            </a:r>
            <a:r>
              <a:rPr lang="en-US" sz="3200" dirty="0">
                <a:latin typeface="Symbol" pitchFamily="18" charset="2"/>
              </a:rPr>
              <a:t>s </a:t>
            </a:r>
            <a:r>
              <a:rPr lang="en-US" sz="3200" dirty="0">
                <a:latin typeface="+mj-lt"/>
              </a:rPr>
              <a:t>to be approximately 15.  Approximately how large does </a:t>
            </a:r>
            <a:r>
              <a:rPr lang="en-US" sz="3200" i="1" dirty="0">
                <a:latin typeface="+mj-lt"/>
              </a:rPr>
              <a:t>n</a:t>
            </a:r>
            <a:r>
              <a:rPr lang="en-US" sz="3200" dirty="0">
                <a:latin typeface="+mj-lt"/>
              </a:rPr>
              <a:t> need to be to have the 95% confidence level for </a:t>
            </a:r>
            <a:r>
              <a:rPr lang="en-US" sz="3200" i="1" dirty="0">
                <a:latin typeface="Symbol" panose="05050102010706020507" pitchFamily="18" charset="2"/>
              </a:rPr>
              <a:t>m</a:t>
            </a:r>
            <a:r>
              <a:rPr lang="en-US" sz="3200" dirty="0">
                <a:latin typeface="+mj-lt"/>
              </a:rPr>
              <a:t> to be ± 1?</a:t>
            </a:r>
            <a:endParaRPr lang="en-US" sz="3200" dirty="0"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n-US" sz="3200" dirty="0"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n-US" sz="3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88273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41AA93-748E-4883-BB98-BF698DF378C7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z="3600">
                <a:latin typeface="Arial Unicode MS" pitchFamily="34" charset="-128"/>
              </a:rPr>
              <a:t>Outline for Today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7226"/>
            <a:ext cx="9144000" cy="49530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Finishing Confidence Intervals (7.4-7.5)</a:t>
            </a: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Homework 4 is due today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Homework 5 is due Tuesday, October 15</a:t>
            </a: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89830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Determining Needed Sample Size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38100" y="1023712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3200" dirty="0">
                <a:latin typeface="Arial" charset="0"/>
              </a:rPr>
              <a:t>What sample size is needed for a 95% confidence interval for a population proportion to be </a:t>
            </a:r>
            <a:r>
              <a:rPr lang="en-US" sz="3200" dirty="0"/>
              <a:t>± .03?</a:t>
            </a:r>
            <a:endParaRPr lang="en-US" sz="3200" dirty="0"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n-US" sz="3200" dirty="0"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n-US" sz="3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08776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Determining Needed Sample Size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95390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/>
          </p:nvPr>
        </p:nvGraphicFramePr>
        <p:xfrm>
          <a:off x="1524000" y="1817162"/>
          <a:ext cx="2286000" cy="2000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8" name="Equation" r:id="rId3" imgW="711000" imgH="622080" progId="Equation.3">
                  <p:embed/>
                </p:oleObj>
              </mc:Choice>
              <mc:Fallback>
                <p:oleObj name="Equation" r:id="rId3" imgW="71100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17162"/>
                        <a:ext cx="2286000" cy="20008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5562600" y="1822185"/>
          <a:ext cx="1676400" cy="2058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9" name="Equation" r:id="rId5" imgW="444240" imgH="545760" progId="Equation.3">
                  <p:embed/>
                </p:oleObj>
              </mc:Choice>
              <mc:Fallback>
                <p:oleObj name="Equation" r:id="rId5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822185"/>
                        <a:ext cx="1676400" cy="20586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200" y="152400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each of the following, what is the corresponding distribution, what are the assumptions, and what can we say about the robustness (if applicable)?</a:t>
            </a:r>
          </a:p>
        </p:txBody>
      </p:sp>
    </p:spTree>
    <p:extLst>
      <p:ext uri="{BB962C8B-B14F-4D97-AF65-F5344CB8AC3E}">
        <p14:creationId xmlns:p14="http://schemas.microsoft.com/office/powerpoint/2010/main" val="304763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/>
          </p:nvPr>
        </p:nvGraphicFramePr>
        <p:xfrm>
          <a:off x="4114800" y="1905000"/>
          <a:ext cx="1211263" cy="1487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7" name="Equation" r:id="rId3" imgW="444240" imgH="545760" progId="Equation.3">
                  <p:embed/>
                </p:oleObj>
              </mc:Choice>
              <mc:Fallback>
                <p:oleObj name="Equation" r:id="rId3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905000"/>
                        <a:ext cx="1211263" cy="1487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/>
          </p:nvPr>
        </p:nvGraphicFramePr>
        <p:xfrm>
          <a:off x="6705600" y="1582272"/>
          <a:ext cx="1423987" cy="246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8" name="Equation" r:id="rId5" imgW="469800" imgH="812520" progId="Equation.3">
                  <p:embed/>
                </p:oleObj>
              </mc:Choice>
              <mc:Fallback>
                <p:oleObj name="Equation" r:id="rId5" imgW="4698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582272"/>
                        <a:ext cx="1423987" cy="2462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200" y="152400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each of the following, what is the corresponding distribution, what are the assumptions, and what can we say about the robustness (if applicable)?</a:t>
            </a: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>
            <p:extLst/>
          </p:nvPr>
        </p:nvGraphicFramePr>
        <p:xfrm>
          <a:off x="990600" y="1913374"/>
          <a:ext cx="2204682" cy="1515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9" name="Equation" r:id="rId7" imgW="609480" imgH="419040" progId="Equation.3">
                  <p:embed/>
                </p:oleObj>
              </mc:Choice>
              <mc:Fallback>
                <p:oleObj name="Equation" r:id="rId7" imgW="609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13374"/>
                        <a:ext cx="2204682" cy="1515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2863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DD6B14-D798-4F64-B154-165620D4C980}" type="slidenum">
              <a:rPr lang="en-US"/>
              <a:pPr eaLnBrk="1" hangingPunct="1"/>
              <a:t>5</a:t>
            </a:fld>
            <a:endParaRPr lang="en-US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>
            <p:extLst/>
          </p:nvPr>
        </p:nvGraphicFramePr>
        <p:xfrm>
          <a:off x="228600" y="838200"/>
          <a:ext cx="8403549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1" name="Equation" r:id="rId3" imgW="2692080" imgH="1688760" progId="Equation.3">
                  <p:embed/>
                </p:oleObj>
              </mc:Choice>
              <mc:Fallback>
                <p:oleObj name="Equation" r:id="rId3" imgW="269208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38200"/>
                        <a:ext cx="8403549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4106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52DA6F-3815-4E01-96C2-6DDE06B15AC3}" type="slidenum">
              <a:rPr lang="en-US"/>
              <a:pPr eaLnBrk="1" hangingPunct="1"/>
              <a:t>6</a:t>
            </a:fld>
            <a:endParaRPr lang="en-US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/>
          </p:nvPr>
        </p:nvGraphicFramePr>
        <p:xfrm>
          <a:off x="44444" y="1371600"/>
          <a:ext cx="8977620" cy="371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5" name="Equation" r:id="rId3" imgW="3377880" imgH="1396800" progId="Equation.3">
                  <p:embed/>
                </p:oleObj>
              </mc:Choice>
              <mc:Fallback>
                <p:oleObj name="Equation" r:id="rId3" imgW="337788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44" y="1371600"/>
                        <a:ext cx="8977620" cy="371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7773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036"/>
            <a:ext cx="8915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 Unicode MS" panose="020B0604020202020204" pitchFamily="34" charset="-128"/>
              </a:rPr>
              <a:t>Another CI Example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0" y="990600"/>
            <a:ext cx="91440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A candidate wants an estimate of what their current support is among all of the registered voters in South Carolina.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A random sample of 200 registered voters shows that 94 would currently vote for them.  Construct a 95% confidence interval for the percent of support.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41064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Arial Unicode MS" panose="020B0604020202020204" pitchFamily="34" charset="-128"/>
              </a:rPr>
              <a:t>Example Continued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0600"/>
            <a:ext cx="8915400" cy="5410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7605318"/>
      </p:ext>
    </p:extLst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Arial Unicode MS" panose="020B0604020202020204" pitchFamily="34" charset="-128"/>
              </a:rPr>
              <a:t>Example Continued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0600"/>
            <a:ext cx="8915400" cy="5410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0591514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2937</TotalTime>
  <Words>342</Words>
  <Application>Microsoft Office PowerPoint</Application>
  <PresentationFormat>On-screen Show (4:3)</PresentationFormat>
  <Paragraphs>59</Paragraphs>
  <Slides>21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Arial</vt:lpstr>
      <vt:lpstr>Symbol</vt:lpstr>
      <vt:lpstr>Times New Roman</vt:lpstr>
      <vt:lpstr>1_Default Design</vt:lpstr>
      <vt:lpstr>Equation</vt:lpstr>
      <vt:lpstr>STAT 515  Lecture 13 October 3, 2019</vt:lpstr>
      <vt:lpstr>Outline for Today</vt:lpstr>
      <vt:lpstr>PowerPoint Presentation</vt:lpstr>
      <vt:lpstr>PowerPoint Presentation</vt:lpstr>
      <vt:lpstr>PowerPoint Presentation</vt:lpstr>
      <vt:lpstr>PowerPoint Presentation</vt:lpstr>
      <vt:lpstr>Another CI Example</vt:lpstr>
      <vt:lpstr>Example Continued</vt:lpstr>
      <vt:lpstr>Example Continued</vt:lpstr>
      <vt:lpstr>Approximate Approximate Confidence Interval</vt:lpstr>
      <vt:lpstr>Approximate Approximate Confidence Interval</vt:lpstr>
      <vt:lpstr>Example Continued</vt:lpstr>
      <vt:lpstr>PowerPoint Presentation</vt:lpstr>
      <vt:lpstr>PowerPoint Presentation</vt:lpstr>
      <vt:lpstr>PowerPoint Presentation</vt:lpstr>
      <vt:lpstr>Adjusted Confidence Interval </vt:lpstr>
      <vt:lpstr>Example Continued</vt:lpstr>
      <vt:lpstr>Width of Confidence Intervals</vt:lpstr>
      <vt:lpstr>Determining Needed Sample Size</vt:lpstr>
      <vt:lpstr>Determining Needed Sample Size</vt:lpstr>
      <vt:lpstr>Determining Needed Sample Size</vt:lpstr>
    </vt:vector>
  </TitlesOfParts>
  <Company>Statistics, 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702/J702 Fall 2001</dc:title>
  <dc:creator>Preferred Customer</dc:creator>
  <cp:lastModifiedBy>Grego John</cp:lastModifiedBy>
  <cp:revision>134</cp:revision>
  <cp:lastPrinted>2015-10-01T01:03:28Z</cp:lastPrinted>
  <dcterms:created xsi:type="dcterms:W3CDTF">2001-05-21T01:21:44Z</dcterms:created>
  <dcterms:modified xsi:type="dcterms:W3CDTF">2019-10-10T18:45:24Z</dcterms:modified>
</cp:coreProperties>
</file>