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64" r:id="rId2"/>
    <p:sldId id="335" r:id="rId3"/>
    <p:sldId id="412" r:id="rId4"/>
    <p:sldId id="413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5" r:id="rId15"/>
    <p:sldId id="426" r:id="rId16"/>
    <p:sldId id="427" r:id="rId17"/>
    <p:sldId id="428" r:id="rId18"/>
    <p:sldId id="429" r:id="rId19"/>
    <p:sldId id="430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372" cy="5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t" anchorCtr="0" compatLnSpc="1">
            <a:prstTxWarp prst="textNoShape">
              <a:avLst/>
            </a:prstTxWarp>
          </a:bodyPr>
          <a:lstStyle>
            <a:lvl1pPr defTabSz="938079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6" y="0"/>
            <a:ext cx="3038371" cy="5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t" anchorCtr="0" compatLnSpc="1">
            <a:prstTxWarp prst="textNoShape">
              <a:avLst/>
            </a:prstTxWarp>
          </a:bodyPr>
          <a:lstStyle>
            <a:lvl1pPr algn="r" defTabSz="938079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80643"/>
            <a:ext cx="3038372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b" anchorCtr="0" compatLnSpc="1">
            <a:prstTxWarp prst="textNoShape">
              <a:avLst/>
            </a:prstTxWarp>
          </a:bodyPr>
          <a:lstStyle>
            <a:lvl1pPr defTabSz="938079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6" y="8780643"/>
            <a:ext cx="3038371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b" anchorCtr="0" compatLnSpc="1">
            <a:prstTxWarp prst="textNoShape">
              <a:avLst/>
            </a:prstTxWarp>
          </a:bodyPr>
          <a:lstStyle>
            <a:lvl1pPr algn="r" defTabSz="937982" eaLnBrk="1" hangingPunct="1">
              <a:defRPr sz="11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38372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t" anchorCtr="0" compatLnSpc="1">
            <a:prstTxWarp prst="textNoShape">
              <a:avLst/>
            </a:prstTxWarp>
          </a:bodyPr>
          <a:lstStyle>
            <a:lvl1pPr defTabSz="938079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6" y="1"/>
            <a:ext cx="3038371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t" anchorCtr="0" compatLnSpc="1">
            <a:prstTxWarp prst="textNoShape">
              <a:avLst/>
            </a:prstTxWarp>
          </a:bodyPr>
          <a:lstStyle>
            <a:lvl1pPr algn="r" defTabSz="938079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5790"/>
            <a:ext cx="5139898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3182"/>
            <a:ext cx="3038372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b" anchorCtr="0" compatLnSpc="1">
            <a:prstTxWarp prst="textNoShape">
              <a:avLst/>
            </a:prstTxWarp>
          </a:bodyPr>
          <a:lstStyle>
            <a:lvl1pPr defTabSz="938079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6" y="8833182"/>
            <a:ext cx="3038371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1" tIns="46900" rIns="93801" bIns="46900" numCol="1" anchor="b" anchorCtr="0" compatLnSpc="1">
            <a:prstTxWarp prst="textNoShape">
              <a:avLst/>
            </a:prstTxWarp>
          </a:bodyPr>
          <a:lstStyle>
            <a:lvl1pPr algn="r" defTabSz="937982" eaLnBrk="1" hangingPunct="1">
              <a:defRPr sz="11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AA501D-551A-44AE-9F72-3D25136333A7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43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8AB71B-FCCC-461A-8370-D8C8C46D60EA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65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34DC2-6D68-47FE-B8FD-282EF2C850C9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49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EB2118-ED70-4F00-AF40-FB791496E2C2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40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2DF4C8-E133-4F2B-B36E-EE5F9017E8AC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5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332760-5602-4660-BC1C-988A904A2DC3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03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7F4987-0741-4C05-AA69-562DDB384E08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6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2EDA10-B62D-4561-8819-611ED600442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90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C49B05-541C-4229-8CC8-6CD1C9E17DC9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9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E37104-9AE0-4175-B025-736773E8E234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8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9D1864-A186-45DC-90BB-AC7D74A25411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17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224C3D-9310-4B02-B06D-7C3858E24E1A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89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520" indent="-30837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800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951" indent="-246352" defTabSz="1043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7099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324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9397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5546" indent="-246352" defTabSz="104398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E24E45-2956-412E-887C-12596E42BCA6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1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14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October 8,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Habing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Can We Use It?</a:t>
            </a:r>
          </a:p>
        </p:txBody>
      </p:sp>
    </p:spTree>
    <p:extLst>
      <p:ext uri="{BB962C8B-B14F-4D97-AF65-F5344CB8AC3E}">
        <p14:creationId xmlns:p14="http://schemas.microsoft.com/office/powerpoint/2010/main" val="520421805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What do we have?</a:t>
            </a:r>
          </a:p>
        </p:txBody>
      </p:sp>
    </p:spTree>
    <p:extLst>
      <p:ext uri="{BB962C8B-B14F-4D97-AF65-F5344CB8AC3E}">
        <p14:creationId xmlns:p14="http://schemas.microsoft.com/office/powerpoint/2010/main" val="3724137289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How Much Evidence?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04800" y="1158875"/>
            <a:ext cx="85344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-level of a test is the probability that we are willing to make a Type I error if H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 is true.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=P(reject H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 | H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 is true)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Typically use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=0.10, 0.05, or 0.01.</a:t>
            </a:r>
            <a:endParaRPr lang="en-US">
              <a:solidFill>
                <a:schemeClr val="tx1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068757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Stating Your Conclusion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04800" y="1158875"/>
            <a:ext cx="8534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At an </a:t>
            </a:r>
            <a:r>
              <a:rPr lang="en-US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=0.05 level of significance we fail to reject the null hypothesis.  We do not have enough evidence to conclude the population mean is less than 100</a:t>
            </a:r>
            <a:r>
              <a:rPr lang="en-US">
                <a:solidFill>
                  <a:schemeClr val="tx1"/>
                </a:solidFill>
              </a:rPr>
              <a:t>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*The phrase “Accept the null hypothesis” is </a:t>
            </a:r>
            <a:r>
              <a:rPr lang="en-US" i="1" dirty="0">
                <a:solidFill>
                  <a:schemeClr val="tx1"/>
                </a:solidFill>
              </a:rPr>
              <a:t>strongly</a:t>
            </a:r>
            <a:r>
              <a:rPr lang="en-US" dirty="0">
                <a:solidFill>
                  <a:schemeClr val="tx1"/>
                </a:solidFill>
              </a:rPr>
              <a:t> discouraged.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33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Stating Your Conclusion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04800" y="1158875"/>
            <a:ext cx="85344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At an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=0.10 level of significance we reject the null hypothesis.  We conclude the population mean is less than 100.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We need to select the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-level in advance!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1122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H</a:t>
            </a:r>
            <a:r>
              <a:rPr lang="en-US" baseline="-25000" dirty="0"/>
              <a:t>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74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H</a:t>
            </a:r>
            <a:r>
              <a:rPr lang="en-US" baseline="-25000" dirty="0"/>
              <a:t>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We Could Be Wrong!!!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04800" y="1158875"/>
            <a:ext cx="85344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is the probability that we are willing to make a Type II error if H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is false.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=P(fail to reject H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| H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is 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How it’s false depends on the true value of the parameter!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Power=P(reject H0 | H0 is 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1705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Power Curve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305800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39713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Choosing </a:t>
            </a:r>
            <a:r>
              <a:rPr 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04800" y="1158875"/>
            <a:ext cx="8534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Often the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-level is set by law or some convention in your field.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In general, the size of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 should be related to the consequence of a type I error.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We can’t set it to zero!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2708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7226"/>
            <a:ext cx="9144000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Finishing Confidence Intervals (7.5)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Starting Hypothesis Tests (Sections 8.1-8.4)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5 is due Tuesday, October 15.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83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817162"/>
          <a:ext cx="2286000" cy="200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5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17162"/>
                        <a:ext cx="2286000" cy="2000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562600" y="1822185"/>
          <a:ext cx="1676400" cy="205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6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2185"/>
                        <a:ext cx="1676400" cy="2058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609600" y="4419600"/>
          <a:ext cx="2204682" cy="151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7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2204682" cy="151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3810000" y="4572000"/>
          <a:ext cx="1211263" cy="14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8" name="Equation" r:id="rId9" imgW="444240" imgH="545760" progId="Equation.3">
                  <p:embed/>
                </p:oleObj>
              </mc:Choice>
              <mc:Fallback>
                <p:oleObj name="Equation" r:id="rId9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72000"/>
                        <a:ext cx="1211263" cy="148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196013" y="4016977"/>
          <a:ext cx="1423987" cy="246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9" name="Equation" r:id="rId11" imgW="469800" imgH="812520" progId="Equation.3">
                  <p:embed/>
                </p:oleObj>
              </mc:Choice>
              <mc:Fallback>
                <p:oleObj name="Equation" r:id="rId11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4016977"/>
                        <a:ext cx="1423987" cy="246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84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/>
          </p:nvPr>
        </p:nvGraphicFramePr>
        <p:xfrm>
          <a:off x="259203" y="1981200"/>
          <a:ext cx="3652108" cy="149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8" name="Equation" r:id="rId3" imgW="1739880" imgH="736560" progId="Equation.3">
                  <p:embed/>
                </p:oleObj>
              </mc:Choice>
              <mc:Fallback>
                <p:oleObj name="Equation" r:id="rId3" imgW="17398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1981200"/>
                        <a:ext cx="3652108" cy="1497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3124199" y="-76200"/>
          <a:ext cx="300611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9" name="Equation" r:id="rId5" imgW="965160" imgH="660240" progId="Equation.3">
                  <p:embed/>
                </p:oleObj>
              </mc:Choice>
              <mc:Fallback>
                <p:oleObj name="Equation" r:id="rId5" imgW="96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199" y="-76200"/>
                        <a:ext cx="3006111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259203" y="4223518"/>
          <a:ext cx="8570032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0" name="Equation" r:id="rId7" imgW="3263760" imgH="939600" progId="Equation.3">
                  <p:embed/>
                </p:oleObj>
              </mc:Choice>
              <mc:Fallback>
                <p:oleObj name="Equation" r:id="rId7" imgW="3263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4223518"/>
                        <a:ext cx="8570032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724400" y="2117699"/>
          <a:ext cx="3650028" cy="1361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1" name="Equation" r:id="rId9" imgW="3098520" imgH="1155600" progId="Equation.3">
                  <p:embed/>
                </p:oleObj>
              </mc:Choice>
              <mc:Fallback>
                <p:oleObj name="Equation" r:id="rId9" imgW="3098520" imgH="11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2117699"/>
                        <a:ext cx="3650028" cy="1361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38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Hypothesis Tests - Example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4000">
              <a:latin typeface="Arial Unicode MS" panose="020B0604020202020204" pitchFamily="34" charset="-128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6525" y="914400"/>
            <a:ext cx="90074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A simple random sample of size 20 is taken from a normal population with standard deviation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s </a:t>
            </a:r>
            <a:r>
              <a:rPr lang="en-US">
                <a:solidFill>
                  <a:schemeClr val="tx1"/>
                </a:solidFill>
              </a:rPr>
              <a:t>= 5.2.   We’re trying to find evidence that the population mean is less than 100. We observe a sample mean of 98.3.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Is this small enough to conclude the population mean is less than 100?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4999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Hypotheses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4000">
              <a:latin typeface="Arial Unicode MS" panose="020B0604020202020204" pitchFamily="34" charset="-128"/>
            </a:endParaRP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6962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is the null hypothesis.  It is the “status quo” and what we are looking for evidence against.  It will always involve an equals sign.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0224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Hypotheses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4000">
              <a:latin typeface="Arial Unicode MS" panose="020B0604020202020204" pitchFamily="34" charset="-128"/>
            </a:endParaRP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696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 (or H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) is the alternate hypothesis.   It is the “experimental hypothesis” and what we are looking for evidence of.  It will typically involve either &gt;, &lt;, or 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≠</a:t>
            </a:r>
            <a:r>
              <a:rPr lang="en-US">
                <a:solidFill>
                  <a:schemeClr val="tx1"/>
                </a:solidFill>
              </a:rPr>
              <a:t> .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5015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Errors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4000">
              <a:latin typeface="Arial Unicode MS" panose="020B0604020202020204" pitchFamily="34" charset="-128"/>
            </a:endParaRP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If we make a decision involving our hypotheses, there are two types of errors we could make:</a:t>
            </a:r>
            <a:endParaRPr 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Type I error – we reject the null hypothesis when it is really true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8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Type II error – we fail to reject the null hypothesis when it is false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6290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What Kind of Evidence?</a:t>
            </a:r>
          </a:p>
        </p:txBody>
      </p:sp>
    </p:spTree>
    <p:extLst>
      <p:ext uri="{BB962C8B-B14F-4D97-AF65-F5344CB8AC3E}">
        <p14:creationId xmlns:p14="http://schemas.microsoft.com/office/powerpoint/2010/main" val="243925372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526</Words>
  <Application>Microsoft Office PowerPoint</Application>
  <PresentationFormat>On-screen Show (4:3)</PresentationFormat>
  <Paragraphs>102</Paragraphs>
  <Slides>19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Unicode MS</vt:lpstr>
      <vt:lpstr>Arial</vt:lpstr>
      <vt:lpstr>Symbol</vt:lpstr>
      <vt:lpstr>Times New Roman</vt:lpstr>
      <vt:lpstr>1_Default Design</vt:lpstr>
      <vt:lpstr>Equation</vt:lpstr>
      <vt:lpstr>STAT 515  Lecture 14 October 8, 2019</vt:lpstr>
      <vt:lpstr>Outline for Today</vt:lpstr>
      <vt:lpstr>PowerPoint Presentation</vt:lpstr>
      <vt:lpstr>PowerPoint Presentation</vt:lpstr>
      <vt:lpstr>Hypothesis Tests - Example </vt:lpstr>
      <vt:lpstr>Hypotheses </vt:lpstr>
      <vt:lpstr>Hypotheses </vt:lpstr>
      <vt:lpstr>Errors </vt:lpstr>
      <vt:lpstr>What Kind of Evidence?</vt:lpstr>
      <vt:lpstr>Can We Use It?</vt:lpstr>
      <vt:lpstr>What do we have?</vt:lpstr>
      <vt:lpstr>How Much Evidence?</vt:lpstr>
      <vt:lpstr>Stating Your Conclusion</vt:lpstr>
      <vt:lpstr>Stating Your Conclusion</vt:lpstr>
      <vt:lpstr>Different HA</vt:lpstr>
      <vt:lpstr>Different HA</vt:lpstr>
      <vt:lpstr>We Could Be Wrong!!!</vt:lpstr>
      <vt:lpstr>Power Curve</vt:lpstr>
      <vt:lpstr>Choosing a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138</cp:revision>
  <cp:lastPrinted>2019-10-07T14:43:05Z</cp:lastPrinted>
  <dcterms:created xsi:type="dcterms:W3CDTF">2001-05-21T01:21:44Z</dcterms:created>
  <dcterms:modified xsi:type="dcterms:W3CDTF">2019-10-17T14:02:04Z</dcterms:modified>
</cp:coreProperties>
</file>