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364" r:id="rId2"/>
    <p:sldId id="335" r:id="rId3"/>
    <p:sldId id="412" r:id="rId4"/>
    <p:sldId id="413" r:id="rId5"/>
    <p:sldId id="415" r:id="rId6"/>
    <p:sldId id="416" r:id="rId7"/>
    <p:sldId id="417" r:id="rId8"/>
    <p:sldId id="418" r:id="rId9"/>
    <p:sldId id="419" r:id="rId10"/>
    <p:sldId id="420" r:id="rId11"/>
    <p:sldId id="421" r:id="rId12"/>
    <p:sldId id="422" r:id="rId13"/>
    <p:sldId id="423" r:id="rId14"/>
    <p:sldId id="425" r:id="rId15"/>
    <p:sldId id="426" r:id="rId16"/>
    <p:sldId id="427" r:id="rId17"/>
    <p:sldId id="428" r:id="rId18"/>
    <p:sldId id="429" r:id="rId19"/>
    <p:sldId id="430" r:id="rId2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1924"/>
    <a:srgbClr val="BDADB5"/>
    <a:srgbClr val="A299AD"/>
    <a:srgbClr val="89454F"/>
    <a:srgbClr val="CC0000"/>
    <a:srgbClr val="653146"/>
    <a:srgbClr val="B59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5" autoAdjust="0"/>
    <p:restoredTop sz="94660" autoAdjust="0"/>
  </p:normalViewPr>
  <p:slideViewPr>
    <p:cSldViewPr>
      <p:cViewPr varScale="1">
        <p:scale>
          <a:sx n="76" d="100"/>
          <a:sy n="76" d="100"/>
        </p:scale>
        <p:origin x="141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38372" cy="517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01" tIns="46900" rIns="93801" bIns="46900" numCol="1" anchor="t" anchorCtr="0" compatLnSpc="1">
            <a:prstTxWarp prst="textNoShape">
              <a:avLst/>
            </a:prstTxWarp>
          </a:bodyPr>
          <a:lstStyle>
            <a:lvl1pPr defTabSz="938079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036" y="0"/>
            <a:ext cx="3038371" cy="517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01" tIns="46900" rIns="93801" bIns="46900" numCol="1" anchor="t" anchorCtr="0" compatLnSpc="1">
            <a:prstTxWarp prst="textNoShape">
              <a:avLst/>
            </a:prstTxWarp>
          </a:bodyPr>
          <a:lstStyle>
            <a:lvl1pPr algn="r" defTabSz="938079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780643"/>
            <a:ext cx="3038372" cy="51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01" tIns="46900" rIns="93801" bIns="46900" numCol="1" anchor="b" anchorCtr="0" compatLnSpc="1">
            <a:prstTxWarp prst="textNoShape">
              <a:avLst/>
            </a:prstTxWarp>
          </a:bodyPr>
          <a:lstStyle>
            <a:lvl1pPr defTabSz="938079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036" y="8780643"/>
            <a:ext cx="3038371" cy="51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01" tIns="46900" rIns="93801" bIns="46900" numCol="1" anchor="b" anchorCtr="0" compatLnSpc="1">
            <a:prstTxWarp prst="textNoShape">
              <a:avLst/>
            </a:prstTxWarp>
          </a:bodyPr>
          <a:lstStyle>
            <a:lvl1pPr algn="r" defTabSz="937982" eaLnBrk="1" hangingPunct="1">
              <a:defRPr sz="1100">
                <a:latin typeface="Times New Roman" pitchFamily="18" charset="0"/>
              </a:defRPr>
            </a:lvl1pPr>
          </a:lstStyle>
          <a:p>
            <a:fld id="{9CAEF96C-BAD6-427B-B2AF-8F83141C57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91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3038372" cy="46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01" tIns="46900" rIns="93801" bIns="46900" numCol="1" anchor="t" anchorCtr="0" compatLnSpc="1">
            <a:prstTxWarp prst="textNoShape">
              <a:avLst/>
            </a:prstTxWarp>
          </a:bodyPr>
          <a:lstStyle>
            <a:lvl1pPr defTabSz="938079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036" y="1"/>
            <a:ext cx="3038371" cy="46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01" tIns="46900" rIns="93801" bIns="46900" numCol="1" anchor="t" anchorCtr="0" compatLnSpc="1">
            <a:prstTxWarp prst="textNoShape">
              <a:avLst/>
            </a:prstTxWarp>
          </a:bodyPr>
          <a:lstStyle>
            <a:lvl1pPr algn="r" defTabSz="938079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252" y="4415790"/>
            <a:ext cx="5139898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01" tIns="46900" rIns="93801" bIns="469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3182"/>
            <a:ext cx="3038372" cy="463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01" tIns="46900" rIns="93801" bIns="46900" numCol="1" anchor="b" anchorCtr="0" compatLnSpc="1">
            <a:prstTxWarp prst="textNoShape">
              <a:avLst/>
            </a:prstTxWarp>
          </a:bodyPr>
          <a:lstStyle>
            <a:lvl1pPr defTabSz="938079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036" y="8833182"/>
            <a:ext cx="3038371" cy="463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01" tIns="46900" rIns="93801" bIns="46900" numCol="1" anchor="b" anchorCtr="0" compatLnSpc="1">
            <a:prstTxWarp prst="textNoShape">
              <a:avLst/>
            </a:prstTxWarp>
          </a:bodyPr>
          <a:lstStyle>
            <a:lvl1pPr algn="r" defTabSz="937982" eaLnBrk="1" hangingPunct="1">
              <a:defRPr sz="1100">
                <a:latin typeface="Times New Roman" pitchFamily="18" charset="0"/>
              </a:defRPr>
            </a:lvl1pPr>
          </a:lstStyle>
          <a:p>
            <a:fld id="{65698B1F-9B36-4A25-B0EF-A1E2D0AF5A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89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520" indent="-30837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6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4800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309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7099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2324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939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15546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0AA501D-551A-44AE-9F72-3D25136333A7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843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520" indent="-30837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6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4800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309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7099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2324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939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15546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8AB71B-FCCC-461A-8370-D8C8C46D60EA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14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4658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1534DC2-6D68-47FE-B8FD-282EF2C850C9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6491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EB2118-ED70-4F00-AF40-FB791496E2C2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3409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2DF4C8-E133-4F2B-B36E-EE5F9017E8AC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854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520" indent="-30837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6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4800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309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7099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2324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939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15546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332760-5602-4660-BC1C-988A904A2DC3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803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520" indent="-30837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6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4800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309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7099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2324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939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15546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17F4987-0741-4C05-AA69-562DDB384E08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260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520" indent="-30837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6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4800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309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7099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2324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939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15546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12EDA10-B62D-4561-8819-611ED600442B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290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520" indent="-30837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6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4800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309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7099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2324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939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15546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BC49B05-541C-4229-8CC8-6CD1C9E17DC9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794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520" indent="-30837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6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4800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309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7099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2324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939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15546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E37104-9AE0-4175-B025-736773E8E234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388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520" indent="-30837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6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4800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309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7099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2324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939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15546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69D1864-A186-45DC-90BB-AC7D74A25411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917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520" indent="-30837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6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4800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309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7099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2324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939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15546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224C3D-9310-4B02-B06D-7C3858E24E1A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889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520" indent="-30837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6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4800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30951" indent="-246352" defTabSz="1043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7099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2324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9397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15546" indent="-246352" defTabSz="104398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E24E45-2956-412E-887C-12596E42BCA6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41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58CF2-1600-4F96-B866-C57CE66104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09EC89-2F9C-49A3-AD3B-FA74BE9FCB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E80AC-C1F4-446D-92EE-A31EAA8618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468071-6476-4279-B909-3CCAAF7FAF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6A62DB-9A1F-4AAD-8E11-45B4766775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1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D8367-0E6F-4E63-811C-4D0CC4676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D32726-A911-4BD4-96D4-02BECB6604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64F901-019E-4281-BEA4-418A8F80C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8ABBF-1322-4E75-B1E7-B163D4859E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20D55-96F9-4F0E-AE17-4AB2346335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AA682-99E6-48D7-8885-5F8DF010C9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3230B-EC52-48FE-881F-CE1677816C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6C3E4-3020-430A-8999-10618C2731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6023524-D787-48A1-B75E-828301C7FA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2676D5-CB5F-4351-AF1E-D47228B93552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 Unicode MS" pitchFamily="34" charset="-128"/>
              </a:rPr>
              <a:t>STAT 515 </a:t>
            </a:r>
            <a:br>
              <a:rPr lang="en-US" dirty="0">
                <a:latin typeface="Arial Unicode MS" pitchFamily="34" charset="-128"/>
              </a:rPr>
            </a:br>
            <a:r>
              <a:rPr lang="en-US" i="1" dirty="0">
                <a:latin typeface="Arial Unicode MS" pitchFamily="34" charset="-128"/>
              </a:rPr>
              <a:t>Lecture 14</a:t>
            </a:r>
            <a:br>
              <a:rPr lang="en-US" i="1" dirty="0">
                <a:latin typeface="Arial Unicode MS" pitchFamily="34" charset="-128"/>
              </a:rPr>
            </a:br>
            <a:r>
              <a:rPr lang="en-US" dirty="0">
                <a:latin typeface="Arial Unicode MS" pitchFamily="34" charset="-128"/>
              </a:rPr>
              <a:t>October 8, 2019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048000"/>
            <a:ext cx="7010400" cy="25146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Originally prepared by Brian Habing</a:t>
            </a: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Department of Statistics</a:t>
            </a: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University of South Carolina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sz="2000" b="1" i="1" dirty="0"/>
              <a:t>Redistribution of these slides without permission </a:t>
            </a:r>
            <a:br>
              <a:rPr lang="en-US" sz="2000" b="1" i="1" dirty="0"/>
            </a:br>
            <a:r>
              <a:rPr lang="en-US" sz="2000" b="1" i="1" dirty="0"/>
              <a:t>is a violation of copyright law.</a:t>
            </a:r>
            <a:endParaRPr lang="en-US" sz="2000" b="1" dirty="0">
              <a:latin typeface="Arial Unicode MS" pitchFamily="34" charset="-128"/>
            </a:endParaRP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sz="2800" dirty="0">
              <a:solidFill>
                <a:srgbClr val="653146"/>
              </a:solidFill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076184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>
                <a:latin typeface="Arial Unicode MS" panose="020B0604020202020204" pitchFamily="34" charset="-128"/>
              </a:rPr>
              <a:t>Can We Use It?</a:t>
            </a:r>
          </a:p>
        </p:txBody>
      </p:sp>
    </p:spTree>
    <p:extLst>
      <p:ext uri="{BB962C8B-B14F-4D97-AF65-F5344CB8AC3E}">
        <p14:creationId xmlns:p14="http://schemas.microsoft.com/office/powerpoint/2010/main" val="520421805"/>
      </p:ext>
    </p:extLst>
  </p:cSld>
  <p:clrMapOvr>
    <a:masterClrMapping/>
  </p:clrMapOvr>
  <p:transition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>
                <a:latin typeface="Arial Unicode MS" panose="020B0604020202020204" pitchFamily="34" charset="-128"/>
              </a:rPr>
              <a:t>What do we have?</a:t>
            </a:r>
          </a:p>
        </p:txBody>
      </p:sp>
    </p:spTree>
    <p:extLst>
      <p:ext uri="{BB962C8B-B14F-4D97-AF65-F5344CB8AC3E}">
        <p14:creationId xmlns:p14="http://schemas.microsoft.com/office/powerpoint/2010/main" val="3724137289"/>
      </p:ext>
    </p:extLst>
  </p:cSld>
  <p:clrMapOvr>
    <a:masterClrMapping/>
  </p:clrMapOvr>
  <p:transition>
    <p:zoom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How Much Evidence?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04800" y="1158875"/>
            <a:ext cx="8534400" cy="350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The </a:t>
            </a:r>
            <a:r>
              <a:rPr lang="en-US">
                <a:solidFill>
                  <a:schemeClr val="tx1"/>
                </a:solidFill>
                <a:latin typeface="Symbol" panose="05050102010706020507" pitchFamily="18" charset="2"/>
              </a:rPr>
              <a:t>a</a:t>
            </a:r>
            <a:r>
              <a:rPr lang="en-US">
                <a:solidFill>
                  <a:schemeClr val="tx1"/>
                </a:solidFill>
              </a:rPr>
              <a:t>-level of a test is the probability that we are willing to make a Type I error if H</a:t>
            </a:r>
            <a:r>
              <a:rPr lang="en-US" baseline="-25000">
                <a:solidFill>
                  <a:schemeClr val="tx1"/>
                </a:solidFill>
              </a:rPr>
              <a:t>0</a:t>
            </a:r>
            <a:r>
              <a:rPr lang="en-US">
                <a:solidFill>
                  <a:schemeClr val="tx1"/>
                </a:solidFill>
              </a:rPr>
              <a:t> is true.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tx1"/>
                </a:solidFill>
                <a:latin typeface="Symbol" panose="05050102010706020507" pitchFamily="18" charset="2"/>
              </a:rPr>
              <a:t>a</a:t>
            </a:r>
            <a:r>
              <a:rPr lang="en-US">
                <a:solidFill>
                  <a:schemeClr val="tx1"/>
                </a:solidFill>
              </a:rPr>
              <a:t>=P(reject H</a:t>
            </a:r>
            <a:r>
              <a:rPr lang="en-US" baseline="-25000">
                <a:solidFill>
                  <a:schemeClr val="tx1"/>
                </a:solidFill>
              </a:rPr>
              <a:t>0</a:t>
            </a:r>
            <a:r>
              <a:rPr lang="en-US">
                <a:solidFill>
                  <a:schemeClr val="tx1"/>
                </a:solidFill>
              </a:rPr>
              <a:t> | H</a:t>
            </a:r>
            <a:r>
              <a:rPr lang="en-US" baseline="-25000">
                <a:solidFill>
                  <a:schemeClr val="tx1"/>
                </a:solidFill>
              </a:rPr>
              <a:t>0</a:t>
            </a:r>
            <a:r>
              <a:rPr lang="en-US">
                <a:solidFill>
                  <a:schemeClr val="tx1"/>
                </a:solidFill>
              </a:rPr>
              <a:t> is true)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Typically use </a:t>
            </a:r>
            <a:r>
              <a:rPr lang="en-US">
                <a:solidFill>
                  <a:schemeClr val="tx1"/>
                </a:solidFill>
                <a:latin typeface="Symbol" panose="05050102010706020507" pitchFamily="18" charset="2"/>
              </a:rPr>
              <a:t>a</a:t>
            </a:r>
            <a:r>
              <a:rPr lang="en-US">
                <a:solidFill>
                  <a:schemeClr val="tx1"/>
                </a:solidFill>
              </a:rPr>
              <a:t>=0.10, 0.05, or 0.01.</a:t>
            </a:r>
            <a:endParaRPr lang="en-US">
              <a:solidFill>
                <a:schemeClr val="tx1"/>
              </a:solidFill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2068757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3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Stating Your Conclusion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304800" y="1158875"/>
            <a:ext cx="85344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At an </a:t>
            </a:r>
            <a:r>
              <a:rPr lang="en-US" dirty="0">
                <a:solidFill>
                  <a:schemeClr val="tx1"/>
                </a:solidFill>
                <a:latin typeface="Symbol" panose="05050102010706020507" pitchFamily="18" charset="2"/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=0.05 level of significance we fail to reject the null hypothesis.  We do not have enough evidence to conclude the population mean is less than 100</a:t>
            </a:r>
            <a:r>
              <a:rPr lang="en-US">
                <a:solidFill>
                  <a:schemeClr val="tx1"/>
                </a:solidFill>
              </a:rPr>
              <a:t>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*The phrase “Accept the null hypothesis” is </a:t>
            </a:r>
            <a:r>
              <a:rPr lang="en-US" i="1" dirty="0">
                <a:solidFill>
                  <a:schemeClr val="tx1"/>
                </a:solidFill>
              </a:rPr>
              <a:t>strongly</a:t>
            </a:r>
            <a:r>
              <a:rPr lang="en-US" dirty="0">
                <a:solidFill>
                  <a:schemeClr val="tx1"/>
                </a:solidFill>
              </a:rPr>
              <a:t> discouraged.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333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Stating Your Conclusion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304800" y="1158875"/>
            <a:ext cx="8534400" cy="350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At an </a:t>
            </a:r>
            <a:r>
              <a:rPr lang="en-US">
                <a:solidFill>
                  <a:schemeClr val="tx1"/>
                </a:solidFill>
                <a:latin typeface="Symbol" panose="05050102010706020507" pitchFamily="18" charset="2"/>
              </a:rPr>
              <a:t>a</a:t>
            </a:r>
            <a:r>
              <a:rPr lang="en-US">
                <a:solidFill>
                  <a:schemeClr val="tx1"/>
                </a:solidFill>
              </a:rPr>
              <a:t>=0.10 level of significance we reject the null hypothesis.  We conclude the population mean is less than 100.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We need to select the </a:t>
            </a:r>
            <a:r>
              <a:rPr lang="en-US">
                <a:solidFill>
                  <a:schemeClr val="tx1"/>
                </a:solidFill>
                <a:latin typeface="Symbol" panose="05050102010706020507" pitchFamily="18" charset="2"/>
              </a:rPr>
              <a:t>a</a:t>
            </a:r>
            <a:r>
              <a:rPr lang="en-US">
                <a:solidFill>
                  <a:schemeClr val="tx1"/>
                </a:solidFill>
              </a:rPr>
              <a:t>-level in advance!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1122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H</a:t>
            </a:r>
            <a:r>
              <a:rPr lang="en-US" baseline="-25000" dirty="0"/>
              <a:t>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74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H</a:t>
            </a:r>
            <a:r>
              <a:rPr lang="en-US" baseline="-25000" dirty="0"/>
              <a:t>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4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We Could Be Wrong!!!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304800" y="1158875"/>
            <a:ext cx="8534400" cy="545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  <a:latin typeface="Symbol" panose="05050102010706020507" pitchFamily="18" charset="2"/>
              </a:rPr>
              <a:t>b</a:t>
            </a:r>
            <a:r>
              <a:rPr lang="en-US" dirty="0">
                <a:solidFill>
                  <a:schemeClr val="tx1"/>
                </a:solidFill>
              </a:rPr>
              <a:t> is the probability that we are willing to make a Type II error if H</a:t>
            </a:r>
            <a:r>
              <a:rPr lang="en-US" baseline="-25000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 is false.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  <a:latin typeface="Symbol" panose="05050102010706020507" pitchFamily="18" charset="2"/>
              </a:rPr>
              <a:t>b</a:t>
            </a:r>
            <a:r>
              <a:rPr lang="en-US" dirty="0">
                <a:solidFill>
                  <a:schemeClr val="tx1"/>
                </a:solidFill>
              </a:rPr>
              <a:t>=P(fail to reject H</a:t>
            </a:r>
            <a:r>
              <a:rPr lang="en-US" baseline="-25000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 | H</a:t>
            </a:r>
            <a:r>
              <a:rPr lang="en-US" baseline="-25000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 is false)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How it’s false depends on the true value of the parameter!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Power=P(reject H0 | H0 is false)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11705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Power Curve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522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66800"/>
            <a:ext cx="8305800" cy="508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3397139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8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8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7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Choosing </a:t>
            </a:r>
            <a:r>
              <a:rPr lang="en-US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304800" y="1158875"/>
            <a:ext cx="853440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Often the </a:t>
            </a:r>
            <a:r>
              <a:rPr lang="en-US">
                <a:solidFill>
                  <a:schemeClr val="tx1"/>
                </a:solidFill>
                <a:latin typeface="Symbol" panose="05050102010706020507" pitchFamily="18" charset="2"/>
              </a:rPr>
              <a:t>a</a:t>
            </a:r>
            <a:r>
              <a:rPr lang="en-US">
                <a:solidFill>
                  <a:schemeClr val="tx1"/>
                </a:solidFill>
              </a:rPr>
              <a:t>-level is set by law or some convention in your field.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In general, the size of </a:t>
            </a:r>
            <a:r>
              <a:rPr lang="en-US">
                <a:solidFill>
                  <a:schemeClr val="tx1"/>
                </a:solidFill>
                <a:latin typeface="Symbol" panose="05050102010706020507" pitchFamily="18" charset="2"/>
              </a:rPr>
              <a:t>a</a:t>
            </a:r>
            <a:r>
              <a:rPr lang="en-US">
                <a:solidFill>
                  <a:schemeClr val="tx1"/>
                </a:solidFill>
              </a:rPr>
              <a:t> should be related to the consequence of a type I error.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We can’t set it to zero!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427080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2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41AA93-748E-4883-BB98-BF698DF378C7}" type="slidenum">
              <a:rPr lang="en-US"/>
              <a:pPr/>
              <a:t>2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sz="3600">
                <a:latin typeface="Arial Unicode MS" pitchFamily="34" charset="-128"/>
              </a:rPr>
              <a:t>Outline for Today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7226"/>
            <a:ext cx="9144000" cy="49530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Finishing Confidence Intervals (7.5)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Starting Hypothesis Tests (Sections 8.1-8.4)</a:t>
            </a: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Homework 5 is due Tuesday, October 15.</a:t>
            </a: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89830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/>
          </p:nvPr>
        </p:nvGraphicFramePr>
        <p:xfrm>
          <a:off x="1524000" y="1817162"/>
          <a:ext cx="2286000" cy="2000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5" name="Equation" r:id="rId3" imgW="711000" imgH="622080" progId="Equation.3">
                  <p:embed/>
                </p:oleObj>
              </mc:Choice>
              <mc:Fallback>
                <p:oleObj name="Equation" r:id="rId3" imgW="71100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817162"/>
                        <a:ext cx="2286000" cy="20008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5562600" y="1822185"/>
          <a:ext cx="1676400" cy="2058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6" name="Equation" r:id="rId5" imgW="444240" imgH="545760" progId="Equation.3">
                  <p:embed/>
                </p:oleObj>
              </mc:Choice>
              <mc:Fallback>
                <p:oleObj name="Equation" r:id="rId5" imgW="4442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822185"/>
                        <a:ext cx="1676400" cy="20586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6200" y="152400"/>
            <a:ext cx="906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each of the following, what is the corresponding distribution, what are the assumptions, and what can we say about the robustness (if applicable)?</a:t>
            </a: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>
            <p:extLst/>
          </p:nvPr>
        </p:nvGraphicFramePr>
        <p:xfrm>
          <a:off x="609600" y="4419600"/>
          <a:ext cx="2204682" cy="1515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7" name="Equation" r:id="rId7" imgW="609480" imgH="419040" progId="Equation.3">
                  <p:embed/>
                </p:oleObj>
              </mc:Choice>
              <mc:Fallback>
                <p:oleObj name="Equation" r:id="rId7" imgW="609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419600"/>
                        <a:ext cx="2204682" cy="1515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/>
          </p:nvPr>
        </p:nvGraphicFramePr>
        <p:xfrm>
          <a:off x="3810000" y="4572000"/>
          <a:ext cx="1211263" cy="1487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8" name="Equation" r:id="rId9" imgW="444240" imgH="545760" progId="Equation.3">
                  <p:embed/>
                </p:oleObj>
              </mc:Choice>
              <mc:Fallback>
                <p:oleObj name="Equation" r:id="rId9" imgW="4442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572000"/>
                        <a:ext cx="1211263" cy="1487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/>
          </p:nvPr>
        </p:nvGraphicFramePr>
        <p:xfrm>
          <a:off x="6196013" y="4016977"/>
          <a:ext cx="1423987" cy="2462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9" name="Equation" r:id="rId11" imgW="469800" imgH="812520" progId="Equation.3">
                  <p:embed/>
                </p:oleObj>
              </mc:Choice>
              <mc:Fallback>
                <p:oleObj name="Equation" r:id="rId11" imgW="4698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6013" y="4016977"/>
                        <a:ext cx="1423987" cy="24621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0848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DD6B14-D798-4F64-B154-165620D4C980}" type="slidenum">
              <a:rPr lang="en-US"/>
              <a:pPr eaLnBrk="1" hangingPunct="1"/>
              <a:t>4</a:t>
            </a:fld>
            <a:endParaRPr lang="en-US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>
            <p:extLst/>
          </p:nvPr>
        </p:nvGraphicFramePr>
        <p:xfrm>
          <a:off x="259203" y="1981200"/>
          <a:ext cx="3652108" cy="1497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8" name="Equation" r:id="rId3" imgW="1739880" imgH="736560" progId="Equation.3">
                  <p:embed/>
                </p:oleObj>
              </mc:Choice>
              <mc:Fallback>
                <p:oleObj name="Equation" r:id="rId3" imgW="173988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03" y="1981200"/>
                        <a:ext cx="3652108" cy="14977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>
            <p:extLst/>
          </p:nvPr>
        </p:nvGraphicFramePr>
        <p:xfrm>
          <a:off x="3124199" y="-76200"/>
          <a:ext cx="3006111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9" name="Equation" r:id="rId5" imgW="965160" imgH="660240" progId="Equation.3">
                  <p:embed/>
                </p:oleObj>
              </mc:Choice>
              <mc:Fallback>
                <p:oleObj name="Equation" r:id="rId5" imgW="96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199" y="-76200"/>
                        <a:ext cx="3006111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ontent Placeholder 4"/>
          <p:cNvGraphicFramePr>
            <a:graphicFrameLocks noGrp="1" noChangeAspect="1"/>
          </p:cNvGraphicFramePr>
          <p:nvPr>
            <p:ph sz="quarter" idx="4294967295"/>
            <p:extLst/>
          </p:nvPr>
        </p:nvGraphicFramePr>
        <p:xfrm>
          <a:off x="259203" y="4223518"/>
          <a:ext cx="8570032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80" name="Equation" r:id="rId7" imgW="3263760" imgH="939600" progId="Equation.3">
                  <p:embed/>
                </p:oleObj>
              </mc:Choice>
              <mc:Fallback>
                <p:oleObj name="Equation" r:id="rId7" imgW="32637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03" y="4223518"/>
                        <a:ext cx="8570032" cy="246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4724400" y="2117699"/>
          <a:ext cx="3650028" cy="1361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81" name="Equation" r:id="rId9" imgW="3098520" imgH="1155600" progId="Equation.3">
                  <p:embed/>
                </p:oleObj>
              </mc:Choice>
              <mc:Fallback>
                <p:oleObj name="Equation" r:id="rId9" imgW="3098520" imgH="1155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24400" y="2117699"/>
                        <a:ext cx="3650028" cy="13612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9382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772400" cy="1143000"/>
          </a:xfrm>
        </p:spPr>
        <p:txBody>
          <a:bodyPr/>
          <a:lstStyle/>
          <a:p>
            <a:r>
              <a:rPr lang="en-US" sz="4000">
                <a:latin typeface="Arial Unicode MS" panose="020B0604020202020204" pitchFamily="34" charset="-128"/>
              </a:rPr>
              <a:t>Hypothesis Tests - Example</a:t>
            </a:r>
            <a:br>
              <a:rPr lang="en-US" sz="4000">
                <a:latin typeface="Arial Unicode MS" panose="020B0604020202020204" pitchFamily="34" charset="-128"/>
              </a:rPr>
            </a:br>
            <a:endParaRPr lang="en-US" sz="4000">
              <a:latin typeface="Arial Unicode MS" panose="020B0604020202020204" pitchFamily="34" charset="-128"/>
            </a:endParaRP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36525" y="914400"/>
            <a:ext cx="9007475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A simple random sample of size 20 is taken from a normal population with standard deviation </a:t>
            </a:r>
            <a:r>
              <a:rPr lang="en-US">
                <a:solidFill>
                  <a:schemeClr val="tx1"/>
                </a:solidFill>
                <a:latin typeface="Symbol" panose="05050102010706020507" pitchFamily="18" charset="2"/>
              </a:rPr>
              <a:t>s </a:t>
            </a:r>
            <a:r>
              <a:rPr lang="en-US">
                <a:solidFill>
                  <a:schemeClr val="tx1"/>
                </a:solidFill>
              </a:rPr>
              <a:t>= 5.2.   We’re trying to find evidence that the population mean is less than 100. We observe a sample mean of 98.3.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Is this small enough to conclude the population mean is less than 100?</a:t>
            </a:r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14999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>
                <a:latin typeface="Arial Unicode MS" panose="020B0604020202020204" pitchFamily="34" charset="-128"/>
              </a:rPr>
              <a:t>Hypotheses</a:t>
            </a:r>
            <a:br>
              <a:rPr lang="en-US" sz="4000">
                <a:latin typeface="Arial Unicode MS" panose="020B0604020202020204" pitchFamily="34" charset="-128"/>
              </a:rPr>
            </a:br>
            <a:endParaRPr lang="en-US" sz="4000">
              <a:latin typeface="Arial Unicode MS" panose="020B0604020202020204" pitchFamily="34" charset="-128"/>
            </a:endParaRP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09600" y="914400"/>
            <a:ext cx="76962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 is the null hypothesis.  It is the “status quo” and what we are looking for evidence against.  It will always involve an equals sign.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50224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09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>
                <a:latin typeface="Arial Unicode MS" panose="020B0604020202020204" pitchFamily="34" charset="-128"/>
              </a:rPr>
              <a:t>Hypotheses</a:t>
            </a:r>
            <a:br>
              <a:rPr lang="en-US" sz="4000">
                <a:latin typeface="Arial Unicode MS" panose="020B0604020202020204" pitchFamily="34" charset="-128"/>
              </a:rPr>
            </a:br>
            <a:endParaRPr lang="en-US" sz="4000">
              <a:latin typeface="Arial Unicode MS" panose="020B0604020202020204" pitchFamily="34" charset="-128"/>
            </a:endParaRP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609600" y="914400"/>
            <a:ext cx="76962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H</a:t>
            </a:r>
            <a:r>
              <a:rPr lang="en-US" baseline="-25000">
                <a:solidFill>
                  <a:schemeClr val="tx1"/>
                </a:solidFill>
              </a:rPr>
              <a:t>A</a:t>
            </a:r>
            <a:r>
              <a:rPr lang="en-US">
                <a:solidFill>
                  <a:schemeClr val="tx1"/>
                </a:solidFill>
              </a:rPr>
              <a:t> (or H</a:t>
            </a:r>
            <a:r>
              <a:rPr lang="en-US" baseline="-25000">
                <a:solidFill>
                  <a:schemeClr val="tx1"/>
                </a:solidFill>
              </a:rPr>
              <a:t>1</a:t>
            </a:r>
            <a:r>
              <a:rPr lang="en-US">
                <a:solidFill>
                  <a:schemeClr val="tx1"/>
                </a:solidFill>
              </a:rPr>
              <a:t>) is the alternate hypothesis.   It is the “experimental hypothesis” and what we are looking for evidence of.  It will typically involve either &gt;, &lt;, or </a:t>
            </a: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≠</a:t>
            </a:r>
            <a:r>
              <a:rPr lang="en-US">
                <a:solidFill>
                  <a:schemeClr val="tx1"/>
                </a:solidFill>
              </a:rPr>
              <a:t> .</a:t>
            </a:r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55015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09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>
                <a:latin typeface="Arial Unicode MS" panose="020B0604020202020204" pitchFamily="34" charset="-128"/>
              </a:rPr>
              <a:t>Errors</a:t>
            </a:r>
            <a:br>
              <a:rPr lang="en-US" sz="4000">
                <a:latin typeface="Arial Unicode MS" panose="020B0604020202020204" pitchFamily="34" charset="-128"/>
              </a:rPr>
            </a:br>
            <a:endParaRPr lang="en-US" sz="4000">
              <a:latin typeface="Arial Unicode MS" panose="020B0604020202020204" pitchFamily="34" charset="-128"/>
            </a:endParaRP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0" y="914400"/>
            <a:ext cx="91440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If we make a decision involving our hypotheses, there are two types of errors we could make:</a:t>
            </a:r>
            <a:endParaRPr lang="en-US" sz="280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Type I error – we reject the null hypothesis when it is really true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sz="280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Type II error – we fail to reject the null hypothesis when it is false</a:t>
            </a:r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86290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>
                <a:latin typeface="Arial Unicode MS" panose="020B0604020202020204" pitchFamily="34" charset="-128"/>
              </a:rPr>
              <a:t>What Kind of Evidence?</a:t>
            </a:r>
          </a:p>
        </p:txBody>
      </p:sp>
    </p:spTree>
    <p:extLst>
      <p:ext uri="{BB962C8B-B14F-4D97-AF65-F5344CB8AC3E}">
        <p14:creationId xmlns:p14="http://schemas.microsoft.com/office/powerpoint/2010/main" val="243925372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2169</TotalTime>
  <Words>526</Words>
  <Application>Microsoft Office PowerPoint</Application>
  <PresentationFormat>On-screen Show (4:3)</PresentationFormat>
  <Paragraphs>102</Paragraphs>
  <Slides>19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 Unicode MS</vt:lpstr>
      <vt:lpstr>Arial</vt:lpstr>
      <vt:lpstr>Symbol</vt:lpstr>
      <vt:lpstr>Times New Roman</vt:lpstr>
      <vt:lpstr>1_Default Design</vt:lpstr>
      <vt:lpstr>Equation</vt:lpstr>
      <vt:lpstr>STAT 515  Lecture 14 October 8, 2019</vt:lpstr>
      <vt:lpstr>Outline for Today</vt:lpstr>
      <vt:lpstr>PowerPoint Presentation</vt:lpstr>
      <vt:lpstr>PowerPoint Presentation</vt:lpstr>
      <vt:lpstr>Hypothesis Tests - Example </vt:lpstr>
      <vt:lpstr>Hypotheses </vt:lpstr>
      <vt:lpstr>Hypotheses </vt:lpstr>
      <vt:lpstr>Errors </vt:lpstr>
      <vt:lpstr>What Kind of Evidence?</vt:lpstr>
      <vt:lpstr>Can We Use It?</vt:lpstr>
      <vt:lpstr>What do we have?</vt:lpstr>
      <vt:lpstr>How Much Evidence?</vt:lpstr>
      <vt:lpstr>Stating Your Conclusion</vt:lpstr>
      <vt:lpstr>Stating Your Conclusion</vt:lpstr>
      <vt:lpstr>Different HA</vt:lpstr>
      <vt:lpstr>Different HA</vt:lpstr>
      <vt:lpstr>We Could Be Wrong!!!</vt:lpstr>
      <vt:lpstr>Power Curve</vt:lpstr>
      <vt:lpstr>Choosing a</vt:lpstr>
    </vt:vector>
  </TitlesOfParts>
  <Company>Statistics, 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702/J702 Fall 2001</dc:title>
  <dc:creator>Preferred Customer</dc:creator>
  <cp:lastModifiedBy>Grego John</cp:lastModifiedBy>
  <cp:revision>138</cp:revision>
  <cp:lastPrinted>2019-10-07T14:43:05Z</cp:lastPrinted>
  <dcterms:created xsi:type="dcterms:W3CDTF">2001-05-21T01:21:44Z</dcterms:created>
  <dcterms:modified xsi:type="dcterms:W3CDTF">2019-10-17T14:02:04Z</dcterms:modified>
</cp:coreProperties>
</file>