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364" r:id="rId2"/>
    <p:sldId id="335" r:id="rId3"/>
    <p:sldId id="412" r:id="rId4"/>
    <p:sldId id="413" r:id="rId5"/>
    <p:sldId id="431" r:id="rId6"/>
    <p:sldId id="432" r:id="rId7"/>
    <p:sldId id="433" r:id="rId8"/>
    <p:sldId id="434" r:id="rId9"/>
    <p:sldId id="435" r:id="rId10"/>
    <p:sldId id="436" r:id="rId11"/>
    <p:sldId id="443" r:id="rId12"/>
    <p:sldId id="444" r:id="rId13"/>
    <p:sldId id="437" r:id="rId14"/>
    <p:sldId id="438" r:id="rId15"/>
    <p:sldId id="439" r:id="rId16"/>
    <p:sldId id="440" r:id="rId17"/>
    <p:sldId id="441" r:id="rId18"/>
    <p:sldId id="44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 autoAdjust="0"/>
    <p:restoredTop sz="94660" autoAdjust="0"/>
  </p:normalViewPr>
  <p:slideViewPr>
    <p:cSldViewPr>
      <p:cViewPr varScale="1">
        <p:scale>
          <a:sx n="76" d="100"/>
          <a:sy n="76" d="100"/>
        </p:scale>
        <p:origin x="141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72320" cy="50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>
            <a:lvl1pPr defTabSz="92050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687" y="0"/>
            <a:ext cx="2972319" cy="50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>
            <a:lvl1pPr algn="r" defTabSz="92050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636698"/>
            <a:ext cx="2972320" cy="50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4" tIns="46022" rIns="92044" bIns="46022" numCol="1" anchor="b" anchorCtr="0" compatLnSpc="1">
            <a:prstTxWarp prst="textNoShape">
              <a:avLst/>
            </a:prstTxWarp>
          </a:bodyPr>
          <a:lstStyle>
            <a:lvl1pPr defTabSz="92050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687" y="8636698"/>
            <a:ext cx="2972319" cy="50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4" tIns="46022" rIns="92044" bIns="46022" numCol="1" anchor="b" anchorCtr="0" compatLnSpc="1">
            <a:prstTxWarp prst="textNoShape">
              <a:avLst/>
            </a:prstTxWarp>
          </a:bodyPr>
          <a:lstStyle>
            <a:lvl1pPr algn="r" defTabSz="920411" eaLnBrk="1" hangingPunct="1">
              <a:defRPr sz="1100">
                <a:latin typeface="Times New Roman" pitchFamily="18" charset="0"/>
              </a:defRPr>
            </a:lvl1pPr>
          </a:lstStyle>
          <a:p>
            <a:fld id="{9CAEF96C-BAD6-427B-B2AF-8F83141C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1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72320" cy="455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>
            <a:lvl1pPr defTabSz="92050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687" y="1"/>
            <a:ext cx="2972319" cy="455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>
            <a:lvl1pPr algn="r" defTabSz="92050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920" y="4343400"/>
            <a:ext cx="502816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4" tIns="46022" rIns="92044" bIns="460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688376"/>
            <a:ext cx="2972320" cy="45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4" tIns="46022" rIns="92044" bIns="46022" numCol="1" anchor="b" anchorCtr="0" compatLnSpc="1">
            <a:prstTxWarp prst="textNoShape">
              <a:avLst/>
            </a:prstTxWarp>
          </a:bodyPr>
          <a:lstStyle>
            <a:lvl1pPr defTabSz="92050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687" y="8688376"/>
            <a:ext cx="2972319" cy="45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4" tIns="46022" rIns="92044" bIns="46022" numCol="1" anchor="b" anchorCtr="0" compatLnSpc="1">
            <a:prstTxWarp prst="textNoShape">
              <a:avLst/>
            </a:prstTxWarp>
          </a:bodyPr>
          <a:lstStyle>
            <a:lvl1pPr algn="r" defTabSz="920411" eaLnBrk="1" hangingPunct="1">
              <a:defRPr sz="1100">
                <a:latin typeface="Times New Roman" pitchFamily="18" charset="0"/>
              </a:defRPr>
            </a:lvl1pPr>
          </a:lstStyle>
          <a:p>
            <a:fld id="{65698B1F-9B36-4A25-B0EF-A1E2D0AF5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942AB6-6574-4171-97DF-C17EE4931302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40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58D121-1CA7-472F-AF1A-C19B7D820E1F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08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7E5572-90F0-4DE2-B9C9-92ADC9A98049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129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53DB89-8FEF-46B8-BE62-F00ACEBA304C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75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7C4059-AE5D-41F3-BF00-A4668F7FAD05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487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269479-BE6C-4787-ACB9-C4C7BC754199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865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62E43D-B0CB-471E-ABCC-0123EBB1739B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440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62E43D-B0CB-471E-ABCC-0123EBB1739B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542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62E43D-B0CB-471E-ABCC-0123EBB1739B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71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62E43D-B0CB-471E-ABCC-0123EBB1739B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36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783B2B-7F68-42B3-BFF4-C443675F4C4A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775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62E43D-B0CB-471E-ABCC-0123EBB1739B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181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62E43D-B0CB-471E-ABCC-0123EBB1739B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521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1064" indent="-29171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1745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1094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0443" indent="-233044" defTabSz="987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9792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914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18491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7840" indent="-233044" defTabSz="987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E8F35A-208E-4FB4-B4D7-3DBDE2085FCE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17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58CF2-1600-4F96-B866-C57CE6610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9EC89-2F9C-49A3-AD3B-FA74BE9FC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E80AC-C1F4-446D-92EE-A31EAA861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68071-6476-4279-B909-3CCAAF7FA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A62DB-9A1F-4AAD-8E11-45B4766775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367-0E6F-4E63-811C-4D0CC4676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2726-A911-4BD4-96D4-02BECB660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4F901-019E-4281-BEA4-418A8F80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8ABBF-1322-4E75-B1E7-B163D4859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0D55-96F9-4F0E-AE17-4AB234633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AA682-99E6-48D7-8885-5F8DF01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230B-EC52-48FE-881F-CE1677816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6C3E4-3020-430A-8999-10618C273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023524-D787-48A1-B75E-828301C7FA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mstat.tandfonline.com/doi/pdf/10.1080/00031305.2016.115410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2676D5-CB5F-4351-AF1E-D47228B9355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STAT 515 </a:t>
            </a:r>
            <a:br>
              <a:rPr lang="en-US" dirty="0">
                <a:latin typeface="Arial Unicode MS" pitchFamily="34" charset="-128"/>
              </a:rPr>
            </a:br>
            <a:r>
              <a:rPr lang="en-US" i="1" dirty="0">
                <a:latin typeface="Arial Unicode MS" pitchFamily="34" charset="-128"/>
              </a:rPr>
              <a:t>Lecture 15</a:t>
            </a:r>
            <a:br>
              <a:rPr lang="en-US" i="1" dirty="0">
                <a:latin typeface="Arial Unicode MS" pitchFamily="34" charset="-128"/>
              </a:rPr>
            </a:br>
            <a:r>
              <a:rPr lang="en-US" dirty="0">
                <a:latin typeface="Arial Unicode MS" pitchFamily="34" charset="-128"/>
              </a:rPr>
              <a:t>October 15, 2019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7010400" cy="2514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Originally prepared by Brian Habing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Department of Statistics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University of South Carolina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sz="2000" b="1" i="1" dirty="0"/>
              <a:t>Redistribution of these slides without permission </a:t>
            </a:r>
            <a:br>
              <a:rPr lang="en-US" sz="2000" b="1" i="1" dirty="0"/>
            </a:br>
            <a:r>
              <a:rPr lang="en-US" sz="2000" b="1" i="1" dirty="0"/>
              <a:t>is a violation of copyright law.</a:t>
            </a:r>
            <a:endParaRPr lang="en-US" sz="2000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sz="2800" dirty="0">
              <a:solidFill>
                <a:srgbClr val="653146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618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latin typeface="Arial Unicode MS" panose="020B0604020202020204" pitchFamily="34" charset="-128"/>
              </a:rPr>
              <a:t>p-value</a:t>
            </a:r>
            <a:br>
              <a:rPr lang="en-US" sz="4000">
                <a:latin typeface="Arial Unicode MS" panose="020B0604020202020204" pitchFamily="34" charset="-128"/>
              </a:rPr>
            </a:br>
            <a:r>
              <a:rPr lang="en-US" sz="2800">
                <a:latin typeface="Arial Unicode MS" panose="020B0604020202020204" pitchFamily="34" charset="-128"/>
              </a:rPr>
              <a:t>(or “empirical significance level”)</a:t>
            </a:r>
            <a:endParaRPr lang="en-US" sz="2800">
              <a:latin typeface="Symbol" panose="05050102010706020507" pitchFamily="18" charset="2"/>
            </a:endParaRP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09600" y="1295400"/>
            <a:ext cx="75438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The p-value is the probability of observing a test statistic at least as extreme as the one observed if H0 is true.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We reject H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when the p-value is 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≤ </a:t>
            </a:r>
            <a:r>
              <a:rPr lang="en-US" dirty="0">
                <a:solidFill>
                  <a:schemeClr val="tx1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a 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dirty="0">
              <a:solidFill>
                <a:schemeClr val="tx1"/>
              </a:solidFill>
              <a:latin typeface="Symbol" panose="05050102010706020507" pitchFamily="18" charset="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2249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Null Hypothesis Significance Testing in the news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r>
              <a:rPr lang="en-US" dirty="0">
                <a:latin typeface="Arial Unicode MS" panose="020B0604020202020204" pitchFamily="34" charset="-128"/>
              </a:rPr>
              <a:t> 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66319" y="1442463"/>
            <a:ext cx="8153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There has been heated discussion about NHST and other fundamental statistical methods.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hlinkClick r:id="rId3"/>
              </a:rPr>
              <a:t>ASA Statement on p-values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7123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Null Hypothesis </a:t>
            </a:r>
            <a:r>
              <a:rPr lang="en-US" dirty="0" err="1">
                <a:latin typeface="Arial Unicode MS" panose="020B0604020202020204" pitchFamily="34" charset="-128"/>
              </a:rPr>
              <a:t>Signficance</a:t>
            </a:r>
            <a:r>
              <a:rPr lang="en-US" dirty="0">
                <a:latin typeface="Arial Unicode MS" panose="020B0604020202020204" pitchFamily="34" charset="-128"/>
              </a:rPr>
              <a:t> Testing in the news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66319" y="1442463"/>
            <a:ext cx="81534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Some of the discussion attacks the methods themselves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Some of the discussion attacks the ways in which statistical methods have been adapted</a:t>
            </a:r>
          </a:p>
        </p:txBody>
      </p:sp>
    </p:spTree>
    <p:extLst>
      <p:ext uri="{BB962C8B-B14F-4D97-AF65-F5344CB8AC3E}">
        <p14:creationId xmlns:p14="http://schemas.microsoft.com/office/powerpoint/2010/main" val="132988664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HT Example 1</a:t>
            </a:r>
            <a:endParaRPr lang="en-US" sz="320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609600" y="1295400"/>
            <a:ext cx="7543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A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&lt;100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z = -1.46</a:t>
            </a:r>
          </a:p>
        </p:txBody>
      </p:sp>
    </p:spTree>
    <p:extLst>
      <p:ext uri="{BB962C8B-B14F-4D97-AF65-F5344CB8AC3E}">
        <p14:creationId xmlns:p14="http://schemas.microsoft.com/office/powerpoint/2010/main" val="190329031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HT Example 1</a:t>
            </a:r>
            <a:endParaRPr lang="en-US" sz="320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609600" y="1295400"/>
            <a:ext cx="7543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dirty="0">
                <a:solidFill>
                  <a:schemeClr val="tx1"/>
                </a:solidFill>
              </a:rPr>
              <a:t>&lt;100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z = -1.46</a:t>
            </a:r>
          </a:p>
        </p:txBody>
      </p:sp>
      <p:pic>
        <p:nvPicPr>
          <p:cNvPr id="645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05000"/>
            <a:ext cx="4648200" cy="441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28482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HT Example 2</a:t>
            </a:r>
            <a:endParaRPr lang="en-US" sz="3200">
              <a:latin typeface="Symbol" panose="05050102010706020507" pitchFamily="18" charset="2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609600" y="1295400"/>
            <a:ext cx="7543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A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&gt;35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z = 1.60</a:t>
            </a:r>
          </a:p>
        </p:txBody>
      </p:sp>
    </p:spTree>
    <p:extLst>
      <p:ext uri="{BB962C8B-B14F-4D97-AF65-F5344CB8AC3E}">
        <p14:creationId xmlns:p14="http://schemas.microsoft.com/office/powerpoint/2010/main" val="402876474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HT Example 2</a:t>
            </a:r>
            <a:endParaRPr lang="en-US" sz="3200">
              <a:latin typeface="Symbol" panose="05050102010706020507" pitchFamily="18" charset="2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609600" y="1295400"/>
            <a:ext cx="7543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A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&gt;35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z = 1.60</a:t>
            </a:r>
          </a:p>
        </p:txBody>
      </p:sp>
      <p:pic>
        <p:nvPicPr>
          <p:cNvPr id="686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76400"/>
            <a:ext cx="4391025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14112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HT Example 2:  ≠ Version</a:t>
            </a:r>
            <a:endParaRPr lang="en-US" sz="3200">
              <a:latin typeface="Symbol" panose="05050102010706020507" pitchFamily="18" charset="2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609600" y="1295400"/>
            <a:ext cx="7543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A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>
                <a:solidFill>
                  <a:schemeClr val="tx1"/>
                </a:solidFill>
                <a:latin typeface="Arial Unicode MS" panose="020B0604020202020204" pitchFamily="34" charset="-128"/>
              </a:rPr>
              <a:t> ≠ </a:t>
            </a:r>
            <a:r>
              <a:rPr lang="en-US">
                <a:solidFill>
                  <a:schemeClr val="tx1"/>
                </a:solidFill>
              </a:rPr>
              <a:t>35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z = 1.60</a:t>
            </a:r>
          </a:p>
        </p:txBody>
      </p:sp>
    </p:spTree>
    <p:extLst>
      <p:ext uri="{BB962C8B-B14F-4D97-AF65-F5344CB8AC3E}">
        <p14:creationId xmlns:p14="http://schemas.microsoft.com/office/powerpoint/2010/main" val="326831819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HT Example 2:  ≠ Version</a:t>
            </a:r>
            <a:endParaRPr lang="en-US" sz="3200">
              <a:latin typeface="Symbol" panose="05050102010706020507" pitchFamily="18" charset="2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609600" y="1295400"/>
            <a:ext cx="7543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A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>
                <a:solidFill>
                  <a:schemeClr val="tx1"/>
                </a:solidFill>
                <a:latin typeface="Arial Unicode MS" panose="020B0604020202020204" pitchFamily="34" charset="-128"/>
              </a:rPr>
              <a:t> ≠ </a:t>
            </a:r>
            <a:r>
              <a:rPr lang="en-US">
                <a:solidFill>
                  <a:schemeClr val="tx1"/>
                </a:solidFill>
              </a:rPr>
              <a:t>35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z = 1.60</a:t>
            </a:r>
          </a:p>
        </p:txBody>
      </p:sp>
      <p:pic>
        <p:nvPicPr>
          <p:cNvPr id="727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638" y="2171700"/>
            <a:ext cx="4500562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8597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1AA93-748E-4883-BB98-BF698DF378C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>
                <a:latin typeface="Arial Unicode MS" pitchFamily="34" charset="-128"/>
              </a:rPr>
              <a:t>Outline for Today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7226"/>
            <a:ext cx="9144000" cy="49530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Continuing Hypothesis Tests (Sections 8.1-8.4)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Homework 6 is </a:t>
            </a:r>
            <a:r>
              <a:rPr lang="en-US" b="1">
                <a:latin typeface="Arial Unicode MS" pitchFamily="34" charset="-128"/>
              </a:rPr>
              <a:t>due Thursday, October 24</a:t>
            </a:r>
            <a:endParaRPr lang="en-US" b="1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89830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/>
          </p:nvPr>
        </p:nvGraphicFramePr>
        <p:xfrm>
          <a:off x="1524000" y="1817162"/>
          <a:ext cx="2286000" cy="2000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5" name="Equation" r:id="rId3" imgW="711000" imgH="622080" progId="Equation.3">
                  <p:embed/>
                </p:oleObj>
              </mc:Choice>
              <mc:Fallback>
                <p:oleObj name="Equation" r:id="rId3" imgW="7110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17162"/>
                        <a:ext cx="2286000" cy="20008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5562600" y="1822185"/>
          <a:ext cx="1676400" cy="2058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6" name="Equation" r:id="rId5" imgW="444240" imgH="545760" progId="Equation.3">
                  <p:embed/>
                </p:oleObj>
              </mc:Choice>
              <mc:Fallback>
                <p:oleObj name="Equation" r:id="rId5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822185"/>
                        <a:ext cx="1676400" cy="20586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" y="152400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each of the following, what is the corresponding distribution, what are the assumptions, and what can we say about the robustness (if applicable)?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/>
          </p:nvPr>
        </p:nvGraphicFramePr>
        <p:xfrm>
          <a:off x="609600" y="4419600"/>
          <a:ext cx="2204682" cy="1515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7" name="Equation" r:id="rId7" imgW="609480" imgH="419040" progId="Equation.3">
                  <p:embed/>
                </p:oleObj>
              </mc:Choice>
              <mc:Fallback>
                <p:oleObj name="Equation" r:id="rId7" imgW="609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0"/>
                        <a:ext cx="2204682" cy="1515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/>
          </p:nvPr>
        </p:nvGraphicFramePr>
        <p:xfrm>
          <a:off x="3810000" y="4572000"/>
          <a:ext cx="1211263" cy="1487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8" name="Equation" r:id="rId9" imgW="444240" imgH="545760" progId="Equation.3">
                  <p:embed/>
                </p:oleObj>
              </mc:Choice>
              <mc:Fallback>
                <p:oleObj name="Equation" r:id="rId9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572000"/>
                        <a:ext cx="1211263" cy="1487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/>
          </p:nvPr>
        </p:nvGraphicFramePr>
        <p:xfrm>
          <a:off x="6196013" y="4016977"/>
          <a:ext cx="1423987" cy="246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9" name="Equation" r:id="rId11" imgW="469800" imgH="812520" progId="Equation.3">
                  <p:embed/>
                </p:oleObj>
              </mc:Choice>
              <mc:Fallback>
                <p:oleObj name="Equation" r:id="rId11" imgW="469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6013" y="4016977"/>
                        <a:ext cx="1423987" cy="246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084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D6B14-D798-4F64-B154-165620D4C980}" type="slidenum">
              <a:rPr lang="en-US"/>
              <a:pPr eaLnBrk="1" hangingPunct="1"/>
              <a:t>4</a:t>
            </a:fld>
            <a:endParaRPr 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extLst/>
          </p:nvPr>
        </p:nvGraphicFramePr>
        <p:xfrm>
          <a:off x="259203" y="1981200"/>
          <a:ext cx="3652108" cy="1497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8" name="Equation" r:id="rId3" imgW="1739880" imgH="736560" progId="Equation.3">
                  <p:embed/>
                </p:oleObj>
              </mc:Choice>
              <mc:Fallback>
                <p:oleObj name="Equation" r:id="rId3" imgW="17398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03" y="1981200"/>
                        <a:ext cx="3652108" cy="14977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>
            <p:extLst/>
          </p:nvPr>
        </p:nvGraphicFramePr>
        <p:xfrm>
          <a:off x="3124199" y="-76200"/>
          <a:ext cx="300611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9" name="Equation" r:id="rId5" imgW="965160" imgH="660240" progId="Equation.3">
                  <p:embed/>
                </p:oleObj>
              </mc:Choice>
              <mc:Fallback>
                <p:oleObj name="Equation" r:id="rId5" imgW="96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199" y="-76200"/>
                        <a:ext cx="3006111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quarter" idx="4294967295"/>
            <p:extLst/>
          </p:nvPr>
        </p:nvGraphicFramePr>
        <p:xfrm>
          <a:off x="259203" y="4223518"/>
          <a:ext cx="8570032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80" name="Equation" r:id="rId7" imgW="3263760" imgH="939600" progId="Equation.3">
                  <p:embed/>
                </p:oleObj>
              </mc:Choice>
              <mc:Fallback>
                <p:oleObj name="Equation" r:id="rId7" imgW="3263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03" y="4223518"/>
                        <a:ext cx="8570032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4724400" y="2117699"/>
          <a:ext cx="3650028" cy="1361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81" name="Equation" r:id="rId9" imgW="3098520" imgH="1155600" progId="Equation.3">
                  <p:embed/>
                </p:oleObj>
              </mc:Choice>
              <mc:Fallback>
                <p:oleObj name="Equation" r:id="rId9" imgW="3098520" imgH="1155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24400" y="2117699"/>
                        <a:ext cx="3650028" cy="1361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382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dirty="0">
                <a:latin typeface="Arial Unicode MS" panose="020B0604020202020204" pitchFamily="34" charset="-128"/>
              </a:rPr>
              <a:t>Hypothesis test Example 2</a:t>
            </a:r>
            <a:br>
              <a:rPr lang="en-US" sz="4000" dirty="0">
                <a:latin typeface="Arial Unicode MS" panose="020B0604020202020204" pitchFamily="34" charset="-128"/>
              </a:rPr>
            </a:br>
            <a:endParaRPr lang="en-US" sz="4000" dirty="0">
              <a:latin typeface="Arial Unicode MS" panose="020B0604020202020204" pitchFamily="34" charset="-128"/>
            </a:endParaRP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6962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A simple random sample of size 16 is taken from a population with standard deviation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=10.   We are trying to find evidence that the population mean is greater than 35.  The sample mean is 39 and we are using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tx1"/>
                </a:solidFill>
              </a:rPr>
              <a:t>=0.10.   </a:t>
            </a: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98299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Questions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04800" y="1115367"/>
            <a:ext cx="81534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 What is H</a:t>
            </a:r>
            <a:r>
              <a:rPr lang="en-US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 What is H</a:t>
            </a:r>
            <a:r>
              <a:rPr lang="en-US" baseline="-25000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 What relationship are we using?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58750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Questions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04800" y="1066800"/>
            <a:ext cx="81534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 What would a Type I error be?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 What would a Type II error be?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36308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Questions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04800" y="1066800"/>
            <a:ext cx="81534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 What is the rejection region?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 Is the test statistic in the rejection region?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070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Questions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04800" y="1066800"/>
            <a:ext cx="8153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 What is your conclusion?</a:t>
            </a:r>
          </a:p>
        </p:txBody>
      </p:sp>
    </p:spTree>
    <p:extLst>
      <p:ext uri="{BB962C8B-B14F-4D97-AF65-F5344CB8AC3E}">
        <p14:creationId xmlns:p14="http://schemas.microsoft.com/office/powerpoint/2010/main" val="226068790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build="p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4049</TotalTime>
  <Words>360</Words>
  <Application>Microsoft Office PowerPoint</Application>
  <PresentationFormat>On-screen Show (4:3)</PresentationFormat>
  <Paragraphs>111</Paragraphs>
  <Slides>18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Unicode MS</vt:lpstr>
      <vt:lpstr>Arial</vt:lpstr>
      <vt:lpstr>Symbol</vt:lpstr>
      <vt:lpstr>Times New Roman</vt:lpstr>
      <vt:lpstr>1_Default Design</vt:lpstr>
      <vt:lpstr>Equation</vt:lpstr>
      <vt:lpstr>STAT 515  Lecture 15 October 15, 2019</vt:lpstr>
      <vt:lpstr>Outline for Today</vt:lpstr>
      <vt:lpstr>PowerPoint Presentation</vt:lpstr>
      <vt:lpstr>PowerPoint Presentation</vt:lpstr>
      <vt:lpstr>Hypothesis test Example 2 </vt:lpstr>
      <vt:lpstr>Questions</vt:lpstr>
      <vt:lpstr>Questions</vt:lpstr>
      <vt:lpstr>Questions</vt:lpstr>
      <vt:lpstr>Questions</vt:lpstr>
      <vt:lpstr>p-value (or “empirical significance level”)</vt:lpstr>
      <vt:lpstr>Null Hypothesis Significance Testing in the news</vt:lpstr>
      <vt:lpstr>Null Hypothesis Signficance Testing in the news</vt:lpstr>
      <vt:lpstr>HT Example 1</vt:lpstr>
      <vt:lpstr>HT Example 1</vt:lpstr>
      <vt:lpstr>HT Example 2</vt:lpstr>
      <vt:lpstr>HT Example 2</vt:lpstr>
      <vt:lpstr>HT Example 2:  ≠ Version</vt:lpstr>
      <vt:lpstr>HT Example 2:  ≠ Version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136</cp:revision>
  <cp:lastPrinted>2015-10-15T01:57:46Z</cp:lastPrinted>
  <dcterms:created xsi:type="dcterms:W3CDTF">2001-05-21T01:21:44Z</dcterms:created>
  <dcterms:modified xsi:type="dcterms:W3CDTF">2019-10-17T14:02:14Z</dcterms:modified>
</cp:coreProperties>
</file>