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0"/>
  </p:notesMasterIdLst>
  <p:handoutMasterIdLst>
    <p:handoutMasterId r:id="rId21"/>
  </p:handoutMasterIdLst>
  <p:sldIdLst>
    <p:sldId id="364" r:id="rId2"/>
    <p:sldId id="335" r:id="rId3"/>
    <p:sldId id="412" r:id="rId4"/>
    <p:sldId id="413" r:id="rId5"/>
    <p:sldId id="431" r:id="rId6"/>
    <p:sldId id="432" r:id="rId7"/>
    <p:sldId id="433" r:id="rId8"/>
    <p:sldId id="434" r:id="rId9"/>
    <p:sldId id="435" r:id="rId10"/>
    <p:sldId id="436" r:id="rId11"/>
    <p:sldId id="443" r:id="rId12"/>
    <p:sldId id="444" r:id="rId13"/>
    <p:sldId id="437" r:id="rId14"/>
    <p:sldId id="438" r:id="rId15"/>
    <p:sldId id="439" r:id="rId16"/>
    <p:sldId id="440" r:id="rId17"/>
    <p:sldId id="441" r:id="rId18"/>
    <p:sldId id="442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1924"/>
    <a:srgbClr val="BDADB5"/>
    <a:srgbClr val="A299AD"/>
    <a:srgbClr val="89454F"/>
    <a:srgbClr val="CC0000"/>
    <a:srgbClr val="653146"/>
    <a:srgbClr val="B598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5" autoAdjust="0"/>
    <p:restoredTop sz="94660" autoAdjust="0"/>
  </p:normalViewPr>
  <p:slideViewPr>
    <p:cSldViewPr>
      <p:cViewPr varScale="1">
        <p:scale>
          <a:sx n="76" d="100"/>
          <a:sy n="76" d="100"/>
        </p:scale>
        <p:origin x="1416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72320" cy="508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44" tIns="46022" rIns="92044" bIns="46022" numCol="1" anchor="t" anchorCtr="0" compatLnSpc="1">
            <a:prstTxWarp prst="textNoShape">
              <a:avLst/>
            </a:prstTxWarp>
          </a:bodyPr>
          <a:lstStyle>
            <a:lvl1pPr defTabSz="920506" eaLnBrk="1" hangingPunct="1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687" y="0"/>
            <a:ext cx="2972319" cy="508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44" tIns="46022" rIns="92044" bIns="46022" numCol="1" anchor="t" anchorCtr="0" compatLnSpc="1">
            <a:prstTxWarp prst="textNoShape">
              <a:avLst/>
            </a:prstTxWarp>
          </a:bodyPr>
          <a:lstStyle>
            <a:lvl1pPr algn="r" defTabSz="920506" eaLnBrk="1" hangingPunct="1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8636698"/>
            <a:ext cx="2972320" cy="507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44" tIns="46022" rIns="92044" bIns="46022" numCol="1" anchor="b" anchorCtr="0" compatLnSpc="1">
            <a:prstTxWarp prst="textNoShape">
              <a:avLst/>
            </a:prstTxWarp>
          </a:bodyPr>
          <a:lstStyle>
            <a:lvl1pPr defTabSz="920506" eaLnBrk="1" hangingPunct="1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687" y="8636698"/>
            <a:ext cx="2972319" cy="507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44" tIns="46022" rIns="92044" bIns="46022" numCol="1" anchor="b" anchorCtr="0" compatLnSpc="1">
            <a:prstTxWarp prst="textNoShape">
              <a:avLst/>
            </a:prstTxWarp>
          </a:bodyPr>
          <a:lstStyle>
            <a:lvl1pPr algn="r" defTabSz="920411" eaLnBrk="1" hangingPunct="1">
              <a:defRPr sz="1100">
                <a:latin typeface="Times New Roman" pitchFamily="18" charset="0"/>
              </a:defRPr>
            </a:lvl1pPr>
          </a:lstStyle>
          <a:p>
            <a:fld id="{9CAEF96C-BAD6-427B-B2AF-8F83141C57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4916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1"/>
            <a:ext cx="2972320" cy="455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44" tIns="46022" rIns="92044" bIns="46022" numCol="1" anchor="t" anchorCtr="0" compatLnSpc="1">
            <a:prstTxWarp prst="textNoShape">
              <a:avLst/>
            </a:prstTxWarp>
          </a:bodyPr>
          <a:lstStyle>
            <a:lvl1pPr defTabSz="920506" eaLnBrk="1" hangingPunct="1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5687" y="1"/>
            <a:ext cx="2972319" cy="455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44" tIns="46022" rIns="92044" bIns="46022" numCol="1" anchor="t" anchorCtr="0" compatLnSpc="1">
            <a:prstTxWarp prst="textNoShape">
              <a:avLst/>
            </a:prstTxWarp>
          </a:bodyPr>
          <a:lstStyle>
            <a:lvl1pPr algn="r" defTabSz="920506" eaLnBrk="1" hangingPunct="1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920" y="4343400"/>
            <a:ext cx="5028161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44" tIns="46022" rIns="92044" bIns="460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8688376"/>
            <a:ext cx="2972320" cy="455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44" tIns="46022" rIns="92044" bIns="46022" numCol="1" anchor="b" anchorCtr="0" compatLnSpc="1">
            <a:prstTxWarp prst="textNoShape">
              <a:avLst/>
            </a:prstTxWarp>
          </a:bodyPr>
          <a:lstStyle>
            <a:lvl1pPr defTabSz="920506" eaLnBrk="1" hangingPunct="1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687" y="8688376"/>
            <a:ext cx="2972319" cy="455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44" tIns="46022" rIns="92044" bIns="46022" numCol="1" anchor="b" anchorCtr="0" compatLnSpc="1">
            <a:prstTxWarp prst="textNoShape">
              <a:avLst/>
            </a:prstTxWarp>
          </a:bodyPr>
          <a:lstStyle>
            <a:lvl1pPr algn="r" defTabSz="920411" eaLnBrk="1" hangingPunct="1">
              <a:defRPr sz="1100">
                <a:latin typeface="Times New Roman" pitchFamily="18" charset="0"/>
              </a:defRPr>
            </a:lvl1pPr>
          </a:lstStyle>
          <a:p>
            <a:fld id="{65698B1F-9B36-4A25-B0EF-A1E2D0AF5A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6899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759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1064" indent="-291714" defTabSz="98759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71745" indent="-233044" defTabSz="98759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1094" indent="-233044" defTabSz="98759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10443" indent="-233044" defTabSz="98759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79792" indent="-233044" defTabSz="9875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49141" indent="-233044" defTabSz="9875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18491" indent="-233044" defTabSz="9875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87840" indent="-233044" defTabSz="9875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5942AB6-6574-4171-97DF-C17EE4931302}" type="slidenum">
              <a:rPr lang="en-US" smtClean="0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401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759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1064" indent="-291714" defTabSz="98759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71745" indent="-233044" defTabSz="98759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1094" indent="-233044" defTabSz="98759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10443" indent="-233044" defTabSz="98759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79792" indent="-233044" defTabSz="9875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49141" indent="-233044" defTabSz="9875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18491" indent="-233044" defTabSz="9875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87840" indent="-233044" defTabSz="9875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558D121-1CA7-472F-AF1A-C19B7D820E1F}" type="slidenum">
              <a:rPr lang="en-US" smtClean="0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14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9082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759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1064" indent="-291714" defTabSz="98759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71745" indent="-233044" defTabSz="98759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1094" indent="-233044" defTabSz="98759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10443" indent="-233044" defTabSz="98759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79792" indent="-233044" defTabSz="9875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49141" indent="-233044" defTabSz="9875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18491" indent="-233044" defTabSz="9875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87840" indent="-233044" defTabSz="9875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17E5572-90F0-4DE2-B9C9-92ADC9A98049}" type="slidenum">
              <a:rPr lang="en-US" smtClean="0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15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1295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759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1064" indent="-291714" defTabSz="98759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71745" indent="-233044" defTabSz="98759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1094" indent="-233044" defTabSz="98759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10443" indent="-233044" defTabSz="98759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79792" indent="-233044" defTabSz="9875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49141" indent="-233044" defTabSz="9875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18491" indent="-233044" defTabSz="9875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87840" indent="-233044" defTabSz="9875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653DB89-8FEF-46B8-BE62-F00ACEBA304C}" type="slidenum">
              <a:rPr lang="en-US" smtClean="0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16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7675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759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1064" indent="-291714" defTabSz="98759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71745" indent="-233044" defTabSz="98759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1094" indent="-233044" defTabSz="98759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10443" indent="-233044" defTabSz="98759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79792" indent="-233044" defTabSz="9875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49141" indent="-233044" defTabSz="9875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18491" indent="-233044" defTabSz="9875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87840" indent="-233044" defTabSz="9875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87C4059-AE5D-41F3-BF00-A4668F7FAD05}" type="slidenum">
              <a:rPr lang="en-US" smtClean="0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17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0487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759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1064" indent="-291714" defTabSz="98759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71745" indent="-233044" defTabSz="98759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1094" indent="-233044" defTabSz="98759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10443" indent="-233044" defTabSz="98759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79792" indent="-233044" defTabSz="9875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49141" indent="-233044" defTabSz="9875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18491" indent="-233044" defTabSz="9875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87840" indent="-233044" defTabSz="9875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6269479-BE6C-4787-ACB9-C4C7BC754199}" type="slidenum">
              <a:rPr lang="en-US" smtClean="0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18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865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759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1064" indent="-291714" defTabSz="98759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71745" indent="-233044" defTabSz="98759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1094" indent="-233044" defTabSz="98759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10443" indent="-233044" defTabSz="98759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79792" indent="-233044" defTabSz="9875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49141" indent="-233044" defTabSz="9875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18491" indent="-233044" defTabSz="9875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87840" indent="-233044" defTabSz="9875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462E43D-B0CB-471E-ABCC-0123EBB1739B}" type="slidenum">
              <a:rPr lang="en-US" smtClean="0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4401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759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1064" indent="-291714" defTabSz="98759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71745" indent="-233044" defTabSz="98759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1094" indent="-233044" defTabSz="98759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10443" indent="-233044" defTabSz="98759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79792" indent="-233044" defTabSz="9875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49141" indent="-233044" defTabSz="9875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18491" indent="-233044" defTabSz="9875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87840" indent="-233044" defTabSz="9875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462E43D-B0CB-471E-ABCC-0123EBB1739B}" type="slidenum">
              <a:rPr lang="en-US" smtClean="0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7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15429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759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1064" indent="-291714" defTabSz="98759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71745" indent="-233044" defTabSz="98759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1094" indent="-233044" defTabSz="98759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10443" indent="-233044" defTabSz="98759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79792" indent="-233044" defTabSz="9875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49141" indent="-233044" defTabSz="9875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18491" indent="-233044" defTabSz="9875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87840" indent="-233044" defTabSz="9875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462E43D-B0CB-471E-ABCC-0123EBB1739B}" type="slidenum">
              <a:rPr lang="en-US" smtClean="0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8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9711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759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1064" indent="-291714" defTabSz="98759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71745" indent="-233044" defTabSz="98759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1094" indent="-233044" defTabSz="98759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10443" indent="-233044" defTabSz="98759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79792" indent="-233044" defTabSz="9875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49141" indent="-233044" defTabSz="9875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18491" indent="-233044" defTabSz="9875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87840" indent="-233044" defTabSz="9875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462E43D-B0CB-471E-ABCC-0123EBB1739B}" type="slidenum">
              <a:rPr lang="en-US" smtClean="0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9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2364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759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1064" indent="-291714" defTabSz="98759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71745" indent="-233044" defTabSz="98759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1094" indent="-233044" defTabSz="98759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10443" indent="-233044" defTabSz="98759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79792" indent="-233044" defTabSz="9875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49141" indent="-233044" defTabSz="9875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18491" indent="-233044" defTabSz="9875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87840" indent="-233044" defTabSz="9875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A783B2B-7F68-42B3-BFF4-C443675F4C4A}" type="slidenum">
              <a:rPr lang="en-US" smtClean="0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7751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759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1064" indent="-291714" defTabSz="98759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71745" indent="-233044" defTabSz="98759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1094" indent="-233044" defTabSz="98759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10443" indent="-233044" defTabSz="98759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79792" indent="-233044" defTabSz="9875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49141" indent="-233044" defTabSz="9875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18491" indent="-233044" defTabSz="9875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87840" indent="-233044" defTabSz="9875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462E43D-B0CB-471E-ABCC-0123EBB1739B}" type="slidenum">
              <a:rPr lang="en-US" smtClean="0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11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1812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759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1064" indent="-291714" defTabSz="98759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71745" indent="-233044" defTabSz="98759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1094" indent="-233044" defTabSz="98759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10443" indent="-233044" defTabSz="98759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79792" indent="-233044" defTabSz="9875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49141" indent="-233044" defTabSz="9875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18491" indent="-233044" defTabSz="9875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87840" indent="-233044" defTabSz="9875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462E43D-B0CB-471E-ABCC-0123EBB1739B}" type="slidenum">
              <a:rPr lang="en-US" smtClean="0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12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5212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759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1064" indent="-291714" defTabSz="98759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71745" indent="-233044" defTabSz="98759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1094" indent="-233044" defTabSz="98759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10443" indent="-233044" defTabSz="98759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79792" indent="-233044" defTabSz="9875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49141" indent="-233044" defTabSz="9875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18491" indent="-233044" defTabSz="9875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87840" indent="-233044" defTabSz="98759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1E8F35A-208E-4FB4-B4D7-3DBDE2085FCE}" type="slidenum">
              <a:rPr lang="en-US" smtClean="0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13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172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658CF2-1600-4F96-B866-C57CE66104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09EC89-2F9C-49A3-AD3B-FA74BE9FCB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1E80AC-C1F4-446D-92EE-A31EAA8618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468071-6476-4279-B909-3CCAAF7FAF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6A62DB-9A1F-4AAD-8E11-45B4766775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111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BD8367-0E6F-4E63-811C-4D0CC46762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D32726-A911-4BD4-96D4-02BECB6604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64F901-019E-4281-BEA4-418A8F80C8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68ABBF-1322-4E75-B1E7-B163D4859E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D20D55-96F9-4F0E-AE17-4AB2346335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9AA682-99E6-48D7-8885-5F8DF010C9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43230B-EC52-48FE-881F-CE1677816C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76C3E4-3020-430A-8999-10618C2731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73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73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46023524-D787-48A1-B75E-828301C7FA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amstat.tandfonline.com/doi/pdf/10.1080/00031305.2016.1154108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22676D5-CB5F-4351-AF1E-D47228B93552}" type="slidenum">
              <a:rPr lang="en-US"/>
              <a:pPr/>
              <a:t>1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Arial Unicode MS" pitchFamily="34" charset="-128"/>
              </a:rPr>
              <a:t>STAT 515 </a:t>
            </a:r>
            <a:br>
              <a:rPr lang="en-US" dirty="0">
                <a:latin typeface="Arial Unicode MS" pitchFamily="34" charset="-128"/>
              </a:rPr>
            </a:br>
            <a:r>
              <a:rPr lang="en-US" i="1" dirty="0">
                <a:latin typeface="Arial Unicode MS" pitchFamily="34" charset="-128"/>
              </a:rPr>
              <a:t>Lecture 15</a:t>
            </a:r>
            <a:br>
              <a:rPr lang="en-US" i="1" dirty="0">
                <a:latin typeface="Arial Unicode MS" pitchFamily="34" charset="-128"/>
              </a:rPr>
            </a:br>
            <a:r>
              <a:rPr lang="en-US" dirty="0">
                <a:latin typeface="Arial Unicode MS" pitchFamily="34" charset="-128"/>
              </a:rPr>
              <a:t>October 15, 2019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048000"/>
            <a:ext cx="7010400" cy="2514600"/>
          </a:xfrm>
        </p:spPr>
        <p:txBody>
          <a:bodyPr/>
          <a:lstStyle/>
          <a:p>
            <a:pPr eaLnBrk="1" hangingPunct="1"/>
            <a:r>
              <a:rPr lang="en-US" b="1" dirty="0">
                <a:latin typeface="Arial Unicode MS" pitchFamily="34" charset="-128"/>
              </a:rPr>
              <a:t>Originally prepared by Brian Habing</a:t>
            </a:r>
          </a:p>
          <a:p>
            <a:pPr eaLnBrk="1" hangingPunct="1"/>
            <a:r>
              <a:rPr lang="en-US" b="1" dirty="0">
                <a:latin typeface="Arial Unicode MS" pitchFamily="34" charset="-128"/>
              </a:rPr>
              <a:t>Department of Statistics</a:t>
            </a:r>
          </a:p>
          <a:p>
            <a:pPr eaLnBrk="1" hangingPunct="1"/>
            <a:r>
              <a:rPr lang="en-US" b="1" dirty="0">
                <a:latin typeface="Arial Unicode MS" pitchFamily="34" charset="-128"/>
              </a:rPr>
              <a:t>University of South Carolina</a:t>
            </a:r>
          </a:p>
          <a:p>
            <a:pPr eaLnBrk="1" hangingPunct="1"/>
            <a:endParaRPr lang="en-US" b="1" dirty="0">
              <a:latin typeface="Arial Unicode MS" pitchFamily="34" charset="-128"/>
            </a:endParaRPr>
          </a:p>
          <a:p>
            <a:pPr eaLnBrk="1" hangingPunct="1"/>
            <a:r>
              <a:rPr lang="en-US" sz="2000" b="1" i="1" dirty="0"/>
              <a:t>Redistribution of these slides without permission </a:t>
            </a:r>
            <a:br>
              <a:rPr lang="en-US" sz="2000" b="1" i="1" dirty="0"/>
            </a:br>
            <a:r>
              <a:rPr lang="en-US" sz="2000" b="1" i="1" dirty="0"/>
              <a:t>is a violation of copyright law.</a:t>
            </a:r>
            <a:endParaRPr lang="en-US" sz="2000" b="1" dirty="0">
              <a:latin typeface="Arial Unicode MS" pitchFamily="34" charset="-128"/>
            </a:endParaRPr>
          </a:p>
          <a:p>
            <a:pPr eaLnBrk="1" hangingPunct="1"/>
            <a:endParaRPr lang="en-US" b="1" dirty="0">
              <a:latin typeface="Arial Unicode MS" pitchFamily="34" charset="-128"/>
            </a:endParaRPr>
          </a:p>
          <a:p>
            <a:pPr eaLnBrk="1" hangingPunct="1"/>
            <a:endParaRPr lang="en-US" sz="2800" dirty="0">
              <a:solidFill>
                <a:srgbClr val="653146"/>
              </a:solidFill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00761840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4000">
                <a:latin typeface="Arial Unicode MS" panose="020B0604020202020204" pitchFamily="34" charset="-128"/>
              </a:rPr>
              <a:t>p-value</a:t>
            </a:r>
            <a:br>
              <a:rPr lang="en-US" sz="4000">
                <a:latin typeface="Arial Unicode MS" panose="020B0604020202020204" pitchFamily="34" charset="-128"/>
              </a:rPr>
            </a:br>
            <a:r>
              <a:rPr lang="en-US" sz="2800">
                <a:latin typeface="Arial Unicode MS" panose="020B0604020202020204" pitchFamily="34" charset="-128"/>
              </a:rPr>
              <a:t>(or “empirical significance level”)</a:t>
            </a:r>
            <a:endParaRPr lang="en-US" sz="2800">
              <a:latin typeface="Symbol" panose="05050102010706020507" pitchFamily="18" charset="2"/>
            </a:endParaRPr>
          </a:p>
        </p:txBody>
      </p:sp>
      <p:sp>
        <p:nvSpPr>
          <p:cNvPr id="422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609600" y="1295400"/>
            <a:ext cx="7543800" cy="4278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The p-value is the probability of observing a test statistic at least as extreme as the one observed if H0 is true.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dirty="0">
              <a:solidFill>
                <a:schemeClr val="tx1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We reject H</a:t>
            </a:r>
            <a:r>
              <a:rPr lang="en-US" baseline="-25000" dirty="0">
                <a:solidFill>
                  <a:schemeClr val="tx1"/>
                </a:solidFill>
              </a:rPr>
              <a:t>0</a:t>
            </a:r>
            <a:r>
              <a:rPr lang="en-US" dirty="0">
                <a:solidFill>
                  <a:schemeClr val="tx1"/>
                </a:solidFill>
              </a:rPr>
              <a:t> when the p-value is </a:t>
            </a:r>
            <a:r>
              <a:rPr lang="en-US" dirty="0">
                <a:solidFill>
                  <a:schemeClr val="tx1"/>
                </a:solidFill>
                <a:cs typeface="Arial" panose="020B0604020202020204" pitchFamily="34" charset="0"/>
              </a:rPr>
              <a:t>≤ </a:t>
            </a:r>
            <a:r>
              <a:rPr lang="en-US" dirty="0">
                <a:solidFill>
                  <a:schemeClr val="tx1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a 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dirty="0">
              <a:solidFill>
                <a:schemeClr val="tx1"/>
              </a:solidFill>
              <a:latin typeface="Symbol" panose="05050102010706020507" pitchFamily="18" charset="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022491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2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2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291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>
                <a:latin typeface="Arial Unicode MS" panose="020B0604020202020204" pitchFamily="34" charset="-128"/>
              </a:rPr>
              <a:t>Null Hypothesis Significance Testing in the news</a:t>
            </a:r>
            <a:endParaRPr lang="en-US" dirty="0">
              <a:latin typeface="Symbol" panose="05050102010706020507" pitchFamily="18" charset="2"/>
            </a:endParaRPr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 dirty="0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 dirty="0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 dirty="0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r>
              <a:rPr lang="en-US" dirty="0">
                <a:latin typeface="Arial Unicode MS" panose="020B0604020202020204" pitchFamily="34" charset="-128"/>
              </a:rPr>
              <a:t> 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366319" y="1442463"/>
            <a:ext cx="81534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</a:rPr>
              <a:t>There has been heated discussion about NHST and other fundamental statistical methods.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hlinkClick r:id="rId3"/>
              </a:rPr>
              <a:t>ASA Statement on p-values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871239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4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4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723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>
                <a:latin typeface="Arial Unicode MS" panose="020B0604020202020204" pitchFamily="34" charset="-128"/>
              </a:rPr>
              <a:t>Null Hypothesis </a:t>
            </a:r>
            <a:r>
              <a:rPr lang="en-US" dirty="0" err="1">
                <a:latin typeface="Arial Unicode MS" panose="020B0604020202020204" pitchFamily="34" charset="-128"/>
              </a:rPr>
              <a:t>Signficance</a:t>
            </a:r>
            <a:r>
              <a:rPr lang="en-US" dirty="0">
                <a:latin typeface="Arial Unicode MS" panose="020B0604020202020204" pitchFamily="34" charset="-128"/>
              </a:rPr>
              <a:t> Testing in the news</a:t>
            </a:r>
            <a:endParaRPr lang="en-US" dirty="0">
              <a:latin typeface="Symbol" panose="05050102010706020507" pitchFamily="18" charset="2"/>
            </a:endParaRPr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366319" y="1442463"/>
            <a:ext cx="81534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</a:rPr>
              <a:t>Some of the discussion attacks the methods themselves</a:t>
            </a:r>
          </a:p>
          <a:p>
            <a:pPr eaLnBrk="1" hangingPunct="1">
              <a:spcBef>
                <a:spcPct val="50000"/>
              </a:spcBef>
            </a:pPr>
            <a:endParaRPr lang="en-US" dirty="0">
              <a:solidFill>
                <a:schemeClr val="tx1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</a:rPr>
              <a:t>Some of the discussion attacks the ways in which statistical methods have been adapted</a:t>
            </a:r>
          </a:p>
        </p:txBody>
      </p:sp>
    </p:spTree>
    <p:extLst>
      <p:ext uri="{BB962C8B-B14F-4D97-AF65-F5344CB8AC3E}">
        <p14:creationId xmlns:p14="http://schemas.microsoft.com/office/powerpoint/2010/main" val="1329886642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4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4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72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>
                <a:latin typeface="Arial Unicode MS" panose="020B0604020202020204" pitchFamily="34" charset="-128"/>
              </a:rPr>
              <a:t>HT Example 1</a:t>
            </a:r>
            <a:endParaRPr lang="en-US" sz="3200">
              <a:latin typeface="Symbol" panose="05050102010706020507" pitchFamily="18" charset="2"/>
            </a:endParaRPr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609600" y="1295400"/>
            <a:ext cx="75438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>
                <a:solidFill>
                  <a:schemeClr val="tx1"/>
                </a:solidFill>
              </a:rPr>
              <a:t>H</a:t>
            </a:r>
            <a:r>
              <a:rPr lang="en-US" baseline="-25000">
                <a:solidFill>
                  <a:schemeClr val="tx1"/>
                </a:solidFill>
              </a:rPr>
              <a:t>A</a:t>
            </a:r>
            <a:r>
              <a:rPr lang="en-US">
                <a:solidFill>
                  <a:schemeClr val="tx1"/>
                </a:solidFill>
              </a:rPr>
              <a:t>: </a:t>
            </a:r>
            <a:r>
              <a:rPr lang="en-US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US">
                <a:solidFill>
                  <a:schemeClr val="tx1"/>
                </a:solidFill>
              </a:rPr>
              <a:t>&lt;100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>
                <a:solidFill>
                  <a:schemeClr val="tx1"/>
                </a:solidFill>
              </a:rPr>
              <a:t>z = -1.46</a:t>
            </a:r>
          </a:p>
        </p:txBody>
      </p:sp>
    </p:spTree>
    <p:extLst>
      <p:ext uri="{BB962C8B-B14F-4D97-AF65-F5344CB8AC3E}">
        <p14:creationId xmlns:p14="http://schemas.microsoft.com/office/powerpoint/2010/main" val="1903290318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4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4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4963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>
                <a:latin typeface="Arial Unicode MS" panose="020B0604020202020204" pitchFamily="34" charset="-128"/>
              </a:rPr>
              <a:t>HT Example 1</a:t>
            </a:r>
            <a:endParaRPr lang="en-US" sz="3200">
              <a:latin typeface="Symbol" panose="05050102010706020507" pitchFamily="18" charset="2"/>
            </a:endParaRPr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609600" y="1295400"/>
            <a:ext cx="75438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H</a:t>
            </a:r>
            <a:r>
              <a:rPr lang="en-US" baseline="-25000" dirty="0">
                <a:solidFill>
                  <a:schemeClr val="tx1"/>
                </a:solidFill>
              </a:rPr>
              <a:t>A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n-US" dirty="0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US" dirty="0">
                <a:solidFill>
                  <a:schemeClr val="tx1"/>
                </a:solidFill>
              </a:rPr>
              <a:t>&lt;100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z = -1.46</a:t>
            </a:r>
          </a:p>
        </p:txBody>
      </p:sp>
      <p:pic>
        <p:nvPicPr>
          <p:cNvPr id="6451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905000"/>
            <a:ext cx="4648200" cy="441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6284825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4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4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496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>
                <a:latin typeface="Arial Unicode MS" panose="020B0604020202020204" pitchFamily="34" charset="-128"/>
              </a:rPr>
              <a:t>HT Example 2</a:t>
            </a:r>
            <a:endParaRPr lang="en-US" sz="3200">
              <a:latin typeface="Symbol" panose="05050102010706020507" pitchFamily="18" charset="2"/>
            </a:endParaRPr>
          </a:p>
        </p:txBody>
      </p:sp>
      <p:sp>
        <p:nvSpPr>
          <p:cNvPr id="427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609600" y="1295400"/>
            <a:ext cx="75438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>
                <a:solidFill>
                  <a:schemeClr val="tx1"/>
                </a:solidFill>
              </a:rPr>
              <a:t>H</a:t>
            </a:r>
            <a:r>
              <a:rPr lang="en-US" baseline="-25000">
                <a:solidFill>
                  <a:schemeClr val="tx1"/>
                </a:solidFill>
              </a:rPr>
              <a:t>A</a:t>
            </a:r>
            <a:r>
              <a:rPr lang="en-US">
                <a:solidFill>
                  <a:schemeClr val="tx1"/>
                </a:solidFill>
              </a:rPr>
              <a:t>: </a:t>
            </a:r>
            <a:r>
              <a:rPr lang="en-US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US">
                <a:solidFill>
                  <a:schemeClr val="tx1"/>
                </a:solidFill>
              </a:rPr>
              <a:t>&gt;35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>
                <a:solidFill>
                  <a:schemeClr val="tx1"/>
                </a:solidFill>
              </a:rPr>
              <a:t>z = 1.60</a:t>
            </a:r>
          </a:p>
        </p:txBody>
      </p:sp>
    </p:spTree>
    <p:extLst>
      <p:ext uri="{BB962C8B-B14F-4D97-AF65-F5344CB8AC3E}">
        <p14:creationId xmlns:p14="http://schemas.microsoft.com/office/powerpoint/2010/main" val="4028764741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7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7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7011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>
                <a:latin typeface="Arial Unicode MS" panose="020B0604020202020204" pitchFamily="34" charset="-128"/>
              </a:rPr>
              <a:t>HT Example 2</a:t>
            </a:r>
            <a:endParaRPr lang="en-US" sz="3200">
              <a:latin typeface="Symbol" panose="05050102010706020507" pitchFamily="18" charset="2"/>
            </a:endParaRPr>
          </a:p>
        </p:txBody>
      </p:sp>
      <p:sp>
        <p:nvSpPr>
          <p:cNvPr id="427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609600" y="1295400"/>
            <a:ext cx="75438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>
                <a:solidFill>
                  <a:schemeClr val="tx1"/>
                </a:solidFill>
              </a:rPr>
              <a:t>H</a:t>
            </a:r>
            <a:r>
              <a:rPr lang="en-US" baseline="-25000">
                <a:solidFill>
                  <a:schemeClr val="tx1"/>
                </a:solidFill>
              </a:rPr>
              <a:t>A</a:t>
            </a:r>
            <a:r>
              <a:rPr lang="en-US">
                <a:solidFill>
                  <a:schemeClr val="tx1"/>
                </a:solidFill>
              </a:rPr>
              <a:t>: </a:t>
            </a:r>
            <a:r>
              <a:rPr lang="en-US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US">
                <a:solidFill>
                  <a:schemeClr val="tx1"/>
                </a:solidFill>
              </a:rPr>
              <a:t>&gt;35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>
                <a:solidFill>
                  <a:schemeClr val="tx1"/>
                </a:solidFill>
              </a:rPr>
              <a:t>z = 1.60</a:t>
            </a:r>
          </a:p>
        </p:txBody>
      </p:sp>
      <p:pic>
        <p:nvPicPr>
          <p:cNvPr id="686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676400"/>
            <a:ext cx="4391025" cy="394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2141127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7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7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701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>
                <a:latin typeface="Arial Unicode MS" panose="020B0604020202020204" pitchFamily="34" charset="-128"/>
              </a:rPr>
              <a:t>HT Example 2:  ≠ Version</a:t>
            </a:r>
            <a:endParaRPr lang="en-US" sz="3200">
              <a:latin typeface="Symbol" panose="05050102010706020507" pitchFamily="18" charset="2"/>
            </a:endParaRPr>
          </a:p>
        </p:txBody>
      </p:sp>
      <p:sp>
        <p:nvSpPr>
          <p:cNvPr id="427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609600" y="1295400"/>
            <a:ext cx="75438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>
                <a:solidFill>
                  <a:schemeClr val="tx1"/>
                </a:solidFill>
              </a:rPr>
              <a:t>H</a:t>
            </a:r>
            <a:r>
              <a:rPr lang="en-US" baseline="-25000">
                <a:solidFill>
                  <a:schemeClr val="tx1"/>
                </a:solidFill>
              </a:rPr>
              <a:t>A</a:t>
            </a:r>
            <a:r>
              <a:rPr lang="en-US">
                <a:solidFill>
                  <a:schemeClr val="tx1"/>
                </a:solidFill>
              </a:rPr>
              <a:t>: </a:t>
            </a:r>
            <a:r>
              <a:rPr lang="en-US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US">
                <a:solidFill>
                  <a:schemeClr val="tx1"/>
                </a:solidFill>
                <a:latin typeface="Arial Unicode MS" panose="020B0604020202020204" pitchFamily="34" charset="-128"/>
              </a:rPr>
              <a:t> ≠ </a:t>
            </a:r>
            <a:r>
              <a:rPr lang="en-US">
                <a:solidFill>
                  <a:schemeClr val="tx1"/>
                </a:solidFill>
              </a:rPr>
              <a:t>35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>
                <a:solidFill>
                  <a:schemeClr val="tx1"/>
                </a:solidFill>
              </a:rPr>
              <a:t>z = 1.60</a:t>
            </a:r>
          </a:p>
        </p:txBody>
      </p:sp>
    </p:spTree>
    <p:extLst>
      <p:ext uri="{BB962C8B-B14F-4D97-AF65-F5344CB8AC3E}">
        <p14:creationId xmlns:p14="http://schemas.microsoft.com/office/powerpoint/2010/main" val="3268318197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7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7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7011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>
                <a:latin typeface="Arial Unicode MS" panose="020B0604020202020204" pitchFamily="34" charset="-128"/>
              </a:rPr>
              <a:t>HT Example 2:  ≠ Version</a:t>
            </a:r>
            <a:endParaRPr lang="en-US" sz="3200">
              <a:latin typeface="Symbol" panose="05050102010706020507" pitchFamily="18" charset="2"/>
            </a:endParaRPr>
          </a:p>
        </p:txBody>
      </p:sp>
      <p:sp>
        <p:nvSpPr>
          <p:cNvPr id="427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609600" y="1295400"/>
            <a:ext cx="75438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>
                <a:solidFill>
                  <a:schemeClr val="tx1"/>
                </a:solidFill>
              </a:rPr>
              <a:t>H</a:t>
            </a:r>
            <a:r>
              <a:rPr lang="en-US" baseline="-25000">
                <a:solidFill>
                  <a:schemeClr val="tx1"/>
                </a:solidFill>
              </a:rPr>
              <a:t>A</a:t>
            </a:r>
            <a:r>
              <a:rPr lang="en-US">
                <a:solidFill>
                  <a:schemeClr val="tx1"/>
                </a:solidFill>
              </a:rPr>
              <a:t>: </a:t>
            </a:r>
            <a:r>
              <a:rPr lang="en-US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US">
                <a:solidFill>
                  <a:schemeClr val="tx1"/>
                </a:solidFill>
                <a:latin typeface="Arial Unicode MS" panose="020B0604020202020204" pitchFamily="34" charset="-128"/>
              </a:rPr>
              <a:t> ≠ </a:t>
            </a:r>
            <a:r>
              <a:rPr lang="en-US">
                <a:solidFill>
                  <a:schemeClr val="tx1"/>
                </a:solidFill>
              </a:rPr>
              <a:t>35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>
                <a:solidFill>
                  <a:schemeClr val="tx1"/>
                </a:solidFill>
              </a:rPr>
              <a:t>z = 1.60</a:t>
            </a:r>
          </a:p>
        </p:txBody>
      </p:sp>
      <p:pic>
        <p:nvPicPr>
          <p:cNvPr id="727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638" y="2171700"/>
            <a:ext cx="4500562" cy="411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285978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7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7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701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441AA93-748E-4883-BB98-BF698DF378C7}" type="slidenum">
              <a:rPr lang="en-US"/>
              <a:pPr/>
              <a:t>2</a:t>
            </a:fld>
            <a:endParaRPr 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pPr eaLnBrk="1" hangingPunct="1"/>
            <a:r>
              <a:rPr lang="en-US" sz="3600">
                <a:latin typeface="Arial Unicode MS" pitchFamily="34" charset="-128"/>
              </a:rPr>
              <a:t>Outline for Today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7226"/>
            <a:ext cx="9144000" cy="4953000"/>
          </a:xfrm>
        </p:spPr>
        <p:txBody>
          <a:bodyPr/>
          <a:lstStyle/>
          <a:p>
            <a:pPr marL="0" indent="0" eaLnBrk="1" hangingPunct="1">
              <a:buNone/>
            </a:pPr>
            <a:endParaRPr lang="en-US" b="1" dirty="0">
              <a:latin typeface="Arial Unicode MS" pitchFamily="34" charset="-128"/>
            </a:endParaRPr>
          </a:p>
          <a:p>
            <a:pPr eaLnBrk="1" hangingPunct="1"/>
            <a:r>
              <a:rPr lang="en-US" b="1" dirty="0">
                <a:latin typeface="Arial Unicode MS" pitchFamily="34" charset="-128"/>
              </a:rPr>
              <a:t>Continuing Hypothesis Tests (Sections 8.1-8.4)</a:t>
            </a:r>
          </a:p>
          <a:p>
            <a:pPr marL="0" indent="0" eaLnBrk="1" hangingPunct="1">
              <a:buNone/>
            </a:pPr>
            <a:endParaRPr lang="en-US" b="1" dirty="0">
              <a:latin typeface="Arial Unicode MS" pitchFamily="34" charset="-128"/>
            </a:endParaRPr>
          </a:p>
          <a:p>
            <a:pPr eaLnBrk="1" hangingPunct="1"/>
            <a:r>
              <a:rPr lang="en-US" b="1" dirty="0">
                <a:latin typeface="Arial Unicode MS" pitchFamily="34" charset="-128"/>
              </a:rPr>
              <a:t>Homework 6 is </a:t>
            </a:r>
            <a:r>
              <a:rPr lang="en-US" b="1">
                <a:latin typeface="Arial Unicode MS" pitchFamily="34" charset="-128"/>
              </a:rPr>
              <a:t>due Thursday, October 24</a:t>
            </a:r>
            <a:endParaRPr lang="en-US" b="1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589830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0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0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4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6A62DB-9A1F-4AAD-8E11-45B4766775D6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/>
          </p:nvPr>
        </p:nvGraphicFramePr>
        <p:xfrm>
          <a:off x="1524000" y="1817162"/>
          <a:ext cx="2286000" cy="20008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65" name="Equation" r:id="rId3" imgW="711000" imgH="622080" progId="Equation.3">
                  <p:embed/>
                </p:oleObj>
              </mc:Choice>
              <mc:Fallback>
                <p:oleObj name="Equation" r:id="rId3" imgW="711000" imgH="622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817162"/>
                        <a:ext cx="2286000" cy="20008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Grp="1" noChangeAspect="1"/>
          </p:cNvGraphicFramePr>
          <p:nvPr>
            <p:ph sz="half" idx="2"/>
            <p:extLst/>
          </p:nvPr>
        </p:nvGraphicFramePr>
        <p:xfrm>
          <a:off x="5562600" y="1822185"/>
          <a:ext cx="1676400" cy="20586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66" name="Equation" r:id="rId5" imgW="444240" imgH="545760" progId="Equation.3">
                  <p:embed/>
                </p:oleObj>
              </mc:Choice>
              <mc:Fallback>
                <p:oleObj name="Equation" r:id="rId5" imgW="444240" imgH="545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1822185"/>
                        <a:ext cx="1676400" cy="20586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6200" y="152400"/>
            <a:ext cx="9067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each of the following, what is the corresponding distribution, what are the assumptions, and what can we say about the robustness (if applicable)?</a:t>
            </a:r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>
            <p:extLst/>
          </p:nvPr>
        </p:nvGraphicFramePr>
        <p:xfrm>
          <a:off x="609600" y="4419600"/>
          <a:ext cx="2204682" cy="15156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67" name="Equation" r:id="rId7" imgW="609480" imgH="419040" progId="Equation.3">
                  <p:embed/>
                </p:oleObj>
              </mc:Choice>
              <mc:Fallback>
                <p:oleObj name="Equation" r:id="rId7" imgW="6094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419600"/>
                        <a:ext cx="2204682" cy="15156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>
            <p:extLst/>
          </p:nvPr>
        </p:nvGraphicFramePr>
        <p:xfrm>
          <a:off x="3810000" y="4572000"/>
          <a:ext cx="1211263" cy="1487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68" name="Equation" r:id="rId9" imgW="444240" imgH="545760" progId="Equation.3">
                  <p:embed/>
                </p:oleObj>
              </mc:Choice>
              <mc:Fallback>
                <p:oleObj name="Equation" r:id="rId9" imgW="444240" imgH="545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4572000"/>
                        <a:ext cx="1211263" cy="14870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>
            <p:extLst/>
          </p:nvPr>
        </p:nvGraphicFramePr>
        <p:xfrm>
          <a:off x="6196013" y="4016977"/>
          <a:ext cx="1423987" cy="24621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69" name="Equation" r:id="rId11" imgW="469800" imgH="812520" progId="Equation.3">
                  <p:embed/>
                </p:oleObj>
              </mc:Choice>
              <mc:Fallback>
                <p:oleObj name="Equation" r:id="rId11" imgW="469800" imgH="812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6013" y="4016977"/>
                        <a:ext cx="1423987" cy="24621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40848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6DD6B14-D798-4F64-B154-165620D4C980}" type="slidenum">
              <a:rPr lang="en-US"/>
              <a:pPr eaLnBrk="1" hangingPunct="1"/>
              <a:t>4</a:t>
            </a:fld>
            <a:endParaRPr lang="en-US"/>
          </a:p>
        </p:txBody>
      </p:sp>
      <p:graphicFrame>
        <p:nvGraphicFramePr>
          <p:cNvPr id="3074" name="Object 6"/>
          <p:cNvGraphicFramePr>
            <a:graphicFrameLocks noChangeAspect="1"/>
          </p:cNvGraphicFramePr>
          <p:nvPr>
            <p:extLst/>
          </p:nvPr>
        </p:nvGraphicFramePr>
        <p:xfrm>
          <a:off x="259203" y="1981200"/>
          <a:ext cx="3652108" cy="14977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78" name="Equation" r:id="rId3" imgW="1739880" imgH="736560" progId="Equation.3">
                  <p:embed/>
                </p:oleObj>
              </mc:Choice>
              <mc:Fallback>
                <p:oleObj name="Equation" r:id="rId3" imgW="1739880" imgH="736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203" y="1981200"/>
                        <a:ext cx="3652108" cy="14977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2"/>
          <p:cNvGraphicFramePr>
            <a:graphicFrameLocks noChangeAspect="1"/>
          </p:cNvGraphicFramePr>
          <p:nvPr>
            <p:extLst/>
          </p:nvPr>
        </p:nvGraphicFramePr>
        <p:xfrm>
          <a:off x="3124199" y="-76200"/>
          <a:ext cx="3006111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79" name="Equation" r:id="rId5" imgW="965160" imgH="660240" progId="Equation.3">
                  <p:embed/>
                </p:oleObj>
              </mc:Choice>
              <mc:Fallback>
                <p:oleObj name="Equation" r:id="rId5" imgW="96516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199" y="-76200"/>
                        <a:ext cx="3006111" cy="205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Content Placeholder 4"/>
          <p:cNvGraphicFramePr>
            <a:graphicFrameLocks noGrp="1" noChangeAspect="1"/>
          </p:cNvGraphicFramePr>
          <p:nvPr>
            <p:ph sz="quarter" idx="4294967295"/>
            <p:extLst/>
          </p:nvPr>
        </p:nvGraphicFramePr>
        <p:xfrm>
          <a:off x="259203" y="4223518"/>
          <a:ext cx="8570032" cy="246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80" name="Equation" r:id="rId7" imgW="3263760" imgH="939600" progId="Equation.3">
                  <p:embed/>
                </p:oleObj>
              </mc:Choice>
              <mc:Fallback>
                <p:oleObj name="Equation" r:id="rId7" imgW="326376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203" y="4223518"/>
                        <a:ext cx="8570032" cy="2466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/>
          </p:nvPr>
        </p:nvGraphicFramePr>
        <p:xfrm>
          <a:off x="4724400" y="2117699"/>
          <a:ext cx="3650028" cy="13612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81" name="Equation" r:id="rId9" imgW="3098520" imgH="1155600" progId="Equation.3">
                  <p:embed/>
                </p:oleObj>
              </mc:Choice>
              <mc:Fallback>
                <p:oleObj name="Equation" r:id="rId9" imgW="3098520" imgH="1155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724400" y="2117699"/>
                        <a:ext cx="3650028" cy="13612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9382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4000" dirty="0">
                <a:latin typeface="Arial Unicode MS" panose="020B0604020202020204" pitchFamily="34" charset="-128"/>
              </a:rPr>
              <a:t>Hypothesis test Example 2</a:t>
            </a:r>
            <a:br>
              <a:rPr lang="en-US" sz="4000" dirty="0">
                <a:latin typeface="Arial Unicode MS" panose="020B0604020202020204" pitchFamily="34" charset="-128"/>
              </a:rPr>
            </a:br>
            <a:endParaRPr lang="en-US" sz="4000" dirty="0">
              <a:latin typeface="Arial Unicode MS" panose="020B0604020202020204" pitchFamily="34" charset="-128"/>
            </a:endParaRPr>
          </a:p>
        </p:txBody>
      </p:sp>
      <p:sp>
        <p:nvSpPr>
          <p:cNvPr id="412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609600" y="914400"/>
            <a:ext cx="7696200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>
                <a:solidFill>
                  <a:schemeClr val="tx1"/>
                </a:solidFill>
              </a:rPr>
              <a:t>A simple random sample of size 16 is taken from a population with standard deviation </a:t>
            </a:r>
            <a:r>
              <a:rPr lang="en-US">
                <a:solidFill>
                  <a:schemeClr val="tx1"/>
                </a:solidFill>
                <a:latin typeface="Symbol" panose="05050102010706020507" pitchFamily="18" charset="2"/>
              </a:rPr>
              <a:t>s</a:t>
            </a:r>
            <a:r>
              <a:rPr lang="en-US">
                <a:solidFill>
                  <a:schemeClr val="tx1"/>
                </a:solidFill>
              </a:rPr>
              <a:t>=10.   We are trying to find evidence that the population mean is greater than 35.  The sample mean is 39 and we are using </a:t>
            </a:r>
            <a:r>
              <a:rPr lang="en-US">
                <a:solidFill>
                  <a:schemeClr val="tx1"/>
                </a:solidFill>
                <a:latin typeface="Symbol" panose="05050102010706020507" pitchFamily="18" charset="2"/>
              </a:rPr>
              <a:t>a</a:t>
            </a:r>
            <a:r>
              <a:rPr lang="en-US">
                <a:solidFill>
                  <a:schemeClr val="tx1"/>
                </a:solidFill>
              </a:rPr>
              <a:t>=0.10.   </a:t>
            </a:r>
            <a:endParaRPr lang="en-US" sz="2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982991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2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2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67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>
                <a:latin typeface="Arial Unicode MS" panose="020B0604020202020204" pitchFamily="34" charset="-128"/>
              </a:rPr>
              <a:t>Questions</a:t>
            </a:r>
            <a:endParaRPr lang="en-US">
              <a:latin typeface="Symbol" panose="05050102010706020507" pitchFamily="18" charset="2"/>
            </a:endParaRPr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304800" y="1115367"/>
            <a:ext cx="8153400" cy="4278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</a:rPr>
              <a:t> What is H</a:t>
            </a:r>
            <a:r>
              <a:rPr lang="en-US" baseline="-25000" dirty="0">
                <a:solidFill>
                  <a:schemeClr val="tx1"/>
                </a:solidFill>
              </a:rPr>
              <a:t>0</a:t>
            </a:r>
            <a:r>
              <a:rPr lang="en-US" dirty="0">
                <a:solidFill>
                  <a:schemeClr val="tx1"/>
                </a:solidFill>
              </a:rPr>
              <a:t>?</a:t>
            </a:r>
          </a:p>
          <a:p>
            <a:pPr eaLnBrk="1" hangingPunct="1">
              <a:spcBef>
                <a:spcPct val="50000"/>
              </a:spcBef>
            </a:pPr>
            <a:endParaRPr lang="en-US" dirty="0">
              <a:solidFill>
                <a:schemeClr val="tx1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</a:rPr>
              <a:t> What is H</a:t>
            </a:r>
            <a:r>
              <a:rPr lang="en-US" baseline="-25000" dirty="0">
                <a:solidFill>
                  <a:schemeClr val="tx1"/>
                </a:solidFill>
              </a:rPr>
              <a:t>A</a:t>
            </a:r>
            <a:r>
              <a:rPr lang="en-US" dirty="0">
                <a:solidFill>
                  <a:schemeClr val="tx1"/>
                </a:solidFill>
              </a:rPr>
              <a:t>?</a:t>
            </a:r>
          </a:p>
          <a:p>
            <a:pPr eaLnBrk="1" hangingPunct="1">
              <a:spcBef>
                <a:spcPct val="50000"/>
              </a:spcBef>
            </a:pPr>
            <a:endParaRPr lang="en-US" dirty="0">
              <a:solidFill>
                <a:schemeClr val="tx1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</a:rPr>
              <a:t> What relationship are we using?</a:t>
            </a:r>
          </a:p>
          <a:p>
            <a:pPr eaLnBrk="1" hangingPunct="1">
              <a:spcBef>
                <a:spcPct val="50000"/>
              </a:spcBef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587503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4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4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72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>
                <a:latin typeface="Arial Unicode MS" panose="020B0604020202020204" pitchFamily="34" charset="-128"/>
              </a:rPr>
              <a:t>Questions</a:t>
            </a:r>
            <a:endParaRPr lang="en-US">
              <a:latin typeface="Symbol" panose="05050102010706020507" pitchFamily="18" charset="2"/>
            </a:endParaRPr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304800" y="1066800"/>
            <a:ext cx="8153400" cy="4278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</a:rPr>
              <a:t> What would a Type I error be?</a:t>
            </a:r>
          </a:p>
          <a:p>
            <a:pPr eaLnBrk="1" hangingPunct="1">
              <a:spcBef>
                <a:spcPct val="50000"/>
              </a:spcBef>
            </a:pPr>
            <a:endParaRPr lang="en-US" dirty="0">
              <a:solidFill>
                <a:schemeClr val="tx1"/>
              </a:solidFill>
            </a:endParaRPr>
          </a:p>
          <a:p>
            <a:pPr eaLnBrk="1" hangingPunct="1">
              <a:spcBef>
                <a:spcPct val="50000"/>
              </a:spcBef>
              <a:buNone/>
            </a:pPr>
            <a:endParaRPr lang="en-US" dirty="0">
              <a:solidFill>
                <a:schemeClr val="tx1"/>
              </a:solidFill>
            </a:endParaRPr>
          </a:p>
          <a:p>
            <a:pPr eaLnBrk="1" hangingPunct="1">
              <a:spcBef>
                <a:spcPct val="50000"/>
              </a:spcBef>
              <a:buNone/>
            </a:pPr>
            <a:endParaRPr lang="en-US" dirty="0">
              <a:solidFill>
                <a:schemeClr val="tx1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</a:rPr>
              <a:t> What would a Type II error be?</a:t>
            </a:r>
          </a:p>
          <a:p>
            <a:pPr eaLnBrk="1" hangingPunct="1">
              <a:spcBef>
                <a:spcPct val="50000"/>
              </a:spcBef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363086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4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4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72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>
                <a:latin typeface="Arial Unicode MS" panose="020B0604020202020204" pitchFamily="34" charset="-128"/>
              </a:rPr>
              <a:t>Questions</a:t>
            </a:r>
            <a:endParaRPr lang="en-US">
              <a:latin typeface="Symbol" panose="05050102010706020507" pitchFamily="18" charset="2"/>
            </a:endParaRPr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304800" y="1066800"/>
            <a:ext cx="8153400" cy="4278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</a:rPr>
              <a:t> What is the rejection region?</a:t>
            </a:r>
          </a:p>
          <a:p>
            <a:pPr eaLnBrk="1" hangingPunct="1">
              <a:spcBef>
                <a:spcPct val="50000"/>
              </a:spcBef>
            </a:pPr>
            <a:endParaRPr lang="en-US" dirty="0">
              <a:solidFill>
                <a:schemeClr val="tx1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en-US" dirty="0">
              <a:solidFill>
                <a:schemeClr val="tx1"/>
              </a:solidFill>
            </a:endParaRPr>
          </a:p>
          <a:p>
            <a:pPr eaLnBrk="1" hangingPunct="1">
              <a:spcBef>
                <a:spcPct val="50000"/>
              </a:spcBef>
              <a:buNone/>
            </a:pPr>
            <a:endParaRPr lang="en-US" dirty="0">
              <a:solidFill>
                <a:schemeClr val="tx1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</a:rPr>
              <a:t> Is the test statistic in the rejection region?</a:t>
            </a:r>
          </a:p>
          <a:p>
            <a:pPr eaLnBrk="1" hangingPunct="1">
              <a:spcBef>
                <a:spcPct val="50000"/>
              </a:spcBef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80701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4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4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72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>
                <a:latin typeface="Arial Unicode MS" panose="020B0604020202020204" pitchFamily="34" charset="-128"/>
              </a:rPr>
              <a:t>Questions</a:t>
            </a:r>
            <a:endParaRPr lang="en-US">
              <a:latin typeface="Symbol" panose="05050102010706020507" pitchFamily="18" charset="2"/>
            </a:endParaRPr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38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304800" y="1066800"/>
            <a:ext cx="8153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</a:rPr>
              <a:t> What is your conclusion?</a:t>
            </a:r>
          </a:p>
        </p:txBody>
      </p:sp>
    </p:spTree>
    <p:extLst>
      <p:ext uri="{BB962C8B-B14F-4D97-AF65-F5344CB8AC3E}">
        <p14:creationId xmlns:p14="http://schemas.microsoft.com/office/powerpoint/2010/main" val="2260687908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4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4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723" grpId="0" build="p" autoUpdateAnimBg="0"/>
    </p:bld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4049</TotalTime>
  <Words>360</Words>
  <Application>Microsoft Office PowerPoint</Application>
  <PresentationFormat>On-screen Show (4:3)</PresentationFormat>
  <Paragraphs>111</Paragraphs>
  <Slides>18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 Unicode MS</vt:lpstr>
      <vt:lpstr>Arial</vt:lpstr>
      <vt:lpstr>Symbol</vt:lpstr>
      <vt:lpstr>Times New Roman</vt:lpstr>
      <vt:lpstr>1_Default Design</vt:lpstr>
      <vt:lpstr>Equation</vt:lpstr>
      <vt:lpstr>STAT 515  Lecture 15 October 15, 2019</vt:lpstr>
      <vt:lpstr>Outline for Today</vt:lpstr>
      <vt:lpstr>PowerPoint Presentation</vt:lpstr>
      <vt:lpstr>PowerPoint Presentation</vt:lpstr>
      <vt:lpstr>Hypothesis test Example 2 </vt:lpstr>
      <vt:lpstr>Questions</vt:lpstr>
      <vt:lpstr>Questions</vt:lpstr>
      <vt:lpstr>Questions</vt:lpstr>
      <vt:lpstr>Questions</vt:lpstr>
      <vt:lpstr>p-value (or “empirical significance level”)</vt:lpstr>
      <vt:lpstr>Null Hypothesis Significance Testing in the news</vt:lpstr>
      <vt:lpstr>Null Hypothesis Signficance Testing in the news</vt:lpstr>
      <vt:lpstr>HT Example 1</vt:lpstr>
      <vt:lpstr>HT Example 1</vt:lpstr>
      <vt:lpstr>HT Example 2</vt:lpstr>
      <vt:lpstr>HT Example 2</vt:lpstr>
      <vt:lpstr>HT Example 2:  ≠ Version</vt:lpstr>
      <vt:lpstr>HT Example 2:  ≠ Version</vt:lpstr>
    </vt:vector>
  </TitlesOfParts>
  <Company>Statistics, USC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 702/J702 Fall 2001</dc:title>
  <dc:creator>Preferred Customer</dc:creator>
  <cp:lastModifiedBy>Grego John</cp:lastModifiedBy>
  <cp:revision>136</cp:revision>
  <cp:lastPrinted>2015-10-15T01:57:46Z</cp:lastPrinted>
  <dcterms:created xsi:type="dcterms:W3CDTF">2001-05-21T01:21:44Z</dcterms:created>
  <dcterms:modified xsi:type="dcterms:W3CDTF">2019-10-17T14:02:14Z</dcterms:modified>
</cp:coreProperties>
</file>