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64" r:id="rId2"/>
    <p:sldId id="335" r:id="rId3"/>
    <p:sldId id="406" r:id="rId4"/>
    <p:sldId id="407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170475" cy="53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t" anchorCtr="0" compatLnSpc="1">
            <a:prstTxWarp prst="textNoShape">
              <a:avLst/>
            </a:prstTxWarp>
          </a:bodyPr>
          <a:lstStyle>
            <a:lvl1pPr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32" y="0"/>
            <a:ext cx="3170474" cy="53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t" anchorCtr="0" compatLnSpc="1">
            <a:prstTxWarp prst="textNoShape">
              <a:avLst/>
            </a:prstTxWarp>
          </a:bodyPr>
          <a:lstStyle>
            <a:lvl1pPr algn="r"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068533"/>
            <a:ext cx="3170475" cy="53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b" anchorCtr="0" compatLnSpc="1">
            <a:prstTxWarp prst="textNoShape">
              <a:avLst/>
            </a:prstTxWarp>
          </a:bodyPr>
          <a:lstStyle>
            <a:lvl1pPr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32" y="9068533"/>
            <a:ext cx="3170474" cy="53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b" anchorCtr="0" compatLnSpc="1">
            <a:prstTxWarp prst="textNoShape">
              <a:avLst/>
            </a:prstTxWarp>
          </a:bodyPr>
          <a:lstStyle>
            <a:lvl1pPr algn="r" defTabSz="965703" eaLnBrk="1" hangingPunct="1">
              <a:defRPr sz="12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170475" cy="47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t" anchorCtr="0" compatLnSpc="1">
            <a:prstTxWarp prst="textNoShape">
              <a:avLst/>
            </a:prstTxWarp>
          </a:bodyPr>
          <a:lstStyle>
            <a:lvl1pPr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32" y="1"/>
            <a:ext cx="3170474" cy="47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t" anchorCtr="0" compatLnSpc="1">
            <a:prstTxWarp prst="textNoShape">
              <a:avLst/>
            </a:prstTxWarp>
          </a:bodyPr>
          <a:lstStyle>
            <a:lvl1pPr algn="r"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0570"/>
            <a:ext cx="5363372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122793"/>
            <a:ext cx="3170475" cy="47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b" anchorCtr="0" compatLnSpc="1">
            <a:prstTxWarp prst="textNoShape">
              <a:avLst/>
            </a:prstTxWarp>
          </a:bodyPr>
          <a:lstStyle>
            <a:lvl1pPr defTabSz="965801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32" y="9122793"/>
            <a:ext cx="3170474" cy="47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73" tIns="48286" rIns="96573" bIns="48286" numCol="1" anchor="b" anchorCtr="0" compatLnSpc="1">
            <a:prstTxWarp prst="textNoShape">
              <a:avLst/>
            </a:prstTxWarp>
          </a:bodyPr>
          <a:lstStyle>
            <a:lvl1pPr algn="r" defTabSz="965703" eaLnBrk="1" hangingPunct="1">
              <a:defRPr sz="12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5B1520-4E0A-4D62-920E-09F3E1712501}" type="slidenum">
              <a:rPr 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15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5E6B67-33A7-45A2-9CD2-31C88E8F5A3E}" type="slidenum">
              <a:rPr lang="en-US">
                <a:latin typeface="Times New Roman" panose="02020603050405020304" pitchFamily="18" charset="0"/>
              </a:rPr>
              <a:pPr eaLnBrk="1" hangingPunct="1"/>
              <a:t>15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2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44ACBC-3D4F-4BD0-A4B9-9F81BB0CCA97}" type="slidenum">
              <a:rPr lang="en-US">
                <a:latin typeface="Times New Roman" panose="02020603050405020304" pitchFamily="18" charset="0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51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6B652A-0DD1-4183-885B-74797D9C7C46}" type="slidenum">
              <a:rPr 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53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486DF5-1FC5-4531-8D96-6FE3B838A443}" type="slidenum">
              <a:rPr 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13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486DF5-1FC5-4531-8D96-6FE3B838A443}" type="slidenum">
              <a:rPr lang="en-US">
                <a:latin typeface="Times New Roman" panose="02020603050405020304" pitchFamily="18" charset="0"/>
              </a:rPr>
              <a:pPr eaLnBrk="1" hangingPunct="1"/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51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67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579F6C-8100-4793-B04E-B94BB2C3C10F}" type="slidenum">
              <a:rPr 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12AC9E-0C26-455E-B277-8A550D5ADE4F}" type="slidenum">
              <a:rPr 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02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EB6D41-FB87-4BE1-AB1A-3271D88636E0}" type="slidenum">
              <a:rPr 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0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781050-B692-4125-9E8F-CF5790779035}" type="slidenum">
              <a:rPr 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92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9628" indent="-267240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68" indent="-21319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0356" indent="-21319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2745" indent="-213192" defTabSz="909817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5134" indent="-213192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07522" indent="-213192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9911" indent="-213192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2298" indent="-213192" defTabSz="909817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63C91B-3ADA-43D8-A219-3799A51F451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41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EB6D41-FB87-4BE1-AB1A-3271D88636E0}" type="slidenum">
              <a:rPr lang="en-US">
                <a:latin typeface="Times New Roman" panose="02020603050405020304" pitchFamily="18" charset="0"/>
              </a:rPr>
              <a:pPr eaLnBrk="1" hangingPunct="1"/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EB6D41-FB87-4BE1-AB1A-3271D88636E0}" type="slidenum">
              <a:rPr lang="en-US">
                <a:latin typeface="Times New Roman" panose="02020603050405020304" pitchFamily="18" charset="0"/>
              </a:rPr>
              <a:pPr eaLnBrk="1" hangingPunct="1"/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27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2630" indent="-270243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0971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13359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45748" indent="-216195" defTabSz="8752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8136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10524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42913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75302" indent="-216195" defTabSz="8752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EB6D41-FB87-4BE1-AB1A-3271D88636E0}" type="slidenum">
              <a:rPr 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1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16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October 17,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BDCDC9-31E3-4D4F-8A36-8253DF75074C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3 -Variance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529957531"/>
      </p:ext>
    </p:extLst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Example 4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0" y="1219200"/>
            <a:ext cx="89916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A manufacturer claims that its products has a 4% defective rate.  A major user of their product thinks it is higher and takes a simple random sample of size 500 from the last ten shipments they received to test that hypothesis at the </a:t>
            </a:r>
            <a:r>
              <a:rPr lang="en-US">
                <a:solidFill>
                  <a:schemeClr val="tx1"/>
                </a:solidFill>
                <a:latin typeface="Symbol" panose="05050102010706020507" pitchFamily="18" charset="2"/>
              </a:rPr>
              <a:t>a</a:t>
            </a:r>
            <a:r>
              <a:rPr lang="en-US">
                <a:solidFill>
                  <a:schemeClr val="tx1"/>
                </a:solidFill>
              </a:rPr>
              <a:t>=0.05 level.  They observe 26 defectives in their sample.</a:t>
            </a:r>
            <a:endParaRPr lang="en-US" sz="28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2552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BC4F05-E8AC-4D68-A116-00ECCBBCA432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4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8776348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BC4F05-E8AC-4D68-A116-00ECCBBCA432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4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40331702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BC4F05-E8AC-4D68-A116-00ECCBBCA432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4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23067068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5FA6A3-C5FC-4A51-9C26-20E975E71C62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5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717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The deviation intelligence quotients for 10 specifically language impaired (SLI) children and 10 younger, normally developing children are gathered. Test the hypothesis that the SLI group has a larger variance at </a:t>
            </a:r>
            <a:r>
              <a:rPr lang="en-US" sz="3200">
                <a:latin typeface="Symbol" panose="05050102010706020507" pitchFamily="18" charset="2"/>
              </a:rPr>
              <a:t>a</a:t>
            </a:r>
            <a:r>
              <a:rPr lang="en-US" sz="3200"/>
              <a:t>=0.05.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/>
              <a:t>Data: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/>
              <a:t>SLI:  86, 87, 84, 94, 86, 107, 89, 98, 95, 110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/>
              <a:t>YND:  110, 90, 105, 92, 92, 96, 86, 100, 92, 90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i="1"/>
              <a:t>Journal of Communication Disorders, March 1995</a:t>
            </a:r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30062768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FA4426-D766-42E9-9AFE-5D3498E34E77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" y="1524000"/>
          <a:ext cx="378777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9" name="Equation" r:id="rId4" imgW="1295280" imgH="1511280" progId="Equation.3">
                  <p:embed/>
                </p:oleObj>
              </mc:Choice>
              <mc:Fallback>
                <p:oleObj name="Equation" r:id="rId4" imgW="129528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3787775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866775"/>
            <a:ext cx="299085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63790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DBE432-839E-48A1-8BB2-DAB6DC8BEB26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5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033339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6A2F7C-8DE8-44DE-9214-B08FD7A27EF6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5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47440063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6A2F7C-8DE8-44DE-9214-B08FD7A27EF6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HT Example 5</a:t>
            </a:r>
            <a:endParaRPr lang="en-US" sz="3200" dirty="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8874815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7226"/>
            <a:ext cx="9144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Hypothesis Tests (Sections 8.4-8.6)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/>
              <a:t>Homework 6 is </a:t>
            </a:r>
            <a:r>
              <a:rPr lang="en-US" b="1"/>
              <a:t>due Thursday, October 24</a:t>
            </a:r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1524000" y="1817162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1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17162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562600" y="182218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2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218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/>
          </p:nvPr>
        </p:nvGraphicFramePr>
        <p:xfrm>
          <a:off x="609600" y="4419600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3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19600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3810000" y="45720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4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5720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6196013" y="4016977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55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6013" y="4016977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18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4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933920"/>
              </p:ext>
            </p:extLst>
          </p:nvPr>
        </p:nvGraphicFramePr>
        <p:xfrm>
          <a:off x="259203" y="1981200"/>
          <a:ext cx="3652108" cy="1497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1" name="Equation" r:id="rId3" imgW="1739880" imgH="736560" progId="Equation.3">
                  <p:embed/>
                </p:oleObj>
              </mc:Choice>
              <mc:Fallback>
                <p:oleObj name="Equation" r:id="rId3" imgW="17398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1981200"/>
                        <a:ext cx="3652108" cy="14977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>
            <p:extLst/>
          </p:nvPr>
        </p:nvGraphicFramePr>
        <p:xfrm>
          <a:off x="3124199" y="-76200"/>
          <a:ext cx="300611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2" name="Equation" r:id="rId5" imgW="965160" imgH="660240" progId="Equation.3">
                  <p:embed/>
                </p:oleObj>
              </mc:Choice>
              <mc:Fallback>
                <p:oleObj name="Equation" r:id="rId5" imgW="96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199" y="-76200"/>
                        <a:ext cx="3006111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4294967295"/>
            <p:extLst/>
          </p:nvPr>
        </p:nvGraphicFramePr>
        <p:xfrm>
          <a:off x="259203" y="4223518"/>
          <a:ext cx="8570032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3" name="Equation" r:id="rId7" imgW="3263760" imgH="939600" progId="Equation.3">
                  <p:embed/>
                </p:oleObj>
              </mc:Choice>
              <mc:Fallback>
                <p:oleObj name="Equation" r:id="rId7" imgW="3263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03" y="4223518"/>
                        <a:ext cx="8570032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412633"/>
              </p:ext>
            </p:extLst>
          </p:nvPr>
        </p:nvGraphicFramePr>
        <p:xfrm>
          <a:off x="4724400" y="2117699"/>
          <a:ext cx="3650028" cy="1361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4" name="Equation" r:id="rId9" imgW="3098520" imgH="1155600" progId="Equation.3">
                  <p:embed/>
                </p:oleObj>
              </mc:Choice>
              <mc:Fallback>
                <p:oleObj name="Equation" r:id="rId9" imgW="309852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2117699"/>
                        <a:ext cx="3650028" cy="13612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31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AE5509-890A-456B-A645-65C66D401682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Example 3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0" y="1219200"/>
            <a:ext cx="8991600" cy="72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The Australian Journal of Zoology (1995) reported the weight of dry seed in the crop of sixteen spinifex pigeons from the Western Australian desert. Test </a:t>
            </a:r>
            <a:r>
              <a:rPr lang="en-US" sz="3200"/>
              <a:t>the alternative hypothesis </a:t>
            </a:r>
            <a:r>
              <a:rPr lang="en-US" sz="3200" dirty="0"/>
              <a:t>that the population mean is not equal to one at an </a:t>
            </a:r>
            <a:r>
              <a:rPr lang="en-US" sz="3200" dirty="0">
                <a:latin typeface="Symbol" panose="05050102010706020507" pitchFamily="18" charset="2"/>
              </a:rPr>
              <a:t>a</a:t>
            </a:r>
            <a:r>
              <a:rPr lang="en-US" sz="3200" dirty="0"/>
              <a:t>=0.10 level.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Data: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0.457  3.751  0.238  2.967  2.509  1.384  1.454  0.818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0.335  1.436  1.603  1.309  0.201  0.530  2.144  0.834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664499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1447800" y="1345874"/>
          <a:ext cx="2286000" cy="2000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9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45874"/>
                        <a:ext cx="2286000" cy="20008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562600" y="1288075"/>
          <a:ext cx="1676400" cy="2058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0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88075"/>
                        <a:ext cx="1676400" cy="20586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/>
          </p:nvPr>
        </p:nvGraphicFramePr>
        <p:xfrm>
          <a:off x="914400" y="4191000"/>
          <a:ext cx="2204682" cy="1515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1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2204682" cy="1515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4004468" y="4343400"/>
          <a:ext cx="1211263" cy="14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2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468" y="4343400"/>
                        <a:ext cx="1211263" cy="1487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6400800" y="3717720"/>
          <a:ext cx="1423987" cy="246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3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717720"/>
                        <a:ext cx="1423987" cy="246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91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7B445F-B418-4BED-8D42-056EF79C3DC6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949325" y="1676400"/>
          <a:ext cx="1985963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5" name="Equation" r:id="rId4" imgW="888840" imgH="914400" progId="Equation.3">
                  <p:embed/>
                </p:oleObj>
              </mc:Choice>
              <mc:Fallback>
                <p:oleObj name="Equation" r:id="rId4" imgW="88884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1676400"/>
                        <a:ext cx="1985963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447800"/>
            <a:ext cx="4572000" cy="456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35644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7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B1763B-A44C-4C7F-B990-F92F6163BF0E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3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91180180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BC4F05-E8AC-4D68-A116-00ECCBBCA432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HT Example 3</a:t>
            </a:r>
            <a:endParaRPr lang="en-US" sz="3200">
              <a:latin typeface="Symbol" panose="05050102010706020507" pitchFamily="18" charset="2"/>
            </a:endParaRP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47988751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357</Words>
  <Application>Microsoft Office PowerPoint</Application>
  <PresentationFormat>On-screen Show (4:3)</PresentationFormat>
  <Paragraphs>99</Paragraphs>
  <Slides>19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Unicode MS</vt:lpstr>
      <vt:lpstr>Arial</vt:lpstr>
      <vt:lpstr>Symbol</vt:lpstr>
      <vt:lpstr>Times New Roman</vt:lpstr>
      <vt:lpstr>1_Default Design</vt:lpstr>
      <vt:lpstr>Equation</vt:lpstr>
      <vt:lpstr>STAT 515  Lecture 16 October 17, 2019</vt:lpstr>
      <vt:lpstr>Outline for Today</vt:lpstr>
      <vt:lpstr>PowerPoint Presentation</vt:lpstr>
      <vt:lpstr>PowerPoint Presentation</vt:lpstr>
      <vt:lpstr>Example 3</vt:lpstr>
      <vt:lpstr>PowerPoint Presentation</vt:lpstr>
      <vt:lpstr>Descriptive Statistics for This Data</vt:lpstr>
      <vt:lpstr>HT Example 3</vt:lpstr>
      <vt:lpstr>HT Example 3</vt:lpstr>
      <vt:lpstr>HT Example 3 -Variance</vt:lpstr>
      <vt:lpstr>Example 4</vt:lpstr>
      <vt:lpstr>HT Example 4</vt:lpstr>
      <vt:lpstr>HT Example 4</vt:lpstr>
      <vt:lpstr>HT Example 4</vt:lpstr>
      <vt:lpstr>HT Example 5</vt:lpstr>
      <vt:lpstr>Descriptive Statistics for This Data</vt:lpstr>
      <vt:lpstr>HT Example 5</vt:lpstr>
      <vt:lpstr>HT Example 5</vt:lpstr>
      <vt:lpstr>HT Example 5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135</cp:revision>
  <cp:lastPrinted>2015-10-20T11:57:25Z</cp:lastPrinted>
  <dcterms:created xsi:type="dcterms:W3CDTF">2001-05-21T01:21:44Z</dcterms:created>
  <dcterms:modified xsi:type="dcterms:W3CDTF">2019-10-17T13:59:08Z</dcterms:modified>
</cp:coreProperties>
</file>