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8"/>
  </p:notesMasterIdLst>
  <p:handoutMasterIdLst>
    <p:handoutMasterId r:id="rId39"/>
  </p:handoutMasterIdLst>
  <p:sldIdLst>
    <p:sldId id="364" r:id="rId2"/>
    <p:sldId id="335" r:id="rId3"/>
    <p:sldId id="406" r:id="rId4"/>
    <p:sldId id="407" r:id="rId5"/>
    <p:sldId id="420" r:id="rId6"/>
    <p:sldId id="443" r:id="rId7"/>
    <p:sldId id="444" r:id="rId8"/>
    <p:sldId id="436" r:id="rId9"/>
    <p:sldId id="437" r:id="rId10"/>
    <p:sldId id="438" r:id="rId11"/>
    <p:sldId id="439" r:id="rId12"/>
    <p:sldId id="440" r:id="rId13"/>
    <p:sldId id="441" r:id="rId14"/>
    <p:sldId id="446" r:id="rId15"/>
    <p:sldId id="455" r:id="rId16"/>
    <p:sldId id="452" r:id="rId17"/>
    <p:sldId id="456" r:id="rId18"/>
    <p:sldId id="447" r:id="rId19"/>
    <p:sldId id="467" r:id="rId20"/>
    <p:sldId id="468" r:id="rId21"/>
    <p:sldId id="453" r:id="rId22"/>
    <p:sldId id="458" r:id="rId23"/>
    <p:sldId id="442" r:id="rId24"/>
    <p:sldId id="459" r:id="rId25"/>
    <p:sldId id="445" r:id="rId26"/>
    <p:sldId id="460" r:id="rId27"/>
    <p:sldId id="450" r:id="rId28"/>
    <p:sldId id="461" r:id="rId29"/>
    <p:sldId id="451" r:id="rId30"/>
    <p:sldId id="462" r:id="rId31"/>
    <p:sldId id="448" r:id="rId32"/>
    <p:sldId id="463" r:id="rId33"/>
    <p:sldId id="454" r:id="rId34"/>
    <p:sldId id="464" r:id="rId35"/>
    <p:sldId id="449" r:id="rId36"/>
    <p:sldId id="466"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1924"/>
    <a:srgbClr val="BDADB5"/>
    <a:srgbClr val="A299AD"/>
    <a:srgbClr val="89454F"/>
    <a:srgbClr val="CC0000"/>
    <a:srgbClr val="653146"/>
    <a:srgbClr val="B59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60" autoAdjust="0"/>
  </p:normalViewPr>
  <p:slideViewPr>
    <p:cSldViewPr>
      <p:cViewPr varScale="1">
        <p:scale>
          <a:sx n="76" d="100"/>
          <a:sy n="76" d="100"/>
        </p:scale>
        <p:origin x="14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3" y="0"/>
            <a:ext cx="2972320" cy="508870"/>
          </a:xfrm>
          <a:prstGeom prst="rect">
            <a:avLst/>
          </a:prstGeom>
          <a:noFill/>
          <a:ln w="9525">
            <a:noFill/>
            <a:miter lim="800000"/>
            <a:headEnd/>
            <a:tailEnd/>
          </a:ln>
          <a:effectLst/>
        </p:spPr>
        <p:txBody>
          <a:bodyPr vert="horz" wrap="square" lIns="91357" tIns="45678" rIns="91357" bIns="45678" numCol="1" anchor="t" anchorCtr="0" compatLnSpc="1">
            <a:prstTxWarp prst="textNoShape">
              <a:avLst/>
            </a:prstTxWarp>
          </a:bodyPr>
          <a:lstStyle>
            <a:lvl1pPr defTabSz="913633" eaLnBrk="1" hangingPunct="1">
              <a:defRPr sz="110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3885686" y="0"/>
            <a:ext cx="2972319" cy="508870"/>
          </a:xfrm>
          <a:prstGeom prst="rect">
            <a:avLst/>
          </a:prstGeom>
          <a:noFill/>
          <a:ln w="9525">
            <a:noFill/>
            <a:miter lim="800000"/>
            <a:headEnd/>
            <a:tailEnd/>
          </a:ln>
          <a:effectLst/>
        </p:spPr>
        <p:txBody>
          <a:bodyPr vert="horz" wrap="square" lIns="91357" tIns="45678" rIns="91357" bIns="45678" numCol="1" anchor="t" anchorCtr="0" compatLnSpc="1">
            <a:prstTxWarp prst="textNoShape">
              <a:avLst/>
            </a:prstTxWarp>
          </a:bodyPr>
          <a:lstStyle>
            <a:lvl1pPr algn="r" defTabSz="913633" eaLnBrk="1" hangingPunct="1">
              <a:defRPr sz="110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3" y="8636698"/>
            <a:ext cx="2972320" cy="507304"/>
          </a:xfrm>
          <a:prstGeom prst="rect">
            <a:avLst/>
          </a:prstGeom>
          <a:noFill/>
          <a:ln w="9525">
            <a:noFill/>
            <a:miter lim="800000"/>
            <a:headEnd/>
            <a:tailEnd/>
          </a:ln>
          <a:effectLst/>
        </p:spPr>
        <p:txBody>
          <a:bodyPr vert="horz" wrap="square" lIns="91357" tIns="45678" rIns="91357" bIns="45678" numCol="1" anchor="b" anchorCtr="0" compatLnSpc="1">
            <a:prstTxWarp prst="textNoShape">
              <a:avLst/>
            </a:prstTxWarp>
          </a:bodyPr>
          <a:lstStyle>
            <a:lvl1pPr defTabSz="913633" eaLnBrk="1" hangingPunct="1">
              <a:defRPr sz="110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3885686" y="8636698"/>
            <a:ext cx="2972319" cy="507304"/>
          </a:xfrm>
          <a:prstGeom prst="rect">
            <a:avLst/>
          </a:prstGeom>
          <a:noFill/>
          <a:ln w="9525">
            <a:noFill/>
            <a:miter lim="800000"/>
            <a:headEnd/>
            <a:tailEnd/>
          </a:ln>
          <a:effectLst/>
        </p:spPr>
        <p:txBody>
          <a:bodyPr vert="horz" wrap="square" lIns="91357" tIns="45678" rIns="91357" bIns="45678" numCol="1" anchor="b" anchorCtr="0" compatLnSpc="1">
            <a:prstTxWarp prst="textNoShape">
              <a:avLst/>
            </a:prstTxWarp>
          </a:bodyPr>
          <a:lstStyle>
            <a:lvl1pPr algn="r" defTabSz="913540" eaLnBrk="1" hangingPunct="1">
              <a:defRPr sz="1100">
                <a:latin typeface="Times New Roman" pitchFamily="18" charset="0"/>
              </a:defRPr>
            </a:lvl1pPr>
          </a:lstStyle>
          <a:p>
            <a:fld id="{9CAEF96C-BAD6-427B-B2AF-8F83141C5790}" type="slidenum">
              <a:rPr lang="en-US"/>
              <a:pPr/>
              <a:t>‹#›</a:t>
            </a:fld>
            <a:endParaRPr lang="en-US"/>
          </a:p>
        </p:txBody>
      </p:sp>
    </p:spTree>
    <p:extLst>
      <p:ext uri="{BB962C8B-B14F-4D97-AF65-F5344CB8AC3E}">
        <p14:creationId xmlns:p14="http://schemas.microsoft.com/office/powerpoint/2010/main" val="3210491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 y="1"/>
            <a:ext cx="2972320" cy="455634"/>
          </a:xfrm>
          <a:prstGeom prst="rect">
            <a:avLst/>
          </a:prstGeom>
          <a:noFill/>
          <a:ln w="9525">
            <a:noFill/>
            <a:miter lim="800000"/>
            <a:headEnd/>
            <a:tailEnd/>
          </a:ln>
          <a:effectLst/>
        </p:spPr>
        <p:txBody>
          <a:bodyPr vert="horz" wrap="square" lIns="91357" tIns="45678" rIns="91357" bIns="45678" numCol="1" anchor="t" anchorCtr="0" compatLnSpc="1">
            <a:prstTxWarp prst="textNoShape">
              <a:avLst/>
            </a:prstTxWarp>
          </a:bodyPr>
          <a:lstStyle>
            <a:lvl1pPr defTabSz="913633" eaLnBrk="1" hangingPunct="1">
              <a:defRPr sz="11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885686" y="1"/>
            <a:ext cx="2972319" cy="455634"/>
          </a:xfrm>
          <a:prstGeom prst="rect">
            <a:avLst/>
          </a:prstGeom>
          <a:noFill/>
          <a:ln w="9525">
            <a:noFill/>
            <a:miter lim="800000"/>
            <a:headEnd/>
            <a:tailEnd/>
          </a:ln>
          <a:effectLst/>
        </p:spPr>
        <p:txBody>
          <a:bodyPr vert="horz" wrap="square" lIns="91357" tIns="45678" rIns="91357" bIns="45678" numCol="1" anchor="t" anchorCtr="0" compatLnSpc="1">
            <a:prstTxWarp prst="textNoShape">
              <a:avLst/>
            </a:prstTxWarp>
          </a:bodyPr>
          <a:lstStyle>
            <a:lvl1pPr algn="r" defTabSz="913633" eaLnBrk="1" hangingPunct="1">
              <a:defRPr sz="11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4588" y="685800"/>
            <a:ext cx="4570412"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920" y="4343400"/>
            <a:ext cx="5028161" cy="4114800"/>
          </a:xfrm>
          <a:prstGeom prst="rect">
            <a:avLst/>
          </a:prstGeom>
          <a:noFill/>
          <a:ln w="9525">
            <a:noFill/>
            <a:miter lim="800000"/>
            <a:headEnd/>
            <a:tailEnd/>
          </a:ln>
          <a:effectLst/>
        </p:spPr>
        <p:txBody>
          <a:bodyPr vert="horz" wrap="square" lIns="91357" tIns="45678" rIns="91357" bIns="4567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3" y="8688374"/>
            <a:ext cx="2972320" cy="455633"/>
          </a:xfrm>
          <a:prstGeom prst="rect">
            <a:avLst/>
          </a:prstGeom>
          <a:noFill/>
          <a:ln w="9525">
            <a:noFill/>
            <a:miter lim="800000"/>
            <a:headEnd/>
            <a:tailEnd/>
          </a:ln>
          <a:effectLst/>
        </p:spPr>
        <p:txBody>
          <a:bodyPr vert="horz" wrap="square" lIns="91357" tIns="45678" rIns="91357" bIns="45678" numCol="1" anchor="b" anchorCtr="0" compatLnSpc="1">
            <a:prstTxWarp prst="textNoShape">
              <a:avLst/>
            </a:prstTxWarp>
          </a:bodyPr>
          <a:lstStyle>
            <a:lvl1pPr defTabSz="913633" eaLnBrk="1" hangingPunct="1">
              <a:defRPr sz="11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885686" y="8688374"/>
            <a:ext cx="2972319" cy="455633"/>
          </a:xfrm>
          <a:prstGeom prst="rect">
            <a:avLst/>
          </a:prstGeom>
          <a:noFill/>
          <a:ln w="9525">
            <a:noFill/>
            <a:miter lim="800000"/>
            <a:headEnd/>
            <a:tailEnd/>
          </a:ln>
          <a:effectLst/>
        </p:spPr>
        <p:txBody>
          <a:bodyPr vert="horz" wrap="square" lIns="91357" tIns="45678" rIns="91357" bIns="45678" numCol="1" anchor="b" anchorCtr="0" compatLnSpc="1">
            <a:prstTxWarp prst="textNoShape">
              <a:avLst/>
            </a:prstTxWarp>
          </a:bodyPr>
          <a:lstStyle>
            <a:lvl1pPr algn="r" defTabSz="913540" eaLnBrk="1" hangingPunct="1">
              <a:defRPr sz="1100">
                <a:latin typeface="Times New Roman" pitchFamily="18" charset="0"/>
              </a:defRPr>
            </a:lvl1pPr>
          </a:lstStyle>
          <a:p>
            <a:fld id="{65698B1F-9B36-4A25-B0EF-A1E2D0AF5A88}" type="slidenum">
              <a:rPr lang="en-US"/>
              <a:pPr/>
              <a:t>‹#›</a:t>
            </a:fld>
            <a:endParaRPr lang="en-US"/>
          </a:p>
        </p:txBody>
      </p:sp>
    </p:spTree>
    <p:extLst>
      <p:ext uri="{BB962C8B-B14F-4D97-AF65-F5344CB8AC3E}">
        <p14:creationId xmlns:p14="http://schemas.microsoft.com/office/powerpoint/2010/main" val="731689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7497">
              <a:spcBef>
                <a:spcPct val="30000"/>
              </a:spcBef>
              <a:defRPr sz="1200">
                <a:solidFill>
                  <a:schemeClr val="tx1"/>
                </a:solidFill>
                <a:latin typeface="Arial" panose="020B0604020202020204" pitchFamily="34" charset="0"/>
              </a:defRPr>
            </a:lvl1pPr>
            <a:lvl2pPr marL="784155" indent="-301598" defTabSz="1017497">
              <a:spcBef>
                <a:spcPct val="30000"/>
              </a:spcBef>
              <a:defRPr sz="1200">
                <a:solidFill>
                  <a:schemeClr val="tx1"/>
                </a:solidFill>
                <a:latin typeface="Arial" panose="020B0604020202020204" pitchFamily="34" charset="0"/>
              </a:defRPr>
            </a:lvl2pPr>
            <a:lvl3pPr marL="1207981" indent="-241278" defTabSz="1017497">
              <a:spcBef>
                <a:spcPct val="30000"/>
              </a:spcBef>
              <a:defRPr sz="1200">
                <a:solidFill>
                  <a:schemeClr val="tx1"/>
                </a:solidFill>
                <a:latin typeface="Arial" panose="020B0604020202020204" pitchFamily="34" charset="0"/>
              </a:defRPr>
            </a:lvl3pPr>
            <a:lvl4pPr marL="1690537" indent="-241278" defTabSz="1017497">
              <a:spcBef>
                <a:spcPct val="30000"/>
              </a:spcBef>
              <a:defRPr sz="1200">
                <a:solidFill>
                  <a:schemeClr val="tx1"/>
                </a:solidFill>
                <a:latin typeface="Arial" panose="020B0604020202020204" pitchFamily="34" charset="0"/>
              </a:defRPr>
            </a:lvl4pPr>
            <a:lvl5pPr marL="2174681" indent="-241278" defTabSz="1017497">
              <a:spcBef>
                <a:spcPct val="30000"/>
              </a:spcBef>
              <a:defRPr sz="1200">
                <a:solidFill>
                  <a:schemeClr val="tx1"/>
                </a:solidFill>
                <a:latin typeface="Arial" panose="020B0604020202020204" pitchFamily="34" charset="0"/>
              </a:defRPr>
            </a:lvl5pPr>
            <a:lvl6pPr marL="2631840" indent="-241278" defTabSz="1017497"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1017497"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1017497"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1017497"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7ADDAF7-117E-41A8-B4D0-B9E1D9E8845C}" type="slidenum">
              <a:rPr lang="en-US" smtClean="0">
                <a:latin typeface="Times New Roman" panose="02020603050405020304" pitchFamily="18" charset="0"/>
              </a:rPr>
              <a:pPr eaLnBrk="1" hangingPunct="1">
                <a:spcBef>
                  <a:spcPct val="0"/>
                </a:spcBef>
              </a:pPr>
              <a:t>8</a:t>
            </a:fld>
            <a:endParaRPr lang="en-US">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3298625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21</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3938548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23</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1525802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25</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452024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27</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488832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29</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311199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31</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862517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33</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3273595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35</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4123438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7497">
              <a:spcBef>
                <a:spcPct val="30000"/>
              </a:spcBef>
              <a:defRPr sz="1200">
                <a:solidFill>
                  <a:schemeClr val="tx1"/>
                </a:solidFill>
                <a:latin typeface="Arial" panose="020B0604020202020204" pitchFamily="34" charset="0"/>
              </a:defRPr>
            </a:lvl1pPr>
            <a:lvl2pPr marL="784155" indent="-301598" defTabSz="1017497">
              <a:spcBef>
                <a:spcPct val="30000"/>
              </a:spcBef>
              <a:defRPr sz="1200">
                <a:solidFill>
                  <a:schemeClr val="tx1"/>
                </a:solidFill>
                <a:latin typeface="Arial" panose="020B0604020202020204" pitchFamily="34" charset="0"/>
              </a:defRPr>
            </a:lvl2pPr>
            <a:lvl3pPr marL="1207981" indent="-241278" defTabSz="1017497">
              <a:spcBef>
                <a:spcPct val="30000"/>
              </a:spcBef>
              <a:defRPr sz="1200">
                <a:solidFill>
                  <a:schemeClr val="tx1"/>
                </a:solidFill>
                <a:latin typeface="Arial" panose="020B0604020202020204" pitchFamily="34" charset="0"/>
              </a:defRPr>
            </a:lvl3pPr>
            <a:lvl4pPr marL="1690537" indent="-241278" defTabSz="1017497">
              <a:spcBef>
                <a:spcPct val="30000"/>
              </a:spcBef>
              <a:defRPr sz="1200">
                <a:solidFill>
                  <a:schemeClr val="tx1"/>
                </a:solidFill>
                <a:latin typeface="Arial" panose="020B0604020202020204" pitchFamily="34" charset="0"/>
              </a:defRPr>
            </a:lvl4pPr>
            <a:lvl5pPr marL="2174681" indent="-241278" defTabSz="1017497">
              <a:spcBef>
                <a:spcPct val="30000"/>
              </a:spcBef>
              <a:defRPr sz="1200">
                <a:solidFill>
                  <a:schemeClr val="tx1"/>
                </a:solidFill>
                <a:latin typeface="Arial" panose="020B0604020202020204" pitchFamily="34" charset="0"/>
              </a:defRPr>
            </a:lvl5pPr>
            <a:lvl6pPr marL="2631840" indent="-241278" defTabSz="1017497"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1017497"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1017497"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1017497"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7ADDAF7-117E-41A8-B4D0-B9E1D9E8845C}" type="slidenum">
              <a:rPr lang="en-US" smtClean="0">
                <a:latin typeface="Times New Roman" panose="02020603050405020304" pitchFamily="18" charset="0"/>
              </a:rPr>
              <a:pPr eaLnBrk="1" hangingPunct="1">
                <a:spcBef>
                  <a:spcPct val="0"/>
                </a:spcBef>
              </a:pPr>
              <a:t>9</a:t>
            </a:fld>
            <a:endParaRPr lang="en-US">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2444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03">
              <a:spcBef>
                <a:spcPct val="30000"/>
              </a:spcBef>
              <a:defRPr sz="1200">
                <a:solidFill>
                  <a:schemeClr val="tx1"/>
                </a:solidFill>
                <a:latin typeface="Arial" panose="020B0604020202020204" pitchFamily="34" charset="0"/>
              </a:defRPr>
            </a:lvl1pPr>
            <a:lvl2pPr marL="731773" indent="-274614" defTabSz="954003">
              <a:spcBef>
                <a:spcPct val="30000"/>
              </a:spcBef>
              <a:defRPr sz="1200">
                <a:solidFill>
                  <a:schemeClr val="tx1"/>
                </a:solidFill>
                <a:latin typeface="Arial" panose="020B0604020202020204" pitchFamily="34" charset="0"/>
              </a:defRPr>
            </a:lvl2pPr>
            <a:lvl3pPr marL="1131787" indent="-217469" defTabSz="954003">
              <a:spcBef>
                <a:spcPct val="30000"/>
              </a:spcBef>
              <a:defRPr sz="1200">
                <a:solidFill>
                  <a:schemeClr val="tx1"/>
                </a:solidFill>
                <a:latin typeface="Arial" panose="020B0604020202020204" pitchFamily="34" charset="0"/>
              </a:defRPr>
            </a:lvl3pPr>
            <a:lvl4pPr marL="1588946" indent="-217469" defTabSz="954003">
              <a:spcBef>
                <a:spcPct val="30000"/>
              </a:spcBef>
              <a:defRPr sz="1200">
                <a:solidFill>
                  <a:schemeClr val="tx1"/>
                </a:solidFill>
                <a:latin typeface="Arial" panose="020B0604020202020204" pitchFamily="34" charset="0"/>
              </a:defRPr>
            </a:lvl4pPr>
            <a:lvl5pPr marL="2046106" indent="-217469" defTabSz="954003">
              <a:spcBef>
                <a:spcPct val="30000"/>
              </a:spcBef>
              <a:defRPr sz="1200">
                <a:solidFill>
                  <a:schemeClr val="tx1"/>
                </a:solidFill>
                <a:latin typeface="Arial" panose="020B0604020202020204" pitchFamily="34" charset="0"/>
              </a:defRPr>
            </a:lvl5pPr>
            <a:lvl6pPr marL="2503265" indent="-217469" defTabSz="954003" eaLnBrk="0" fontAlgn="base" hangingPunct="0">
              <a:spcBef>
                <a:spcPct val="30000"/>
              </a:spcBef>
              <a:spcAft>
                <a:spcPct val="0"/>
              </a:spcAft>
              <a:defRPr sz="1200">
                <a:solidFill>
                  <a:schemeClr val="tx1"/>
                </a:solidFill>
                <a:latin typeface="Arial" panose="020B0604020202020204" pitchFamily="34" charset="0"/>
              </a:defRPr>
            </a:lvl6pPr>
            <a:lvl7pPr marL="2960424" indent="-217469" defTabSz="954003" eaLnBrk="0" fontAlgn="base" hangingPunct="0">
              <a:spcBef>
                <a:spcPct val="30000"/>
              </a:spcBef>
              <a:spcAft>
                <a:spcPct val="0"/>
              </a:spcAft>
              <a:defRPr sz="1200">
                <a:solidFill>
                  <a:schemeClr val="tx1"/>
                </a:solidFill>
                <a:latin typeface="Arial" panose="020B0604020202020204" pitchFamily="34" charset="0"/>
              </a:defRPr>
            </a:lvl7pPr>
            <a:lvl8pPr marL="3417583" indent="-217469" defTabSz="954003" eaLnBrk="0" fontAlgn="base" hangingPunct="0">
              <a:spcBef>
                <a:spcPct val="30000"/>
              </a:spcBef>
              <a:spcAft>
                <a:spcPct val="0"/>
              </a:spcAft>
              <a:defRPr sz="1200">
                <a:solidFill>
                  <a:schemeClr val="tx1"/>
                </a:solidFill>
                <a:latin typeface="Arial" panose="020B0604020202020204" pitchFamily="34" charset="0"/>
              </a:defRPr>
            </a:lvl8pPr>
            <a:lvl9pPr marL="3874743" indent="-217469" defTabSz="954003"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7C232BC-ECA8-4A1D-98A6-EC4E35F66CC6}" type="slidenum">
              <a:rPr lang="en-US" smtClean="0">
                <a:latin typeface="Times New Roman" panose="02020603050405020304" pitchFamily="18" charset="0"/>
              </a:rPr>
              <a:pPr eaLnBrk="1" hangingPunct="1">
                <a:spcBef>
                  <a:spcPct val="0"/>
                </a:spcBef>
              </a:pPr>
              <a:t>10</a:t>
            </a:fld>
            <a:endParaRPr lang="en-US">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805732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8764">
              <a:spcBef>
                <a:spcPct val="30000"/>
              </a:spcBef>
              <a:defRPr sz="1200">
                <a:solidFill>
                  <a:schemeClr val="tx1"/>
                </a:solidFill>
                <a:latin typeface="Arial" panose="020B0604020202020204" pitchFamily="34" charset="0"/>
              </a:defRPr>
            </a:lvl1pPr>
            <a:lvl2pPr marL="738123" indent="-280963" defTabSz="958764">
              <a:spcBef>
                <a:spcPct val="30000"/>
              </a:spcBef>
              <a:defRPr sz="1200">
                <a:solidFill>
                  <a:schemeClr val="tx1"/>
                </a:solidFill>
                <a:latin typeface="Arial" panose="020B0604020202020204" pitchFamily="34" charset="0"/>
              </a:defRPr>
            </a:lvl2pPr>
            <a:lvl3pPr marL="1138136" indent="-223818" defTabSz="958764">
              <a:spcBef>
                <a:spcPct val="30000"/>
              </a:spcBef>
              <a:defRPr sz="1200">
                <a:solidFill>
                  <a:schemeClr val="tx1"/>
                </a:solidFill>
                <a:latin typeface="Arial" panose="020B0604020202020204" pitchFamily="34" charset="0"/>
              </a:defRPr>
            </a:lvl3pPr>
            <a:lvl4pPr marL="1595296" indent="-223818" defTabSz="958764">
              <a:spcBef>
                <a:spcPct val="30000"/>
              </a:spcBef>
              <a:defRPr sz="1200">
                <a:solidFill>
                  <a:schemeClr val="tx1"/>
                </a:solidFill>
                <a:latin typeface="Arial" panose="020B0604020202020204" pitchFamily="34" charset="0"/>
              </a:defRPr>
            </a:lvl4pPr>
            <a:lvl5pPr marL="2050867" indent="-223818" defTabSz="958764">
              <a:spcBef>
                <a:spcPct val="30000"/>
              </a:spcBef>
              <a:defRPr sz="1200">
                <a:solidFill>
                  <a:schemeClr val="tx1"/>
                </a:solidFill>
                <a:latin typeface="Arial" panose="020B0604020202020204" pitchFamily="34" charset="0"/>
              </a:defRPr>
            </a:lvl5pPr>
            <a:lvl6pPr marL="2508026" indent="-223818" defTabSz="958764" eaLnBrk="0" fontAlgn="base" hangingPunct="0">
              <a:spcBef>
                <a:spcPct val="30000"/>
              </a:spcBef>
              <a:spcAft>
                <a:spcPct val="0"/>
              </a:spcAft>
              <a:defRPr sz="1200">
                <a:solidFill>
                  <a:schemeClr val="tx1"/>
                </a:solidFill>
                <a:latin typeface="Arial" panose="020B0604020202020204" pitchFamily="34" charset="0"/>
              </a:defRPr>
            </a:lvl6pPr>
            <a:lvl7pPr marL="2965186" indent="-223818" defTabSz="958764" eaLnBrk="0" fontAlgn="base" hangingPunct="0">
              <a:spcBef>
                <a:spcPct val="30000"/>
              </a:spcBef>
              <a:spcAft>
                <a:spcPct val="0"/>
              </a:spcAft>
              <a:defRPr sz="1200">
                <a:solidFill>
                  <a:schemeClr val="tx1"/>
                </a:solidFill>
                <a:latin typeface="Arial" panose="020B0604020202020204" pitchFamily="34" charset="0"/>
              </a:defRPr>
            </a:lvl7pPr>
            <a:lvl8pPr marL="3422345" indent="-223818" defTabSz="958764" eaLnBrk="0" fontAlgn="base" hangingPunct="0">
              <a:spcBef>
                <a:spcPct val="30000"/>
              </a:spcBef>
              <a:spcAft>
                <a:spcPct val="0"/>
              </a:spcAft>
              <a:defRPr sz="1200">
                <a:solidFill>
                  <a:schemeClr val="tx1"/>
                </a:solidFill>
                <a:latin typeface="Arial" panose="020B0604020202020204" pitchFamily="34" charset="0"/>
              </a:defRPr>
            </a:lvl8pPr>
            <a:lvl9pPr marL="3879504" indent="-223818" defTabSz="958764"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1BDCC0A-A72D-4EA8-823D-4B94F141CD3A}" type="slidenum">
              <a:rPr lang="en-US" smtClean="0">
                <a:latin typeface="Times New Roman" panose="02020603050405020304" pitchFamily="18" charset="0"/>
              </a:rPr>
              <a:pPr eaLnBrk="1" hangingPunct="1">
                <a:spcBef>
                  <a:spcPct val="0"/>
                </a:spcBef>
              </a:pPr>
              <a:t>11</a:t>
            </a:fld>
            <a:endParaRPr lang="en-US">
              <a:latin typeface="Times New Roman" panose="02020603050405020304"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3222393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7497">
              <a:spcBef>
                <a:spcPct val="30000"/>
              </a:spcBef>
              <a:defRPr sz="1200">
                <a:solidFill>
                  <a:schemeClr val="tx1"/>
                </a:solidFill>
                <a:latin typeface="Arial" panose="020B0604020202020204" pitchFamily="34" charset="0"/>
              </a:defRPr>
            </a:lvl1pPr>
            <a:lvl2pPr marL="784155" indent="-301598" defTabSz="1017497">
              <a:spcBef>
                <a:spcPct val="30000"/>
              </a:spcBef>
              <a:defRPr sz="1200">
                <a:solidFill>
                  <a:schemeClr val="tx1"/>
                </a:solidFill>
                <a:latin typeface="Arial" panose="020B0604020202020204" pitchFamily="34" charset="0"/>
              </a:defRPr>
            </a:lvl2pPr>
            <a:lvl3pPr marL="1207981" indent="-241278" defTabSz="1017497">
              <a:spcBef>
                <a:spcPct val="30000"/>
              </a:spcBef>
              <a:defRPr sz="1200">
                <a:solidFill>
                  <a:schemeClr val="tx1"/>
                </a:solidFill>
                <a:latin typeface="Arial" panose="020B0604020202020204" pitchFamily="34" charset="0"/>
              </a:defRPr>
            </a:lvl3pPr>
            <a:lvl4pPr marL="1690537" indent="-241278" defTabSz="1017497">
              <a:spcBef>
                <a:spcPct val="30000"/>
              </a:spcBef>
              <a:defRPr sz="1200">
                <a:solidFill>
                  <a:schemeClr val="tx1"/>
                </a:solidFill>
                <a:latin typeface="Arial" panose="020B0604020202020204" pitchFamily="34" charset="0"/>
              </a:defRPr>
            </a:lvl4pPr>
            <a:lvl5pPr marL="2174681" indent="-241278" defTabSz="1017497">
              <a:spcBef>
                <a:spcPct val="30000"/>
              </a:spcBef>
              <a:defRPr sz="1200">
                <a:solidFill>
                  <a:schemeClr val="tx1"/>
                </a:solidFill>
                <a:latin typeface="Arial" panose="020B0604020202020204" pitchFamily="34" charset="0"/>
              </a:defRPr>
            </a:lvl5pPr>
            <a:lvl6pPr marL="2631840" indent="-241278" defTabSz="1017497"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1017497"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1017497"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1017497"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7ADDAF7-117E-41A8-B4D0-B9E1D9E8845C}" type="slidenum">
              <a:rPr lang="en-US" smtClean="0">
                <a:latin typeface="Times New Roman" panose="02020603050405020304" pitchFamily="18" charset="0"/>
              </a:rPr>
              <a:pPr eaLnBrk="1" hangingPunct="1">
                <a:spcBef>
                  <a:spcPct val="0"/>
                </a:spcBef>
              </a:pPr>
              <a:t>12</a:t>
            </a:fld>
            <a:endParaRPr lang="en-US">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3994114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7497">
              <a:spcBef>
                <a:spcPct val="30000"/>
              </a:spcBef>
              <a:defRPr sz="1200">
                <a:solidFill>
                  <a:schemeClr val="tx1"/>
                </a:solidFill>
                <a:latin typeface="Arial" panose="020B0604020202020204" pitchFamily="34" charset="0"/>
              </a:defRPr>
            </a:lvl1pPr>
            <a:lvl2pPr marL="784155" indent="-301598" defTabSz="1017497">
              <a:spcBef>
                <a:spcPct val="30000"/>
              </a:spcBef>
              <a:defRPr sz="1200">
                <a:solidFill>
                  <a:schemeClr val="tx1"/>
                </a:solidFill>
                <a:latin typeface="Arial" panose="020B0604020202020204" pitchFamily="34" charset="0"/>
              </a:defRPr>
            </a:lvl2pPr>
            <a:lvl3pPr marL="1207981" indent="-241278" defTabSz="1017497">
              <a:spcBef>
                <a:spcPct val="30000"/>
              </a:spcBef>
              <a:defRPr sz="1200">
                <a:solidFill>
                  <a:schemeClr val="tx1"/>
                </a:solidFill>
                <a:latin typeface="Arial" panose="020B0604020202020204" pitchFamily="34" charset="0"/>
              </a:defRPr>
            </a:lvl3pPr>
            <a:lvl4pPr marL="1690537" indent="-241278" defTabSz="1017497">
              <a:spcBef>
                <a:spcPct val="30000"/>
              </a:spcBef>
              <a:defRPr sz="1200">
                <a:solidFill>
                  <a:schemeClr val="tx1"/>
                </a:solidFill>
                <a:latin typeface="Arial" panose="020B0604020202020204" pitchFamily="34" charset="0"/>
              </a:defRPr>
            </a:lvl4pPr>
            <a:lvl5pPr marL="2174681" indent="-241278" defTabSz="1017497">
              <a:spcBef>
                <a:spcPct val="30000"/>
              </a:spcBef>
              <a:defRPr sz="1200">
                <a:solidFill>
                  <a:schemeClr val="tx1"/>
                </a:solidFill>
                <a:latin typeface="Arial" panose="020B0604020202020204" pitchFamily="34" charset="0"/>
              </a:defRPr>
            </a:lvl5pPr>
            <a:lvl6pPr marL="2631840" indent="-241278" defTabSz="1017497"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1017497"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1017497"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1017497"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7ADDAF7-117E-41A8-B4D0-B9E1D9E8845C}" type="slidenum">
              <a:rPr lang="en-US" smtClean="0">
                <a:latin typeface="Times New Roman" panose="02020603050405020304" pitchFamily="18" charset="0"/>
              </a:rPr>
              <a:pPr eaLnBrk="1" hangingPunct="1">
                <a:spcBef>
                  <a:spcPct val="0"/>
                </a:spcBef>
              </a:pPr>
              <a:t>13</a:t>
            </a:fld>
            <a:endParaRPr lang="en-US">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2127504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14</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61551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16</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756168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9401">
              <a:spcBef>
                <a:spcPct val="30000"/>
              </a:spcBef>
              <a:defRPr sz="1200">
                <a:solidFill>
                  <a:schemeClr val="tx1"/>
                </a:solidFill>
                <a:latin typeface="Arial" panose="020B0604020202020204" pitchFamily="34" charset="0"/>
              </a:defRPr>
            </a:lvl1pPr>
            <a:lvl2pPr marL="784155" indent="-301598" defTabSz="979401">
              <a:spcBef>
                <a:spcPct val="30000"/>
              </a:spcBef>
              <a:defRPr sz="1200">
                <a:solidFill>
                  <a:schemeClr val="tx1"/>
                </a:solidFill>
                <a:latin typeface="Arial" panose="020B0604020202020204" pitchFamily="34" charset="0"/>
              </a:defRPr>
            </a:lvl2pPr>
            <a:lvl3pPr marL="1207981" indent="-241278" defTabSz="979401">
              <a:spcBef>
                <a:spcPct val="30000"/>
              </a:spcBef>
              <a:defRPr sz="1200">
                <a:solidFill>
                  <a:schemeClr val="tx1"/>
                </a:solidFill>
                <a:latin typeface="Arial" panose="020B0604020202020204" pitchFamily="34" charset="0"/>
              </a:defRPr>
            </a:lvl3pPr>
            <a:lvl4pPr marL="1690537" indent="-241278" defTabSz="979401">
              <a:spcBef>
                <a:spcPct val="30000"/>
              </a:spcBef>
              <a:defRPr sz="1200">
                <a:solidFill>
                  <a:schemeClr val="tx1"/>
                </a:solidFill>
                <a:latin typeface="Arial" panose="020B0604020202020204" pitchFamily="34" charset="0"/>
              </a:defRPr>
            </a:lvl4pPr>
            <a:lvl5pPr marL="2174681" indent="-241278" defTabSz="979401">
              <a:spcBef>
                <a:spcPct val="30000"/>
              </a:spcBef>
              <a:defRPr sz="1200">
                <a:solidFill>
                  <a:schemeClr val="tx1"/>
                </a:solidFill>
                <a:latin typeface="Arial" panose="020B0604020202020204" pitchFamily="34" charset="0"/>
              </a:defRPr>
            </a:lvl5pPr>
            <a:lvl6pPr marL="2631840" indent="-241278" defTabSz="979401" eaLnBrk="0" fontAlgn="base" hangingPunct="0">
              <a:spcBef>
                <a:spcPct val="30000"/>
              </a:spcBef>
              <a:spcAft>
                <a:spcPct val="0"/>
              </a:spcAft>
              <a:defRPr sz="1200">
                <a:solidFill>
                  <a:schemeClr val="tx1"/>
                </a:solidFill>
                <a:latin typeface="Arial" panose="020B0604020202020204" pitchFamily="34" charset="0"/>
              </a:defRPr>
            </a:lvl6pPr>
            <a:lvl7pPr marL="3089000" indent="-241278" defTabSz="979401" eaLnBrk="0" fontAlgn="base" hangingPunct="0">
              <a:spcBef>
                <a:spcPct val="30000"/>
              </a:spcBef>
              <a:spcAft>
                <a:spcPct val="0"/>
              </a:spcAft>
              <a:defRPr sz="1200">
                <a:solidFill>
                  <a:schemeClr val="tx1"/>
                </a:solidFill>
                <a:latin typeface="Arial" panose="020B0604020202020204" pitchFamily="34" charset="0"/>
              </a:defRPr>
            </a:lvl7pPr>
            <a:lvl8pPr marL="3546159" indent="-241278" defTabSz="979401" eaLnBrk="0" fontAlgn="base" hangingPunct="0">
              <a:spcBef>
                <a:spcPct val="30000"/>
              </a:spcBef>
              <a:spcAft>
                <a:spcPct val="0"/>
              </a:spcAft>
              <a:defRPr sz="1200">
                <a:solidFill>
                  <a:schemeClr val="tx1"/>
                </a:solidFill>
                <a:latin typeface="Arial" panose="020B0604020202020204" pitchFamily="34" charset="0"/>
              </a:defRPr>
            </a:lvl8pPr>
            <a:lvl9pPr marL="4003318" indent="-241278" defTabSz="979401"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18</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946373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5658CF2-1600-4F96-B866-C57CE661044A}"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4F09EC89-2F9C-49A3-AD3B-FA74BE9FCBA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0B1E80AC-C1F4-446D-92EE-A31EAA861803}"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fld id="{5F468071-6476-4279-B909-3CCAAF7FAFE3}"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B06A62DB-9A1F-4AAD-8E11-45B4766775D6}" type="slidenum">
              <a:rPr lang="en-US"/>
              <a:pPr/>
              <a:t>‹#›</a:t>
            </a:fld>
            <a:endParaRPr lang="en-US"/>
          </a:p>
        </p:txBody>
      </p:sp>
    </p:spTree>
    <p:extLst>
      <p:ext uri="{BB962C8B-B14F-4D97-AF65-F5344CB8AC3E}">
        <p14:creationId xmlns:p14="http://schemas.microsoft.com/office/powerpoint/2010/main" val="3947111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4BD8367-0E6F-4E63-811C-4D0CC46762D5}"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BDD32726-A911-4BD4-96D4-02BECB6604AD}"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E364F901-019E-4281-BEA4-418A8F80C8C2}"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EC68ABBF-1322-4E75-B1E7-B163D4859EB9}"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72D20D55-96F9-4F0E-AE17-4AB234633580}"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1E9AA682-99E6-48D7-8885-5F8DF010C91E}"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943230B-EC52-48FE-881F-CE1677816C29}"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276C3E4-3020-430A-8999-10618C273125}"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7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87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6023524-D787-48A1-B75E-828301C7FA7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8.emf"/><Relationship Id="rId2" Type="http://schemas.openxmlformats.org/officeDocument/2006/relationships/slideLayout" Target="../slideLayouts/slideLayout12.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17.wmf"/><Relationship Id="rId4" Type="http://schemas.openxmlformats.org/officeDocument/2006/relationships/oleObject" Target="../embeddings/oleObject18.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9.vml"/><Relationship Id="rId5" Type="http://schemas.openxmlformats.org/officeDocument/2006/relationships/image" Target="../media/image16.wmf"/><Relationship Id="rId4" Type="http://schemas.openxmlformats.org/officeDocument/2006/relationships/oleObject" Target="../embeddings/oleObject20.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10.vml"/><Relationship Id="rId5" Type="http://schemas.openxmlformats.org/officeDocument/2006/relationships/image" Target="../media/image19.emf"/><Relationship Id="rId4" Type="http://schemas.openxmlformats.org/officeDocument/2006/relationships/oleObject" Target="../embeddings/oleObject2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11.bin"/><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14.wmf"/><Relationship Id="rId5" Type="http://schemas.openxmlformats.org/officeDocument/2006/relationships/oleObject" Target="../embeddings/oleObject14.bin"/><Relationship Id="rId4" Type="http://schemas.openxmlformats.org/officeDocument/2006/relationships/image" Target="../media/image13.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image" Target="../media/image16.wmf"/><Relationship Id="rId4" Type="http://schemas.openxmlformats.org/officeDocument/2006/relationships/oleObject" Target="../embeddings/oleObject1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322676D5-CB5F-4351-AF1E-D47228B93552}" type="slidenum">
              <a:rPr lang="en-US"/>
              <a:pPr/>
              <a:t>1</a:t>
            </a:fld>
            <a:endParaRPr lang="en-US"/>
          </a:p>
        </p:txBody>
      </p:sp>
      <p:sp>
        <p:nvSpPr>
          <p:cNvPr id="4099" name="Rectangle 2"/>
          <p:cNvSpPr>
            <a:spLocks noGrp="1" noChangeArrowheads="1"/>
          </p:cNvSpPr>
          <p:nvPr>
            <p:ph type="ctrTitle"/>
          </p:nvPr>
        </p:nvSpPr>
        <p:spPr>
          <a:xfrm>
            <a:off x="685800" y="685800"/>
            <a:ext cx="7772400" cy="1143000"/>
          </a:xfrm>
        </p:spPr>
        <p:txBody>
          <a:bodyPr/>
          <a:lstStyle/>
          <a:p>
            <a:pPr eaLnBrk="1" hangingPunct="1"/>
            <a:r>
              <a:rPr lang="en-US" dirty="0">
                <a:latin typeface="Arial Unicode MS" pitchFamily="34" charset="-128"/>
              </a:rPr>
              <a:t>STAT 515 </a:t>
            </a:r>
            <a:br>
              <a:rPr lang="en-US" dirty="0">
                <a:latin typeface="Arial Unicode MS" pitchFamily="34" charset="-128"/>
              </a:rPr>
            </a:br>
            <a:r>
              <a:rPr lang="en-US" i="1" dirty="0">
                <a:latin typeface="Arial Unicode MS" pitchFamily="34" charset="-128"/>
              </a:rPr>
              <a:t>Lecture 19</a:t>
            </a:r>
            <a:br>
              <a:rPr lang="en-US" i="1" dirty="0">
                <a:latin typeface="Arial Unicode MS" pitchFamily="34" charset="-128"/>
              </a:rPr>
            </a:br>
            <a:r>
              <a:rPr lang="en-US" dirty="0">
                <a:latin typeface="Arial Unicode MS" pitchFamily="34" charset="-128"/>
              </a:rPr>
              <a:t>October 29, 2019</a:t>
            </a:r>
          </a:p>
        </p:txBody>
      </p:sp>
      <p:sp>
        <p:nvSpPr>
          <p:cNvPr id="4100" name="Rectangle 3"/>
          <p:cNvSpPr>
            <a:spLocks noGrp="1" noChangeArrowheads="1"/>
          </p:cNvSpPr>
          <p:nvPr>
            <p:ph type="subTitle" idx="1"/>
          </p:nvPr>
        </p:nvSpPr>
        <p:spPr>
          <a:xfrm>
            <a:off x="1066800" y="3048000"/>
            <a:ext cx="7010400" cy="2514600"/>
          </a:xfrm>
        </p:spPr>
        <p:txBody>
          <a:bodyPr/>
          <a:lstStyle/>
          <a:p>
            <a:pPr eaLnBrk="1" hangingPunct="1"/>
            <a:r>
              <a:rPr lang="en-US" b="1" dirty="0">
                <a:latin typeface="Arial Unicode MS" pitchFamily="34" charset="-128"/>
              </a:rPr>
              <a:t>Originally prepared by Brian </a:t>
            </a:r>
            <a:r>
              <a:rPr lang="en-US" b="1" dirty="0" err="1">
                <a:latin typeface="Arial Unicode MS" pitchFamily="34" charset="-128"/>
              </a:rPr>
              <a:t>Habing</a:t>
            </a:r>
            <a:endParaRPr lang="en-US" b="1" dirty="0">
              <a:latin typeface="Arial Unicode MS" pitchFamily="34" charset="-128"/>
            </a:endParaRPr>
          </a:p>
          <a:p>
            <a:pPr eaLnBrk="1" hangingPunct="1"/>
            <a:r>
              <a:rPr lang="en-US" b="1" dirty="0">
                <a:latin typeface="Arial Unicode MS" pitchFamily="34" charset="-128"/>
              </a:rPr>
              <a:t>Department of Statistics</a:t>
            </a:r>
          </a:p>
          <a:p>
            <a:pPr eaLnBrk="1" hangingPunct="1"/>
            <a:r>
              <a:rPr lang="en-US" b="1" dirty="0">
                <a:latin typeface="Arial Unicode MS" pitchFamily="34" charset="-128"/>
              </a:rPr>
              <a:t>University of South Carolina</a:t>
            </a:r>
          </a:p>
          <a:p>
            <a:pPr eaLnBrk="1" hangingPunct="1"/>
            <a:endParaRPr lang="en-US" b="1" dirty="0">
              <a:latin typeface="Arial Unicode MS" pitchFamily="34" charset="-128"/>
            </a:endParaRPr>
          </a:p>
          <a:p>
            <a:pPr eaLnBrk="1" hangingPunct="1"/>
            <a:r>
              <a:rPr lang="en-US" sz="2000" b="1" i="1" dirty="0"/>
              <a:t>Redistribution of these slides without permission </a:t>
            </a:r>
            <a:br>
              <a:rPr lang="en-US" sz="2000" b="1" i="1" dirty="0"/>
            </a:br>
            <a:r>
              <a:rPr lang="en-US" sz="2000" b="1" i="1" dirty="0"/>
              <a:t>is a violation of copyright law.</a:t>
            </a:r>
            <a:endParaRPr lang="en-US" sz="2000" b="1" dirty="0">
              <a:latin typeface="Arial Unicode MS" pitchFamily="34" charset="-128"/>
            </a:endParaRPr>
          </a:p>
          <a:p>
            <a:pPr eaLnBrk="1" hangingPunct="1"/>
            <a:endParaRPr lang="en-US" b="1" dirty="0">
              <a:latin typeface="Arial Unicode MS" pitchFamily="34" charset="-128"/>
            </a:endParaRPr>
          </a:p>
          <a:p>
            <a:pPr eaLnBrk="1" hangingPunct="1"/>
            <a:endParaRPr lang="en-US" sz="2800" dirty="0">
              <a:solidFill>
                <a:srgbClr val="653146"/>
              </a:solidFill>
              <a:latin typeface="Arial Unicode MS" pitchFamily="34" charset="-128"/>
            </a:endParaRPr>
          </a:p>
        </p:txBody>
      </p:sp>
    </p:spTree>
    <p:extLst>
      <p:ext uri="{BB962C8B-B14F-4D97-AF65-F5344CB8AC3E}">
        <p14:creationId xmlns:p14="http://schemas.microsoft.com/office/powerpoint/2010/main" val="340076184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63"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837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Tree>
    <p:extLst>
      <p:ext uri="{BB962C8B-B14F-4D97-AF65-F5344CB8AC3E}">
        <p14:creationId xmlns:p14="http://schemas.microsoft.com/office/powerpoint/2010/main" val="369367499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8163">
                                            <p:txEl>
                                              <p:pRg st="0" end="0"/>
                                            </p:txEl>
                                          </p:spTgt>
                                        </p:tgtEl>
                                        <p:attrNameLst>
                                          <p:attrName>style.visibility</p:attrName>
                                        </p:attrNameLst>
                                      </p:cBhvr>
                                      <p:to>
                                        <p:strVal val="visible"/>
                                      </p:to>
                                    </p:set>
                                    <p:anim calcmode="lin" valueType="num">
                                      <p:cBhvr additive="base">
                                        <p:cTn id="7" dur="500" fill="hold"/>
                                        <p:tgtEl>
                                          <p:spTgt spid="348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0" y="0"/>
            <a:ext cx="9144000" cy="1143000"/>
          </a:xfrm>
        </p:spPr>
        <p:txBody>
          <a:bodyPr/>
          <a:lstStyle/>
          <a:p>
            <a:pPr eaLnBrk="1" hangingPunct="1"/>
            <a:r>
              <a:rPr lang="en-US" sz="4000">
                <a:latin typeface="Arial Unicode MS" panose="020B0604020202020204" pitchFamily="34" charset="-128"/>
              </a:rPr>
              <a:t>Agresti-Caffo approximate CI for the difference of two proportions</a:t>
            </a:r>
          </a:p>
        </p:txBody>
      </p:sp>
      <p:graphicFrame>
        <p:nvGraphicFramePr>
          <p:cNvPr id="62467" name="Object 4"/>
          <p:cNvGraphicFramePr>
            <a:graphicFrameLocks noGrp="1" noChangeAspect="1"/>
          </p:cNvGraphicFramePr>
          <p:nvPr>
            <p:ph sz="quarter" idx="3"/>
            <p:extLst/>
          </p:nvPr>
        </p:nvGraphicFramePr>
        <p:xfrm>
          <a:off x="-525463" y="1849438"/>
          <a:ext cx="8115301" cy="1195387"/>
        </p:xfrm>
        <a:graphic>
          <a:graphicData uri="http://schemas.openxmlformats.org/presentationml/2006/ole">
            <mc:AlternateContent xmlns:mc="http://schemas.openxmlformats.org/markup-compatibility/2006">
              <mc:Choice xmlns:v="urn:schemas-microsoft-com:vml" Requires="v">
                <p:oleObj spid="_x0000_s105508" name="Equation" r:id="rId4" imgW="3276360" imgH="482400" progId="Equation.3">
                  <p:embed/>
                </p:oleObj>
              </mc:Choice>
              <mc:Fallback>
                <p:oleObj name="Equation" r:id="rId4" imgW="3276360" imgH="482400" progId="Equation.3">
                  <p:embed/>
                  <p:pic>
                    <p:nvPicPr>
                      <p:cNvPr id="0" name=""/>
                      <p:cNvPicPr>
                        <a:picLocks noChangeAspect="1" noChangeArrowheads="1"/>
                      </p:cNvPicPr>
                      <p:nvPr/>
                    </p:nvPicPr>
                    <p:blipFill>
                      <a:blip r:embed="rId5"/>
                      <a:srcRect/>
                      <a:stretch>
                        <a:fillRect/>
                      </a:stretch>
                    </p:blipFill>
                    <p:spPr bwMode="auto">
                      <a:xfrm>
                        <a:off x="-525463" y="1849438"/>
                        <a:ext cx="811530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1"/>
          <p:cNvSpPr>
            <a:spLocks noChangeArrowheads="1"/>
          </p:cNvSpPr>
          <p:nvPr/>
        </p:nvSpPr>
        <p:spPr bwMode="auto">
          <a:xfrm>
            <a:off x="152400" y="1295400"/>
            <a:ext cx="9267825" cy="5663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a:spcBef>
                <a:spcPct val="0"/>
              </a:spcBef>
              <a:buFontTx/>
              <a:buNone/>
              <a:defRPr/>
            </a:pPr>
            <a:r>
              <a:rPr lang="en-US" sz="3000" dirty="0">
                <a:solidFill>
                  <a:schemeClr val="tx1"/>
                </a:solidFill>
                <a:latin typeface="Arial Unicode MS" panose="020B0604020202020204" pitchFamily="34" charset="-128"/>
              </a:rPr>
              <a:t>The approximate 1-</a:t>
            </a:r>
            <a:r>
              <a:rPr lang="en-US" sz="3000" dirty="0">
                <a:solidFill>
                  <a:schemeClr val="tx1"/>
                </a:solidFill>
                <a:latin typeface="Symbol" panose="05050102010706020507" pitchFamily="18" charset="2"/>
              </a:rPr>
              <a:t>a</a:t>
            </a:r>
            <a:r>
              <a:rPr lang="en-US" sz="3000" dirty="0">
                <a:solidFill>
                  <a:schemeClr val="tx1"/>
                </a:solidFill>
                <a:latin typeface="Arial Unicode MS" panose="020B0604020202020204" pitchFamily="34" charset="-128"/>
              </a:rPr>
              <a:t> conf. interval for </a:t>
            </a:r>
            <a:r>
              <a:rPr lang="en-US" sz="3000" i="1" dirty="0">
                <a:solidFill>
                  <a:schemeClr val="tx1"/>
                </a:solidFill>
                <a:latin typeface="+mj-lt"/>
              </a:rPr>
              <a:t>p</a:t>
            </a:r>
            <a:r>
              <a:rPr lang="en-US" sz="3000" i="1" baseline="-25000" dirty="0">
                <a:solidFill>
                  <a:schemeClr val="tx1"/>
                </a:solidFill>
                <a:latin typeface="+mj-lt"/>
              </a:rPr>
              <a:t>1</a:t>
            </a:r>
            <a:r>
              <a:rPr lang="en-US" sz="3000" i="1" dirty="0">
                <a:solidFill>
                  <a:schemeClr val="tx1"/>
                </a:solidFill>
                <a:latin typeface="+mj-lt"/>
              </a:rPr>
              <a:t>-p</a:t>
            </a:r>
            <a:r>
              <a:rPr lang="en-US" sz="3000" i="1" baseline="-25000" dirty="0">
                <a:solidFill>
                  <a:schemeClr val="tx1"/>
                </a:solidFill>
                <a:latin typeface="+mj-lt"/>
              </a:rPr>
              <a:t>2</a:t>
            </a:r>
            <a:r>
              <a:rPr lang="en-US" sz="3000" dirty="0">
                <a:solidFill>
                  <a:schemeClr val="tx1"/>
                </a:solidFill>
                <a:latin typeface="Arial Unicode MS" panose="020B0604020202020204" pitchFamily="34" charset="-128"/>
              </a:rPr>
              <a:t> is</a:t>
            </a:r>
          </a:p>
          <a:p>
            <a:pPr>
              <a:spcBef>
                <a:spcPct val="0"/>
              </a:spcBef>
              <a:buFontTx/>
              <a:buNone/>
              <a:defRPr/>
            </a:pPr>
            <a:endParaRPr lang="en-US" sz="3000" dirty="0">
              <a:solidFill>
                <a:schemeClr val="tx1"/>
              </a:solidFill>
              <a:latin typeface="Arial Unicode MS" panose="020B0604020202020204" pitchFamily="34" charset="-128"/>
            </a:endParaRPr>
          </a:p>
          <a:p>
            <a:pPr>
              <a:spcBef>
                <a:spcPct val="0"/>
              </a:spcBef>
              <a:buFontTx/>
              <a:buNone/>
              <a:defRPr/>
            </a:pPr>
            <a:endParaRPr lang="en-US" sz="3000" dirty="0">
              <a:solidFill>
                <a:schemeClr val="tx1"/>
              </a:solidFill>
              <a:latin typeface="Arial Unicode MS" panose="020B0604020202020204" pitchFamily="34" charset="-128"/>
            </a:endParaRPr>
          </a:p>
          <a:p>
            <a:pPr>
              <a:spcBef>
                <a:spcPct val="0"/>
              </a:spcBef>
              <a:buFontTx/>
              <a:buNone/>
              <a:defRPr/>
            </a:pPr>
            <a:endParaRPr lang="en-US" sz="3000" dirty="0">
              <a:solidFill>
                <a:schemeClr val="tx1"/>
              </a:solidFill>
              <a:latin typeface="Arial Unicode MS" panose="020B0604020202020204" pitchFamily="34" charset="-128"/>
            </a:endParaRPr>
          </a:p>
          <a:p>
            <a:pPr>
              <a:spcBef>
                <a:spcPct val="0"/>
              </a:spcBef>
              <a:buFontTx/>
              <a:buNone/>
              <a:defRPr/>
            </a:pPr>
            <a:r>
              <a:rPr lang="en-US" sz="3000" dirty="0">
                <a:solidFill>
                  <a:schemeClr val="tx1"/>
                </a:solidFill>
                <a:latin typeface="Arial Unicode MS" panose="020B0604020202020204" pitchFamily="34" charset="-128"/>
              </a:rPr>
              <a:t>where </a:t>
            </a:r>
            <a:endParaRPr lang="en-US" sz="3000" dirty="0">
              <a:solidFill>
                <a:schemeClr val="tx1"/>
              </a:solidFill>
              <a:latin typeface="+mn-lt"/>
            </a:endParaRPr>
          </a:p>
          <a:p>
            <a:pPr>
              <a:spcBef>
                <a:spcPct val="0"/>
              </a:spcBef>
              <a:buFontTx/>
              <a:buNone/>
              <a:defRPr/>
            </a:pPr>
            <a:endParaRPr lang="en-US" sz="3000" dirty="0">
              <a:solidFill>
                <a:schemeClr val="tx1"/>
              </a:solidFill>
              <a:latin typeface="+mn-lt"/>
            </a:endParaRPr>
          </a:p>
          <a:p>
            <a:pPr>
              <a:spcBef>
                <a:spcPct val="0"/>
              </a:spcBef>
              <a:buFontTx/>
              <a:buNone/>
              <a:defRPr/>
            </a:pPr>
            <a:endParaRPr lang="en-US" sz="3000" dirty="0">
              <a:solidFill>
                <a:schemeClr val="tx1"/>
              </a:solidFill>
              <a:latin typeface="+mn-lt"/>
            </a:endParaRPr>
          </a:p>
          <a:p>
            <a:pPr>
              <a:spcBef>
                <a:spcPct val="0"/>
              </a:spcBef>
              <a:buFontTx/>
              <a:buNone/>
              <a:defRPr/>
            </a:pPr>
            <a:endParaRPr lang="en-US" sz="3000" dirty="0">
              <a:solidFill>
                <a:schemeClr val="tx1"/>
              </a:solidFill>
              <a:latin typeface="+mn-lt"/>
            </a:endParaRPr>
          </a:p>
          <a:p>
            <a:pPr>
              <a:spcBef>
                <a:spcPct val="0"/>
              </a:spcBef>
              <a:buFontTx/>
              <a:buNone/>
              <a:defRPr/>
            </a:pPr>
            <a:endParaRPr lang="en-US" sz="3000" b="1" dirty="0">
              <a:solidFill>
                <a:schemeClr val="tx1"/>
              </a:solidFill>
              <a:latin typeface="+mn-lt"/>
            </a:endParaRPr>
          </a:p>
          <a:p>
            <a:pPr>
              <a:spcBef>
                <a:spcPct val="0"/>
              </a:spcBef>
              <a:buFontTx/>
              <a:buNone/>
              <a:defRPr/>
            </a:pPr>
            <a:endParaRPr lang="en-US" sz="3000" b="1" dirty="0">
              <a:solidFill>
                <a:schemeClr val="tx1"/>
              </a:solidFill>
              <a:latin typeface="Arial Unicode MS" panose="020B0604020202020204" pitchFamily="34" charset="-128"/>
            </a:endParaRPr>
          </a:p>
          <a:p>
            <a:pPr>
              <a:spcBef>
                <a:spcPct val="0"/>
              </a:spcBef>
              <a:buFontTx/>
              <a:buNone/>
              <a:defRPr/>
            </a:pPr>
            <a:r>
              <a:rPr lang="en-US" sz="3000" b="1" dirty="0">
                <a:solidFill>
                  <a:schemeClr val="tx1"/>
                </a:solidFill>
                <a:latin typeface="Arial Unicode MS" panose="020B0604020202020204" pitchFamily="34" charset="-128"/>
              </a:rPr>
              <a:t>Reference:</a:t>
            </a:r>
            <a:r>
              <a:rPr lang="en-US" sz="3000" dirty="0">
                <a:solidFill>
                  <a:schemeClr val="tx1"/>
                </a:solidFill>
                <a:latin typeface="Arial Unicode MS" panose="020B0604020202020204" pitchFamily="34" charset="-128"/>
              </a:rPr>
              <a:t> </a:t>
            </a:r>
            <a:r>
              <a:rPr lang="en-US" sz="2800" dirty="0" err="1">
                <a:solidFill>
                  <a:schemeClr val="tx1"/>
                </a:solidFill>
                <a:latin typeface="Arial Unicode MS" panose="020B0604020202020204" pitchFamily="34" charset="-128"/>
              </a:rPr>
              <a:t>Agresti</a:t>
            </a:r>
            <a:r>
              <a:rPr lang="en-US" sz="2800" dirty="0">
                <a:solidFill>
                  <a:schemeClr val="tx1"/>
                </a:solidFill>
                <a:latin typeface="Arial Unicode MS" panose="020B0604020202020204" pitchFamily="34" charset="-128"/>
              </a:rPr>
              <a:t> and </a:t>
            </a:r>
            <a:r>
              <a:rPr lang="en-US" sz="2800" dirty="0" err="1">
                <a:solidFill>
                  <a:schemeClr val="tx1"/>
                </a:solidFill>
                <a:latin typeface="Arial Unicode MS" panose="020B0604020202020204" pitchFamily="34" charset="-128"/>
              </a:rPr>
              <a:t>Caffo</a:t>
            </a:r>
            <a:r>
              <a:rPr lang="en-US" sz="2800" dirty="0">
                <a:solidFill>
                  <a:schemeClr val="tx1"/>
                </a:solidFill>
                <a:latin typeface="Arial Unicode MS" panose="020B0604020202020204" pitchFamily="34" charset="-128"/>
              </a:rPr>
              <a:t> (2000, Amer. Statistician)</a:t>
            </a:r>
          </a:p>
          <a:p>
            <a:pPr>
              <a:spcBef>
                <a:spcPct val="0"/>
              </a:spcBef>
              <a:buFontTx/>
              <a:buNone/>
              <a:defRPr/>
            </a:pPr>
            <a:endParaRPr lang="en-US" b="1" dirty="0">
              <a:solidFill>
                <a:schemeClr val="tx1"/>
              </a:solidFill>
              <a:latin typeface="Arial Unicode MS" panose="020B0604020202020204" pitchFamily="34" charset="-128"/>
            </a:endParaRPr>
          </a:p>
        </p:txBody>
      </p:sp>
      <p:graphicFrame>
        <p:nvGraphicFramePr>
          <p:cNvPr id="2" name="Object 1">
            <a:extLst>
              <a:ext uri="{FF2B5EF4-FFF2-40B4-BE49-F238E27FC236}">
                <a16:creationId xmlns:a16="http://schemas.microsoft.com/office/drawing/2014/main" id="{676CCFAD-4616-4025-9EF3-42B61DE06508}"/>
              </a:ext>
            </a:extLst>
          </p:cNvPr>
          <p:cNvGraphicFramePr>
            <a:graphicFrameLocks noChangeAspect="1"/>
          </p:cNvGraphicFramePr>
          <p:nvPr>
            <p:extLst>
              <p:ext uri="{D42A27DB-BD31-4B8C-83A1-F6EECF244321}">
                <p14:modId xmlns:p14="http://schemas.microsoft.com/office/powerpoint/2010/main" val="3315667916"/>
              </p:ext>
            </p:extLst>
          </p:nvPr>
        </p:nvGraphicFramePr>
        <p:xfrm>
          <a:off x="1737519" y="3571082"/>
          <a:ext cx="5143500" cy="2162175"/>
        </p:xfrm>
        <a:graphic>
          <a:graphicData uri="http://schemas.openxmlformats.org/presentationml/2006/ole">
            <mc:AlternateContent xmlns:mc="http://schemas.openxmlformats.org/markup-compatibility/2006">
              <mc:Choice xmlns:v="urn:schemas-microsoft-com:vml" Requires="v">
                <p:oleObj spid="_x0000_s105509" name="Equation" r:id="rId6" imgW="5143601" imgH="2162160" progId="Equation.DSMT4">
                  <p:embed/>
                </p:oleObj>
              </mc:Choice>
              <mc:Fallback>
                <p:oleObj name="Equation" r:id="rId6" imgW="5143601" imgH="2162160" progId="Equation.DSMT4">
                  <p:embed/>
                  <p:pic>
                    <p:nvPicPr>
                      <p:cNvPr id="0" name=""/>
                      <p:cNvPicPr/>
                      <p:nvPr/>
                    </p:nvPicPr>
                    <p:blipFill>
                      <a:blip r:embed="rId7"/>
                      <a:stretch>
                        <a:fillRect/>
                      </a:stretch>
                    </p:blipFill>
                    <p:spPr>
                      <a:xfrm>
                        <a:off x="1737519" y="3571082"/>
                        <a:ext cx="5143500" cy="2162175"/>
                      </a:xfrm>
                      <a:prstGeom prst="rect">
                        <a:avLst/>
                      </a:prstGeom>
                    </p:spPr>
                  </p:pic>
                </p:oleObj>
              </mc:Fallback>
            </mc:AlternateContent>
          </a:graphicData>
        </a:graphic>
      </p:graphicFrame>
    </p:spTree>
    <p:extLst>
      <p:ext uri="{BB962C8B-B14F-4D97-AF65-F5344CB8AC3E}">
        <p14:creationId xmlns:p14="http://schemas.microsoft.com/office/powerpoint/2010/main" val="2187291748"/>
      </p:ext>
    </p:extLst>
  </p:cSld>
  <p:clrMapOvr>
    <a:masterClrMapping/>
  </p:clrMapOvr>
  <p:transition>
    <p:zoom dir="in"/>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7" name="Rectangle 3"/>
          <p:cNvSpPr>
            <a:spLocks noGrp="1" noChangeArrowheads="1"/>
          </p:cNvSpPr>
          <p:nvPr>
            <p:ph type="body" sz="half" idx="1"/>
          </p:nvPr>
        </p:nvSpPr>
        <p:spPr>
          <a:xfrm>
            <a:off x="457200" y="1600200"/>
            <a:ext cx="4033838" cy="4525963"/>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6553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65540" name="Text Box 5"/>
          <p:cNvSpPr txBox="1">
            <a:spLocks noChangeArrowheads="1"/>
          </p:cNvSpPr>
          <p:nvPr/>
        </p:nvSpPr>
        <p:spPr bwMode="auto">
          <a:xfrm>
            <a:off x="0" y="990600"/>
            <a:ext cx="91440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graphicFrame>
        <p:nvGraphicFramePr>
          <p:cNvPr id="65541" name="Object 6"/>
          <p:cNvGraphicFramePr>
            <a:graphicFrameLocks noGrp="1" noChangeAspect="1"/>
          </p:cNvGraphicFramePr>
          <p:nvPr>
            <p:ph sz="quarter" idx="2"/>
          </p:nvPr>
        </p:nvGraphicFramePr>
        <p:xfrm>
          <a:off x="457200" y="331816"/>
          <a:ext cx="7451670" cy="2170093"/>
        </p:xfrm>
        <a:graphic>
          <a:graphicData uri="http://schemas.openxmlformats.org/presentationml/2006/ole">
            <mc:AlternateContent xmlns:mc="http://schemas.openxmlformats.org/markup-compatibility/2006">
              <mc:Choice xmlns:v="urn:schemas-microsoft-com:vml" Requires="v">
                <p:oleObj spid="_x0000_s106515" name="Equation" r:id="rId4" imgW="2311200" imgH="672840" progId="Equation.3">
                  <p:embed/>
                </p:oleObj>
              </mc:Choice>
              <mc:Fallback>
                <p:oleObj name="Equation" r:id="rId4" imgW="2311200" imgH="672840" progId="Equation.3">
                  <p:embed/>
                  <p:pic>
                    <p:nvPicPr>
                      <p:cNvPr id="0" name=""/>
                      <p:cNvPicPr>
                        <a:picLocks noGrp="1" noChangeAspect="1" noChangeArrowheads="1"/>
                      </p:cNvPicPr>
                      <p:nvPr/>
                    </p:nvPicPr>
                    <p:blipFill>
                      <a:blip r:embed="rId5"/>
                      <a:srcRect/>
                      <a:stretch>
                        <a:fillRect/>
                      </a:stretch>
                    </p:blipFill>
                    <p:spPr bwMode="auto">
                      <a:xfrm>
                        <a:off x="457200" y="331816"/>
                        <a:ext cx="7451670" cy="2170093"/>
                      </a:xfrm>
                      <a:prstGeom prst="rect">
                        <a:avLst/>
                      </a:prstGeom>
                      <a:noFill/>
                      <a:ln>
                        <a:noFill/>
                      </a:ln>
                    </p:spPr>
                  </p:pic>
                </p:oleObj>
              </mc:Fallback>
            </mc:AlternateContent>
          </a:graphicData>
        </a:graphic>
      </p:graphicFrame>
      <p:sp>
        <p:nvSpPr>
          <p:cNvPr id="65542" name="Text Box 8"/>
          <p:cNvSpPr txBox="1">
            <a:spLocks noChangeArrowheads="1"/>
          </p:cNvSpPr>
          <p:nvPr/>
        </p:nvSpPr>
        <p:spPr bwMode="auto">
          <a:xfrm>
            <a:off x="457200" y="-636925"/>
            <a:ext cx="9144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158329676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05187">
                                            <p:txEl>
                                              <p:pRg st="0" end="0"/>
                                            </p:txEl>
                                          </p:spTgt>
                                        </p:tgtEl>
                                        <p:attrNameLst>
                                          <p:attrName>style.visibility</p:attrName>
                                        </p:attrNameLst>
                                      </p:cBhvr>
                                      <p:to>
                                        <p:strVal val="visible"/>
                                      </p:to>
                                    </p:set>
                                    <p:anim calcmode="lin" valueType="num">
                                      <p:cBhvr additive="base">
                                        <p:cTn id="7" dur="500" fill="hold"/>
                                        <p:tgtEl>
                                          <p:spTgt spid="605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51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7" name="Rectangle 3"/>
          <p:cNvSpPr>
            <a:spLocks noGrp="1" noChangeArrowheads="1"/>
          </p:cNvSpPr>
          <p:nvPr>
            <p:ph type="body" sz="half" idx="1"/>
          </p:nvPr>
        </p:nvSpPr>
        <p:spPr>
          <a:xfrm>
            <a:off x="457200" y="1600200"/>
            <a:ext cx="4033838" cy="4525963"/>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6553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65540" name="Text Box 5"/>
          <p:cNvSpPr txBox="1">
            <a:spLocks noChangeArrowheads="1"/>
          </p:cNvSpPr>
          <p:nvPr/>
        </p:nvSpPr>
        <p:spPr bwMode="auto">
          <a:xfrm>
            <a:off x="0" y="990600"/>
            <a:ext cx="91440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graphicFrame>
        <p:nvGraphicFramePr>
          <p:cNvPr id="65541" name="Object 6"/>
          <p:cNvGraphicFramePr>
            <a:graphicFrameLocks noGrp="1" noChangeAspect="1"/>
          </p:cNvGraphicFramePr>
          <p:nvPr>
            <p:ph sz="quarter" idx="2"/>
            <p:extLst/>
          </p:nvPr>
        </p:nvGraphicFramePr>
        <p:xfrm>
          <a:off x="136525" y="2251513"/>
          <a:ext cx="8689975" cy="1973262"/>
        </p:xfrm>
        <a:graphic>
          <a:graphicData uri="http://schemas.openxmlformats.org/presentationml/2006/ole">
            <mc:AlternateContent xmlns:mc="http://schemas.openxmlformats.org/markup-compatibility/2006">
              <mc:Choice xmlns:v="urn:schemas-microsoft-com:vml" Requires="v">
                <p:oleObj spid="_x0000_s107539" name="Equation" r:id="rId4" imgW="2908080" imgH="660240" progId="Equation.3">
                  <p:embed/>
                </p:oleObj>
              </mc:Choice>
              <mc:Fallback>
                <p:oleObj name="Equation" r:id="rId4" imgW="2908080" imgH="660240" progId="Equation.3">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525" y="2251513"/>
                        <a:ext cx="8689975" cy="197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5542" name="Text Box 8"/>
          <p:cNvSpPr txBox="1">
            <a:spLocks noChangeArrowheads="1"/>
          </p:cNvSpPr>
          <p:nvPr/>
        </p:nvSpPr>
        <p:spPr bwMode="auto">
          <a:xfrm>
            <a:off x="-40482" y="1517651"/>
            <a:ext cx="91440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a:spcBef>
                <a:spcPct val="0"/>
              </a:spcBef>
              <a:buFontTx/>
              <a:buNone/>
            </a:pPr>
            <a:r>
              <a:rPr lang="en-US" sz="2800" dirty="0">
                <a:solidFill>
                  <a:schemeClr val="tx1"/>
                </a:solidFill>
                <a:latin typeface="Arial Unicode MS" panose="020B0604020202020204" pitchFamily="34" charset="-128"/>
              </a:rPr>
              <a:t>The test statistic for testing H</a:t>
            </a:r>
            <a:r>
              <a:rPr lang="en-US" sz="2800" baseline="-25000" dirty="0">
                <a:solidFill>
                  <a:schemeClr val="tx1"/>
                </a:solidFill>
                <a:latin typeface="Arial Unicode MS" panose="020B0604020202020204" pitchFamily="34" charset="-128"/>
              </a:rPr>
              <a:t>0</a:t>
            </a:r>
            <a:r>
              <a:rPr lang="en-US" sz="2800" dirty="0">
                <a:solidFill>
                  <a:schemeClr val="tx1"/>
                </a:solidFill>
                <a:latin typeface="Arial Unicode MS" panose="020B0604020202020204" pitchFamily="34" charset="-128"/>
              </a:rPr>
              <a:t>: </a:t>
            </a:r>
            <a:r>
              <a:rPr lang="en-US" sz="2800"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p</a:t>
            </a:r>
            <a:r>
              <a:rPr lang="en-US" sz="28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baseline="-25000" dirty="0">
                <a:solidFill>
                  <a:schemeClr val="tx1"/>
                </a:solidFill>
                <a:latin typeface="Arial Unicode MS" panose="020B0604020202020204" pitchFamily="34" charset="-128"/>
              </a:rPr>
              <a:t>1 </a:t>
            </a:r>
            <a:r>
              <a:rPr lang="en-US" sz="2800" dirty="0">
                <a:solidFill>
                  <a:schemeClr val="tx1"/>
                </a:solidFill>
                <a:latin typeface="Arial Unicode MS" panose="020B0604020202020204" pitchFamily="34" charset="-128"/>
              </a:rPr>
              <a:t>-</a:t>
            </a:r>
            <a:r>
              <a:rPr lang="en-US" sz="2800"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p</a:t>
            </a:r>
            <a:r>
              <a:rPr lang="en-US" sz="28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baseline="-25000" dirty="0">
                <a:solidFill>
                  <a:schemeClr val="tx1"/>
                </a:solidFill>
                <a:latin typeface="Arial Unicode MS" panose="020B0604020202020204" pitchFamily="34" charset="-128"/>
              </a:rPr>
              <a:t>2</a:t>
            </a:r>
            <a:r>
              <a:rPr lang="en-US" sz="2800" i="1" dirty="0">
                <a:solidFill>
                  <a:schemeClr val="tx1"/>
                </a:solidFill>
                <a:latin typeface="Symbol" panose="05050102010706020507" pitchFamily="18" charset="2"/>
              </a:rPr>
              <a:t> </a:t>
            </a:r>
            <a:r>
              <a:rPr lang="en-US" sz="2800" dirty="0">
                <a:solidFill>
                  <a:schemeClr val="tx1"/>
                </a:solidFill>
                <a:latin typeface="Arial Unicode MS" panose="020B0604020202020204" pitchFamily="34" charset="-128"/>
              </a:rPr>
              <a:t>=</a:t>
            </a:r>
            <a:r>
              <a:rPr lang="en-US" sz="28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0</a:t>
            </a:r>
            <a:r>
              <a:rPr lang="en-US" sz="2800" i="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dirty="0">
                <a:solidFill>
                  <a:schemeClr val="tx1"/>
                </a:solidFill>
                <a:latin typeface="Arial Unicode MS" panose="020B0604020202020204" pitchFamily="34" charset="-128"/>
              </a:rPr>
              <a:t>is</a:t>
            </a: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r>
              <a:rPr lang="en-US" sz="2800" dirty="0">
                <a:solidFill>
                  <a:schemeClr val="tx1"/>
                </a:solidFill>
                <a:latin typeface="Arial Unicode MS" panose="020B0604020202020204" pitchFamily="34" charset="-128"/>
              </a:rPr>
              <a:t>Under H</a:t>
            </a:r>
            <a:r>
              <a:rPr lang="en-US" sz="2800" baseline="-25000" dirty="0">
                <a:solidFill>
                  <a:schemeClr val="tx1"/>
                </a:solidFill>
                <a:latin typeface="Arial Unicode MS" panose="020B0604020202020204" pitchFamily="34" charset="-128"/>
              </a:rPr>
              <a:t>0</a:t>
            </a:r>
            <a:r>
              <a:rPr lang="en-US" sz="2800" dirty="0">
                <a:solidFill>
                  <a:schemeClr val="tx1"/>
                </a:solidFill>
                <a:latin typeface="Arial Unicode MS" panose="020B0604020202020204" pitchFamily="34" charset="-128"/>
              </a:rPr>
              <a:t> it </a:t>
            </a:r>
            <a:r>
              <a:rPr lang="en-US" sz="2800" u="sng" dirty="0">
                <a:solidFill>
                  <a:schemeClr val="tx1"/>
                </a:solidFill>
                <a:latin typeface="Arial Unicode MS" panose="020B0604020202020204" pitchFamily="34" charset="-128"/>
              </a:rPr>
              <a:t>approximately</a:t>
            </a:r>
            <a:r>
              <a:rPr lang="en-US" sz="2800" dirty="0">
                <a:solidFill>
                  <a:schemeClr val="tx1"/>
                </a:solidFill>
                <a:latin typeface="Arial Unicode MS" panose="020B0604020202020204" pitchFamily="34" charset="-128"/>
              </a:rPr>
              <a:t> follows a standard normal distribution for large samples.</a:t>
            </a:r>
          </a:p>
          <a:p>
            <a:pPr>
              <a:spcBef>
                <a:spcPct val="0"/>
              </a:spcBef>
              <a:buFontTx/>
              <a:buNone/>
            </a:pPr>
            <a:endParaRPr lang="en-US" sz="2800" dirty="0">
              <a:solidFill>
                <a:schemeClr val="tx1"/>
              </a:solidFill>
              <a:latin typeface="Arial Unicode MS" panose="020B0604020202020204" pitchFamily="34" charset="-128"/>
            </a:endParaRPr>
          </a:p>
          <a:p>
            <a:pPr eaLnBrk="1" hangingPunct="1">
              <a:spcBef>
                <a:spcPct val="50000"/>
              </a:spcBef>
              <a:buFontTx/>
              <a:buNone/>
            </a:pPr>
            <a:endParaRPr lang="en-US" sz="2800" dirty="0">
              <a:solidFill>
                <a:schemeClr val="tx1"/>
              </a:solidFill>
            </a:endParaRPr>
          </a:p>
        </p:txBody>
      </p:sp>
      <p:sp>
        <p:nvSpPr>
          <p:cNvPr id="65543" name="Rectangle 2"/>
          <p:cNvSpPr>
            <a:spLocks noGrp="1" noChangeArrowheads="1"/>
          </p:cNvSpPr>
          <p:nvPr>
            <p:ph type="title"/>
          </p:nvPr>
        </p:nvSpPr>
        <p:spPr>
          <a:xfrm>
            <a:off x="-40482" y="304007"/>
            <a:ext cx="9224963" cy="725488"/>
          </a:xfrm>
        </p:spPr>
        <p:txBody>
          <a:bodyPr/>
          <a:lstStyle/>
          <a:p>
            <a:pPr eaLnBrk="1" hangingPunct="1"/>
            <a:r>
              <a:rPr lang="en-US" dirty="0">
                <a:latin typeface="Arial Unicode MS" panose="020B0604020202020204" pitchFamily="34" charset="-128"/>
              </a:rPr>
              <a:t>Approximate z-test for two proportions</a:t>
            </a:r>
            <a:endParaRPr lang="en-US" dirty="0">
              <a:latin typeface="Symbol" panose="05050102010706020507" pitchFamily="18" charset="2"/>
            </a:endParaRPr>
          </a:p>
        </p:txBody>
      </p:sp>
    </p:spTree>
    <p:extLst>
      <p:ext uri="{BB962C8B-B14F-4D97-AF65-F5344CB8AC3E}">
        <p14:creationId xmlns:p14="http://schemas.microsoft.com/office/powerpoint/2010/main" val="383638264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05187">
                                            <p:txEl>
                                              <p:pRg st="0" end="0"/>
                                            </p:txEl>
                                          </p:spTgt>
                                        </p:tgtEl>
                                        <p:attrNameLst>
                                          <p:attrName>style.visibility</p:attrName>
                                        </p:attrNameLst>
                                      </p:cBhvr>
                                      <p:to>
                                        <p:strVal val="visible"/>
                                      </p:to>
                                    </p:set>
                                    <p:anim calcmode="lin" valueType="num">
                                      <p:cBhvr additive="base">
                                        <p:cTn id="7" dur="500" fill="hold"/>
                                        <p:tgtEl>
                                          <p:spTgt spid="605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51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6124754"/>
          </a:xfrm>
          <a:prstGeom prst="rect">
            <a:avLst/>
          </a:prstGeom>
        </p:spPr>
        <p:txBody>
          <a:bodyPr wrap="square">
            <a:spAutoFit/>
          </a:bodyPr>
          <a:lstStyle/>
          <a:p>
            <a:r>
              <a:rPr lang="en-US" sz="2800" dirty="0"/>
              <a:t>1) A dietician has developed a diet that is low in fats, carbohydrates, and cholesterol and is seeking evidence that this diet has a greater average reduction in weight for the moderately overweight than a diet that only focuses on lowering calories Two random samples of size 100 of moderately overweight people are selected from those agreeing to participate.  The first group  is placed on the new diet, while the second is placed on a diet that only reduces the calories eaten.   The two groups are treated the same except for the diet. The weight loss is recorded at the end of one month. </a:t>
            </a:r>
          </a:p>
          <a:p>
            <a:endParaRPr lang="en-US" sz="2800" dirty="0"/>
          </a:p>
          <a:p>
            <a:r>
              <a:rPr lang="en-US" sz="2800" dirty="0"/>
              <a:t>a) State the appropriate null and alternate hypotheses</a:t>
            </a:r>
            <a:endParaRPr lang="en-US" sz="2800" dirty="0">
              <a:latin typeface="+mn-lt"/>
            </a:endParaRPr>
          </a:p>
        </p:txBody>
      </p:sp>
    </p:spTree>
    <p:extLst>
      <p:ext uri="{BB962C8B-B14F-4D97-AF65-F5344CB8AC3E}">
        <p14:creationId xmlns:p14="http://schemas.microsoft.com/office/powerpoint/2010/main" val="145585178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1C5F77-B413-4792-AE16-1B02D99D46AD}"/>
              </a:ext>
            </a:extLst>
          </p:cNvPr>
          <p:cNvSpPr>
            <a:spLocks noGrp="1"/>
          </p:cNvSpPr>
          <p:nvPr>
            <p:ph type="sldNum" sz="quarter" idx="11"/>
          </p:nvPr>
        </p:nvSpPr>
        <p:spPr/>
        <p:txBody>
          <a:bodyPr/>
          <a:lstStyle/>
          <a:p>
            <a:fld id="{1E9AA682-99E6-48D7-8885-5F8DF010C91E}" type="slidenum">
              <a:rPr lang="en-US" smtClean="0"/>
              <a:pPr/>
              <a:t>15</a:t>
            </a:fld>
            <a:endParaRPr lang="en-US"/>
          </a:p>
        </p:txBody>
      </p:sp>
    </p:spTree>
    <p:extLst>
      <p:ext uri="{BB962C8B-B14F-4D97-AF65-F5344CB8AC3E}">
        <p14:creationId xmlns:p14="http://schemas.microsoft.com/office/powerpoint/2010/main" val="245490273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6555641"/>
          </a:xfrm>
          <a:prstGeom prst="rect">
            <a:avLst/>
          </a:prstGeom>
        </p:spPr>
        <p:txBody>
          <a:bodyPr wrap="square">
            <a:spAutoFit/>
          </a:bodyPr>
          <a:lstStyle/>
          <a:p>
            <a:r>
              <a:rPr lang="en-US" sz="2800" dirty="0"/>
              <a:t>1) A dietician has developed a diet that is low in fats, carbohydrates, and cholesterol and is seeking evidence that this diet has a greater average reduction in weight for the moderately overweight than a diet that only focuses on lowering calories Two random samples of size 100 of moderately overweight people are selected from those agreeing to participate.  The first group  is placed on the new diet, while the second is placed on a diet that only reduces the calories eaten.   The two groups are treated the same except for the diet. The weight loss is recorded at the end of one month. </a:t>
            </a:r>
          </a:p>
          <a:p>
            <a:endParaRPr lang="en-US" sz="2800" dirty="0"/>
          </a:p>
          <a:p>
            <a:r>
              <a:rPr lang="en-US" sz="2800" dirty="0"/>
              <a:t>b) In terms of the question, what is your conclusion for this problem if </a:t>
            </a:r>
            <a:r>
              <a:rPr lang="en-US" sz="2800" dirty="0">
                <a:latin typeface="Symbol" panose="05050102010706020507" pitchFamily="18" charset="2"/>
              </a:rPr>
              <a:t>a</a:t>
            </a:r>
            <a:r>
              <a:rPr lang="en-US" sz="2800" dirty="0"/>
              <a:t>=0.05 and the p-value is 0.042?</a:t>
            </a:r>
          </a:p>
        </p:txBody>
      </p:sp>
    </p:spTree>
    <p:extLst>
      <p:ext uri="{BB962C8B-B14F-4D97-AF65-F5344CB8AC3E}">
        <p14:creationId xmlns:p14="http://schemas.microsoft.com/office/powerpoint/2010/main" val="24066752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FB31EEC-F958-48C9-9EE7-33569681F16F}"/>
              </a:ext>
            </a:extLst>
          </p:cNvPr>
          <p:cNvSpPr>
            <a:spLocks noGrp="1"/>
          </p:cNvSpPr>
          <p:nvPr>
            <p:ph type="sldNum" sz="quarter" idx="11"/>
          </p:nvPr>
        </p:nvSpPr>
        <p:spPr/>
        <p:txBody>
          <a:bodyPr/>
          <a:lstStyle/>
          <a:p>
            <a:fld id="{1E9AA682-99E6-48D7-8885-5F8DF010C91E}" type="slidenum">
              <a:rPr lang="en-US" smtClean="0"/>
              <a:pPr/>
              <a:t>17</a:t>
            </a:fld>
            <a:endParaRPr lang="en-US"/>
          </a:p>
        </p:txBody>
      </p:sp>
    </p:spTree>
    <p:extLst>
      <p:ext uri="{BB962C8B-B14F-4D97-AF65-F5344CB8AC3E}">
        <p14:creationId xmlns:p14="http://schemas.microsoft.com/office/powerpoint/2010/main" val="406619685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3970318"/>
          </a:xfrm>
          <a:prstGeom prst="rect">
            <a:avLst/>
          </a:prstGeom>
        </p:spPr>
        <p:txBody>
          <a:bodyPr wrap="square">
            <a:spAutoFit/>
          </a:bodyPr>
          <a:lstStyle/>
          <a:p>
            <a:r>
              <a:rPr lang="en-US" sz="2800" dirty="0"/>
              <a:t>2) One of the important factors in using various location devices for surveying (such as GPS, or laser based systems) is the variability in the value it gives for altitude.   A product testing company is comparing a new laser based system to an older model, and is seeking evidence that the old model is more variable than the newer one.  </a:t>
            </a:r>
          </a:p>
          <a:p>
            <a:endParaRPr lang="en-US" sz="2800" dirty="0"/>
          </a:p>
          <a:p>
            <a:r>
              <a:rPr lang="en-US" sz="2800" dirty="0"/>
              <a:t>a) State the appropriate null and alternate hypotheses</a:t>
            </a:r>
            <a:endParaRPr lang="en-US" sz="2800" dirty="0">
              <a:latin typeface="+mn-lt"/>
            </a:endParaRPr>
          </a:p>
        </p:txBody>
      </p:sp>
    </p:spTree>
    <p:extLst>
      <p:ext uri="{BB962C8B-B14F-4D97-AF65-F5344CB8AC3E}">
        <p14:creationId xmlns:p14="http://schemas.microsoft.com/office/powerpoint/2010/main" val="55122544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D24E54-4533-4155-B9B0-78FAF088D42D}"/>
              </a:ext>
            </a:extLst>
          </p:cNvPr>
          <p:cNvSpPr>
            <a:spLocks noGrp="1"/>
          </p:cNvSpPr>
          <p:nvPr>
            <p:ph type="sldNum" sz="quarter" idx="11"/>
          </p:nvPr>
        </p:nvSpPr>
        <p:spPr/>
        <p:txBody>
          <a:bodyPr/>
          <a:lstStyle/>
          <a:p>
            <a:fld id="{1E9AA682-99E6-48D7-8885-5F8DF010C91E}" type="slidenum">
              <a:rPr lang="en-US" smtClean="0"/>
              <a:pPr/>
              <a:t>19</a:t>
            </a:fld>
            <a:endParaRPr lang="en-US"/>
          </a:p>
        </p:txBody>
      </p:sp>
    </p:spTree>
    <p:extLst>
      <p:ext uri="{BB962C8B-B14F-4D97-AF65-F5344CB8AC3E}">
        <p14:creationId xmlns:p14="http://schemas.microsoft.com/office/powerpoint/2010/main" val="160618686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A441AA93-748E-4883-BB98-BF698DF378C7}" type="slidenum">
              <a:rPr lang="en-US"/>
              <a:pPr/>
              <a:t>2</a:t>
            </a:fld>
            <a:endParaRPr lang="en-US"/>
          </a:p>
        </p:txBody>
      </p:sp>
      <p:sp>
        <p:nvSpPr>
          <p:cNvPr id="5123" name="Rectangle 2"/>
          <p:cNvSpPr>
            <a:spLocks noGrp="1" noChangeArrowheads="1"/>
          </p:cNvSpPr>
          <p:nvPr>
            <p:ph type="title"/>
          </p:nvPr>
        </p:nvSpPr>
        <p:spPr>
          <a:xfrm>
            <a:off x="685800" y="304800"/>
            <a:ext cx="7772400" cy="685800"/>
          </a:xfrm>
        </p:spPr>
        <p:txBody>
          <a:bodyPr/>
          <a:lstStyle/>
          <a:p>
            <a:pPr eaLnBrk="1" hangingPunct="1"/>
            <a:r>
              <a:rPr lang="en-US" sz="3600">
                <a:latin typeface="Arial Unicode MS" pitchFamily="34" charset="-128"/>
              </a:rPr>
              <a:t>Outline for Today</a:t>
            </a:r>
          </a:p>
        </p:txBody>
      </p:sp>
      <p:sp>
        <p:nvSpPr>
          <p:cNvPr id="210947" name="Rectangle 3"/>
          <p:cNvSpPr>
            <a:spLocks noGrp="1" noChangeArrowheads="1"/>
          </p:cNvSpPr>
          <p:nvPr>
            <p:ph type="body" idx="1"/>
          </p:nvPr>
        </p:nvSpPr>
        <p:spPr>
          <a:xfrm>
            <a:off x="0" y="997226"/>
            <a:ext cx="9144000" cy="4953000"/>
          </a:xfrm>
        </p:spPr>
        <p:txBody>
          <a:bodyPr/>
          <a:lstStyle/>
          <a:p>
            <a:pPr eaLnBrk="1" hangingPunct="1"/>
            <a:endParaRPr lang="en-US" b="1" dirty="0">
              <a:latin typeface="Arial Unicode MS" pitchFamily="34" charset="-128"/>
            </a:endParaRPr>
          </a:p>
          <a:p>
            <a:pPr marL="0" indent="0" eaLnBrk="1" hangingPunct="1">
              <a:buNone/>
            </a:pPr>
            <a:endParaRPr lang="en-US" b="1" dirty="0">
              <a:latin typeface="Arial Unicode MS" pitchFamily="34" charset="-128"/>
            </a:endParaRPr>
          </a:p>
          <a:p>
            <a:pPr eaLnBrk="1" hangingPunct="1"/>
            <a:r>
              <a:rPr lang="en-US" b="1" dirty="0">
                <a:latin typeface="Arial Unicode MS" pitchFamily="34" charset="-128"/>
              </a:rPr>
              <a:t>Inference for two variables continued</a:t>
            </a:r>
          </a:p>
          <a:p>
            <a:pPr eaLnBrk="1" hangingPunct="1"/>
            <a:endParaRPr lang="en-US" b="1" dirty="0">
              <a:latin typeface="Arial Unicode MS" pitchFamily="34" charset="-128"/>
            </a:endParaRPr>
          </a:p>
          <a:p>
            <a:pPr eaLnBrk="1" hangingPunct="1"/>
            <a:r>
              <a:rPr lang="en-US" b="1" dirty="0">
                <a:latin typeface="Arial Unicode MS" pitchFamily="34" charset="-128"/>
              </a:rPr>
              <a:t>Should finish reading Sections 9.1-9.4 and 9.6</a:t>
            </a:r>
          </a:p>
          <a:p>
            <a:pPr eaLnBrk="1" hangingPunct="1"/>
            <a:endParaRPr lang="en-US" b="1" dirty="0">
              <a:latin typeface="Arial Unicode MS" pitchFamily="34" charset="-128"/>
            </a:endParaRPr>
          </a:p>
          <a:p>
            <a:pPr eaLnBrk="1" hangingPunct="1"/>
            <a:r>
              <a:rPr lang="en-US" b="1" dirty="0">
                <a:latin typeface="Arial Unicode MS" pitchFamily="34" charset="-128"/>
              </a:rPr>
              <a:t>Homework 7 due Thursday October 31</a:t>
            </a:r>
          </a:p>
          <a:p>
            <a:pPr marL="0" indent="0" eaLnBrk="1" hangingPunct="1">
              <a:buNone/>
            </a:pPr>
            <a:endParaRPr lang="en-US" b="1" dirty="0">
              <a:latin typeface="Arial Unicode MS" pitchFamily="34" charset="-128"/>
            </a:endParaRPr>
          </a:p>
        </p:txBody>
      </p:sp>
    </p:spTree>
    <p:extLst>
      <p:ext uri="{BB962C8B-B14F-4D97-AF65-F5344CB8AC3E}">
        <p14:creationId xmlns:p14="http://schemas.microsoft.com/office/powerpoint/2010/main" val="30589830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7">
                                            <p:txEl>
                                              <p:pRg st="2" end="2"/>
                                            </p:txEl>
                                          </p:spTgt>
                                        </p:tgtEl>
                                        <p:attrNameLst>
                                          <p:attrName>style.visibility</p:attrName>
                                        </p:attrNameLst>
                                      </p:cBhvr>
                                      <p:to>
                                        <p:strVal val="visible"/>
                                      </p:to>
                                    </p:set>
                                    <p:anim calcmode="lin" valueType="num">
                                      <p:cBhvr additive="base">
                                        <p:cTn id="7" dur="500" fill="hold"/>
                                        <p:tgtEl>
                                          <p:spTgt spid="21094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09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0947">
                                            <p:txEl>
                                              <p:pRg st="4" end="4"/>
                                            </p:txEl>
                                          </p:spTgt>
                                        </p:tgtEl>
                                        <p:attrNameLst>
                                          <p:attrName>style.visibility</p:attrName>
                                        </p:attrNameLst>
                                      </p:cBhvr>
                                      <p:to>
                                        <p:strVal val="visible"/>
                                      </p:to>
                                    </p:set>
                                    <p:anim calcmode="lin" valueType="num">
                                      <p:cBhvr additive="base">
                                        <p:cTn id="13" dur="500" fill="hold"/>
                                        <p:tgtEl>
                                          <p:spTgt spid="210947">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09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0947">
                                            <p:txEl>
                                              <p:pRg st="6" end="6"/>
                                            </p:txEl>
                                          </p:spTgt>
                                        </p:tgtEl>
                                        <p:attrNameLst>
                                          <p:attrName>style.visibility</p:attrName>
                                        </p:attrNameLst>
                                      </p:cBhvr>
                                      <p:to>
                                        <p:strVal val="visible"/>
                                      </p:to>
                                    </p:set>
                                    <p:anim calcmode="lin" valueType="num">
                                      <p:cBhvr additive="base">
                                        <p:cTn id="19" dur="500" fill="hold"/>
                                        <p:tgtEl>
                                          <p:spTgt spid="210947">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094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09EDC2-B42A-4BF0-95F7-2468E86AE253}"/>
              </a:ext>
            </a:extLst>
          </p:cNvPr>
          <p:cNvSpPr>
            <a:spLocks noGrp="1"/>
          </p:cNvSpPr>
          <p:nvPr>
            <p:ph type="sldNum" sz="quarter" idx="11"/>
          </p:nvPr>
        </p:nvSpPr>
        <p:spPr/>
        <p:txBody>
          <a:bodyPr/>
          <a:lstStyle/>
          <a:p>
            <a:fld id="{1E9AA682-99E6-48D7-8885-5F8DF010C91E}" type="slidenum">
              <a:rPr lang="en-US" smtClean="0"/>
              <a:pPr/>
              <a:t>20</a:t>
            </a:fld>
            <a:endParaRPr lang="en-US"/>
          </a:p>
        </p:txBody>
      </p:sp>
    </p:spTree>
    <p:extLst>
      <p:ext uri="{BB962C8B-B14F-4D97-AF65-F5344CB8AC3E}">
        <p14:creationId xmlns:p14="http://schemas.microsoft.com/office/powerpoint/2010/main" val="342492420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76200" y="1523347"/>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4832092"/>
          </a:xfrm>
          <a:prstGeom prst="rect">
            <a:avLst/>
          </a:prstGeom>
        </p:spPr>
        <p:txBody>
          <a:bodyPr wrap="square">
            <a:spAutoFit/>
          </a:bodyPr>
          <a:lstStyle/>
          <a:p>
            <a:r>
              <a:rPr lang="en-US" sz="2800" dirty="0"/>
              <a:t>2) One of the important factors in using various location devices for surveying (such as GPS, or laser based systems) is the variability in the value it gives for altitude.   A product testing company is comparing a new laser based system to an older model, and is seeking evidence that the old model is more variable than the newer one.  </a:t>
            </a:r>
          </a:p>
          <a:p>
            <a:endParaRPr lang="en-US" sz="2800" dirty="0"/>
          </a:p>
          <a:p>
            <a:r>
              <a:rPr lang="en-US" sz="2800" dirty="0"/>
              <a:t>b) In terms of the question, what is your conclusion for this problem if </a:t>
            </a:r>
            <a:r>
              <a:rPr lang="en-US" sz="2800" dirty="0">
                <a:latin typeface="Symbol" panose="05050102010706020507" pitchFamily="18" charset="2"/>
              </a:rPr>
              <a:t>a</a:t>
            </a:r>
            <a:r>
              <a:rPr lang="en-US" sz="2800" dirty="0"/>
              <a:t>=0.05 and the p-value is 0.19?</a:t>
            </a:r>
          </a:p>
          <a:p>
            <a:endParaRPr lang="en-US" sz="2800" dirty="0">
              <a:latin typeface="+mn-lt"/>
            </a:endParaRPr>
          </a:p>
        </p:txBody>
      </p:sp>
    </p:spTree>
    <p:extLst>
      <p:ext uri="{BB962C8B-B14F-4D97-AF65-F5344CB8AC3E}">
        <p14:creationId xmlns:p14="http://schemas.microsoft.com/office/powerpoint/2010/main" val="341985678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05BBB1C-B13E-4E2A-B010-0C27ED1EB037}"/>
              </a:ext>
            </a:extLst>
          </p:cNvPr>
          <p:cNvSpPr>
            <a:spLocks noGrp="1"/>
          </p:cNvSpPr>
          <p:nvPr>
            <p:ph type="sldNum" sz="quarter" idx="11"/>
          </p:nvPr>
        </p:nvSpPr>
        <p:spPr/>
        <p:txBody>
          <a:bodyPr/>
          <a:lstStyle/>
          <a:p>
            <a:fld id="{1E9AA682-99E6-48D7-8885-5F8DF010C91E}" type="slidenum">
              <a:rPr lang="en-US" smtClean="0"/>
              <a:pPr/>
              <a:t>22</a:t>
            </a:fld>
            <a:endParaRPr lang="en-US"/>
          </a:p>
        </p:txBody>
      </p:sp>
    </p:spTree>
    <p:extLst>
      <p:ext uri="{BB962C8B-B14F-4D97-AF65-F5344CB8AC3E}">
        <p14:creationId xmlns:p14="http://schemas.microsoft.com/office/powerpoint/2010/main" val="36311219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147842" y="1240959"/>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3970318"/>
          </a:xfrm>
          <a:prstGeom prst="rect">
            <a:avLst/>
          </a:prstGeom>
        </p:spPr>
        <p:txBody>
          <a:bodyPr wrap="square">
            <a:spAutoFit/>
          </a:bodyPr>
          <a:lstStyle/>
          <a:p>
            <a:r>
              <a:rPr lang="en-US" sz="2800" dirty="0">
                <a:latin typeface="+mn-lt"/>
                <a:ea typeface="Times New Roman" panose="02020603050405020304" pitchFamily="18" charset="0"/>
              </a:rPr>
              <a:t>3) The results of a survey on bullying were published in the February 2005 issue of </a:t>
            </a:r>
            <a:r>
              <a:rPr lang="en-US" sz="2800" i="1" dirty="0">
                <a:latin typeface="+mn-lt"/>
                <a:ea typeface="Times New Roman" panose="02020603050405020304" pitchFamily="18" charset="0"/>
              </a:rPr>
              <a:t>Health Education Research</a:t>
            </a:r>
            <a:r>
              <a:rPr lang="en-US" sz="2800" dirty="0">
                <a:latin typeface="+mn-lt"/>
                <a:ea typeface="Times New Roman" panose="02020603050405020304" pitchFamily="18" charset="0"/>
              </a:rPr>
              <a:t>.   In a sample of 1,379 girls, 967 claimed they had never bullied another student.  In a sample of 1,358 boys, 746 claimed they had never bullied another student.    Construct a 90% confidence interval for how much more often girls claimed to have never-bullied than boys.    (Give the formula with all of the values plugged in.  You do not need to simplify).</a:t>
            </a:r>
            <a:endParaRPr lang="en-US" sz="2800" dirty="0">
              <a:latin typeface="+mn-lt"/>
            </a:endParaRPr>
          </a:p>
        </p:txBody>
      </p:sp>
    </p:spTree>
    <p:extLst>
      <p:ext uri="{BB962C8B-B14F-4D97-AF65-F5344CB8AC3E}">
        <p14:creationId xmlns:p14="http://schemas.microsoft.com/office/powerpoint/2010/main" val="321835194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BC8184-8327-4B73-A546-09F15FDEF9EA}"/>
              </a:ext>
            </a:extLst>
          </p:cNvPr>
          <p:cNvSpPr>
            <a:spLocks noGrp="1"/>
          </p:cNvSpPr>
          <p:nvPr>
            <p:ph type="sldNum" sz="quarter" idx="11"/>
          </p:nvPr>
        </p:nvSpPr>
        <p:spPr/>
        <p:txBody>
          <a:bodyPr/>
          <a:lstStyle/>
          <a:p>
            <a:fld id="{1E9AA682-99E6-48D7-8885-5F8DF010C91E}" type="slidenum">
              <a:rPr lang="en-US" smtClean="0"/>
              <a:pPr/>
              <a:t>24</a:t>
            </a:fld>
            <a:endParaRPr lang="en-US"/>
          </a:p>
        </p:txBody>
      </p:sp>
    </p:spTree>
    <p:extLst>
      <p:ext uri="{BB962C8B-B14F-4D97-AF65-F5344CB8AC3E}">
        <p14:creationId xmlns:p14="http://schemas.microsoft.com/office/powerpoint/2010/main" val="116140044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4832092"/>
          </a:xfrm>
          <a:prstGeom prst="rect">
            <a:avLst/>
          </a:prstGeom>
        </p:spPr>
        <p:txBody>
          <a:bodyPr wrap="square">
            <a:spAutoFit/>
          </a:bodyPr>
          <a:lstStyle/>
          <a:p>
            <a:r>
              <a:rPr lang="en-US" sz="2800" dirty="0"/>
              <a:t>4) Consider the formula for comparing two population means.   </a:t>
            </a:r>
          </a:p>
          <a:p>
            <a:r>
              <a:rPr lang="en-US" sz="2800" dirty="0"/>
              <a:t> </a:t>
            </a:r>
          </a:p>
          <a:p>
            <a:r>
              <a:rPr lang="en-US" sz="2800" dirty="0"/>
              <a:t>a) What must be true in order for us to use the s</a:t>
            </a:r>
            <a:r>
              <a:rPr lang="en-US" sz="2800" baseline="-25000" dirty="0"/>
              <a:t>p</a:t>
            </a:r>
            <a:r>
              <a:rPr lang="en-US" sz="2800" baseline="30000" dirty="0"/>
              <a:t>2</a:t>
            </a:r>
            <a:r>
              <a:rPr lang="en-US" sz="2800" dirty="0"/>
              <a:t> formula to substitute in for s</a:t>
            </a:r>
            <a:r>
              <a:rPr lang="en-US" sz="2800" baseline="-25000" dirty="0"/>
              <a:t>1</a:t>
            </a:r>
            <a:r>
              <a:rPr lang="en-US" sz="2800" baseline="30000" dirty="0"/>
              <a:t>2</a:t>
            </a:r>
            <a:r>
              <a:rPr lang="en-US" sz="2800" dirty="0"/>
              <a:t> and s</a:t>
            </a:r>
            <a:r>
              <a:rPr lang="en-US" sz="2800" baseline="-25000" dirty="0"/>
              <a:t>2</a:t>
            </a:r>
            <a:r>
              <a:rPr lang="en-US" sz="2800" baseline="30000" dirty="0"/>
              <a:t>2</a:t>
            </a:r>
            <a:r>
              <a:rPr lang="en-US" sz="2800" dirty="0"/>
              <a:t>?  What degrees of freedom would the resulting t-distribution have?    </a:t>
            </a:r>
          </a:p>
          <a:p>
            <a:r>
              <a:rPr lang="en-US" sz="2800" dirty="0"/>
              <a:t> </a:t>
            </a:r>
          </a:p>
          <a:p>
            <a:endParaRPr lang="en-US" sz="2800" dirty="0"/>
          </a:p>
          <a:p>
            <a:r>
              <a:rPr lang="en-US" sz="2800" dirty="0"/>
              <a:t>b) If the condition you gave in (a) isn’t met, what degrees of freedom does the resulting </a:t>
            </a:r>
            <a:r>
              <a:rPr lang="en-US" sz="2800" i="1" dirty="0"/>
              <a:t>t</a:t>
            </a:r>
            <a:r>
              <a:rPr lang="en-US" sz="2800" dirty="0"/>
              <a:t>-distribution have? </a:t>
            </a:r>
          </a:p>
        </p:txBody>
      </p:sp>
    </p:spTree>
    <p:extLst>
      <p:ext uri="{BB962C8B-B14F-4D97-AF65-F5344CB8AC3E}">
        <p14:creationId xmlns:p14="http://schemas.microsoft.com/office/powerpoint/2010/main" val="76017579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2823D6-E762-429C-A6D1-EDC857C86D76}"/>
              </a:ext>
            </a:extLst>
          </p:cNvPr>
          <p:cNvSpPr>
            <a:spLocks noGrp="1"/>
          </p:cNvSpPr>
          <p:nvPr>
            <p:ph type="sldNum" sz="quarter" idx="11"/>
          </p:nvPr>
        </p:nvSpPr>
        <p:spPr/>
        <p:txBody>
          <a:bodyPr/>
          <a:lstStyle/>
          <a:p>
            <a:fld id="{1E9AA682-99E6-48D7-8885-5F8DF010C91E}" type="slidenum">
              <a:rPr lang="en-US" smtClean="0"/>
              <a:pPr/>
              <a:t>26</a:t>
            </a:fld>
            <a:endParaRPr lang="en-US"/>
          </a:p>
        </p:txBody>
      </p:sp>
    </p:spTree>
    <p:extLst>
      <p:ext uri="{BB962C8B-B14F-4D97-AF65-F5344CB8AC3E}">
        <p14:creationId xmlns:p14="http://schemas.microsoft.com/office/powerpoint/2010/main" val="246027437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6555641"/>
          </a:xfrm>
          <a:prstGeom prst="rect">
            <a:avLst/>
          </a:prstGeom>
        </p:spPr>
        <p:txBody>
          <a:bodyPr wrap="square">
            <a:spAutoFit/>
          </a:bodyPr>
          <a:lstStyle/>
          <a:p>
            <a:r>
              <a:rPr lang="en-US" sz="2800" dirty="0"/>
              <a:t>5) A restaurant wants to measure the effect on average sales of changing the menu layout from the standard menu to one with appetizers shown in the margin of every page. They generate a check-list of length 300 containing 150 lines labeled “Format A” and 150 lines labeled “Format B” in a random order.  As each group of customers enters, the host checks the current line on the list and gives every diner at the table that menu.   The management watches the servers to make sure they aren't treating groups differently based on the menu they received.  They decide to analyze this using the two-sample t-interval.</a:t>
            </a:r>
          </a:p>
          <a:p>
            <a:r>
              <a:rPr lang="en-US" sz="2800" dirty="0"/>
              <a:t> </a:t>
            </a:r>
          </a:p>
          <a:p>
            <a:r>
              <a:rPr lang="en-US" sz="2800" dirty="0"/>
              <a:t>a) Specifically what output do you need in order to check the normal population assumption?</a:t>
            </a:r>
          </a:p>
        </p:txBody>
      </p:sp>
    </p:spTree>
    <p:extLst>
      <p:ext uri="{BB962C8B-B14F-4D97-AF65-F5344CB8AC3E}">
        <p14:creationId xmlns:p14="http://schemas.microsoft.com/office/powerpoint/2010/main" val="245070201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6D3DED-2E5C-47AA-A9E6-ACE1B067355E}"/>
              </a:ext>
            </a:extLst>
          </p:cNvPr>
          <p:cNvSpPr>
            <a:spLocks noGrp="1"/>
          </p:cNvSpPr>
          <p:nvPr>
            <p:ph type="sldNum" sz="quarter" idx="11"/>
          </p:nvPr>
        </p:nvSpPr>
        <p:spPr/>
        <p:txBody>
          <a:bodyPr/>
          <a:lstStyle/>
          <a:p>
            <a:fld id="{1E9AA682-99E6-48D7-8885-5F8DF010C91E}" type="slidenum">
              <a:rPr lang="en-US" smtClean="0"/>
              <a:pPr/>
              <a:t>28</a:t>
            </a:fld>
            <a:endParaRPr lang="en-US"/>
          </a:p>
        </p:txBody>
      </p:sp>
    </p:spTree>
    <p:extLst>
      <p:ext uri="{BB962C8B-B14F-4D97-AF65-F5344CB8AC3E}">
        <p14:creationId xmlns:p14="http://schemas.microsoft.com/office/powerpoint/2010/main" val="73741256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6555641"/>
          </a:xfrm>
          <a:prstGeom prst="rect">
            <a:avLst/>
          </a:prstGeom>
        </p:spPr>
        <p:txBody>
          <a:bodyPr wrap="square">
            <a:spAutoFit/>
          </a:bodyPr>
          <a:lstStyle/>
          <a:p>
            <a:r>
              <a:rPr lang="en-US" sz="2800" dirty="0"/>
              <a:t>5) A restaurant wants to measure the effect on average sales of changing the menu layout from the standard menu to one with appetizers shown in the margin of every. They generate a check-list of length 300 containing 150 lines labeled “Format A” and 150 lines labeled “Format B” in a random order.  As each group of customers enters, the host checks the current line on the list and gives every diner at the table that menu.   The management watches the servers to make sure they aren't treating groups differently based on the menu they received.  They decide to analyze this using the two-sample t-interval.</a:t>
            </a:r>
          </a:p>
          <a:p>
            <a:r>
              <a:rPr lang="en-US" sz="2800" dirty="0"/>
              <a:t> </a:t>
            </a:r>
          </a:p>
          <a:p>
            <a:r>
              <a:rPr lang="en-US" sz="2800" dirty="0"/>
              <a:t>b) In a sentence or two, what does “Fairly robust to non-normality” mean in light of your answer to (a)?</a:t>
            </a:r>
          </a:p>
        </p:txBody>
      </p:sp>
    </p:spTree>
    <p:extLst>
      <p:ext uri="{BB962C8B-B14F-4D97-AF65-F5344CB8AC3E}">
        <p14:creationId xmlns:p14="http://schemas.microsoft.com/office/powerpoint/2010/main" val="231491765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06A62DB-9A1F-4AAD-8E11-45B4766775D6}" type="slidenum">
              <a:rPr lang="en-US" smtClean="0"/>
              <a:pPr/>
              <a:t>3</a:t>
            </a:fld>
            <a:endParaRPr lang="en-US"/>
          </a:p>
        </p:txBody>
      </p:sp>
      <p:graphicFrame>
        <p:nvGraphicFramePr>
          <p:cNvPr id="8" name="Object 2"/>
          <p:cNvGraphicFramePr>
            <a:graphicFrameLocks noChangeAspect="1"/>
          </p:cNvGraphicFramePr>
          <p:nvPr>
            <p:extLst>
              <p:ext uri="{D42A27DB-BD31-4B8C-83A1-F6EECF244321}">
                <p14:modId xmlns:p14="http://schemas.microsoft.com/office/powerpoint/2010/main" val="2904440485"/>
              </p:ext>
            </p:extLst>
          </p:nvPr>
        </p:nvGraphicFramePr>
        <p:xfrm>
          <a:off x="1066800" y="2626117"/>
          <a:ext cx="2204682" cy="1515626"/>
        </p:xfrm>
        <a:graphic>
          <a:graphicData uri="http://schemas.openxmlformats.org/presentationml/2006/ole">
            <mc:AlternateContent xmlns:mc="http://schemas.openxmlformats.org/markup-compatibility/2006">
              <mc:Choice xmlns:v="urn:schemas-microsoft-com:vml" Requires="v">
                <p:oleObj spid="_x0000_s93343" name="Equation" r:id="rId3" imgW="609480" imgH="419040" progId="Equation.3">
                  <p:embed/>
                </p:oleObj>
              </mc:Choice>
              <mc:Fallback>
                <p:oleObj name="Equation" r:id="rId3" imgW="609480" imgH="419040" progId="Equation.3">
                  <p:embed/>
                  <p:pic>
                    <p:nvPicPr>
                      <p:cNvPr id="0" name=""/>
                      <p:cNvPicPr>
                        <a:picLocks noChangeAspect="1" noChangeArrowheads="1"/>
                      </p:cNvPicPr>
                      <p:nvPr/>
                    </p:nvPicPr>
                    <p:blipFill>
                      <a:blip r:embed="rId4"/>
                      <a:srcRect/>
                      <a:stretch>
                        <a:fillRect/>
                      </a:stretch>
                    </p:blipFill>
                    <p:spPr bwMode="auto">
                      <a:xfrm>
                        <a:off x="1066800" y="2626117"/>
                        <a:ext cx="2204682" cy="1515626"/>
                      </a:xfrm>
                      <a:prstGeom prst="rect">
                        <a:avLst/>
                      </a:prstGeom>
                      <a:noFill/>
                      <a:ln>
                        <a:noFill/>
                      </a:ln>
                      <a:extLst/>
                    </p:spPr>
                  </p:pic>
                </p:oleObj>
              </mc:Fallback>
            </mc:AlternateContent>
          </a:graphicData>
        </a:graphic>
      </p:graphicFrame>
      <p:graphicFrame>
        <p:nvGraphicFramePr>
          <p:cNvPr id="9" name="Object 2"/>
          <p:cNvGraphicFramePr>
            <a:graphicFrameLocks noChangeAspect="1"/>
          </p:cNvGraphicFramePr>
          <p:nvPr>
            <p:extLst>
              <p:ext uri="{D42A27DB-BD31-4B8C-83A1-F6EECF244321}">
                <p14:modId xmlns:p14="http://schemas.microsoft.com/office/powerpoint/2010/main" val="1499818956"/>
              </p:ext>
            </p:extLst>
          </p:nvPr>
        </p:nvGraphicFramePr>
        <p:xfrm>
          <a:off x="1371600" y="685800"/>
          <a:ext cx="1211263" cy="1487032"/>
        </p:xfrm>
        <a:graphic>
          <a:graphicData uri="http://schemas.openxmlformats.org/presentationml/2006/ole">
            <mc:AlternateContent xmlns:mc="http://schemas.openxmlformats.org/markup-compatibility/2006">
              <mc:Choice xmlns:v="urn:schemas-microsoft-com:vml" Requires="v">
                <p:oleObj spid="_x0000_s93344" name="Equation" r:id="rId5" imgW="444240" imgH="545760" progId="Equation.3">
                  <p:embed/>
                </p:oleObj>
              </mc:Choice>
              <mc:Fallback>
                <p:oleObj name="Equation" r:id="rId5" imgW="444240" imgH="545760" progId="Equation.3">
                  <p:embed/>
                  <p:pic>
                    <p:nvPicPr>
                      <p:cNvPr id="0" name=""/>
                      <p:cNvPicPr>
                        <a:picLocks noChangeAspect="1" noChangeArrowheads="1"/>
                      </p:cNvPicPr>
                      <p:nvPr/>
                    </p:nvPicPr>
                    <p:blipFill>
                      <a:blip r:embed="rId6"/>
                      <a:srcRect/>
                      <a:stretch>
                        <a:fillRect/>
                      </a:stretch>
                    </p:blipFill>
                    <p:spPr bwMode="auto">
                      <a:xfrm>
                        <a:off x="1371600" y="685800"/>
                        <a:ext cx="1211263" cy="1487032"/>
                      </a:xfrm>
                      <a:prstGeom prst="rect">
                        <a:avLst/>
                      </a:prstGeom>
                      <a:noFill/>
                      <a:ln>
                        <a:noFill/>
                      </a:ln>
                      <a:effectLst/>
                      <a:extLst/>
                    </p:spPr>
                  </p:pic>
                </p:oleObj>
              </mc:Fallback>
            </mc:AlternateContent>
          </a:graphicData>
        </a:graphic>
      </p:graphicFrame>
      <p:graphicFrame>
        <p:nvGraphicFramePr>
          <p:cNvPr id="10" name="Object 2"/>
          <p:cNvGraphicFramePr>
            <a:graphicFrameLocks noChangeAspect="1"/>
          </p:cNvGraphicFramePr>
          <p:nvPr>
            <p:extLst>
              <p:ext uri="{D42A27DB-BD31-4B8C-83A1-F6EECF244321}">
                <p14:modId xmlns:p14="http://schemas.microsoft.com/office/powerpoint/2010/main" val="405105269"/>
              </p:ext>
            </p:extLst>
          </p:nvPr>
        </p:nvGraphicFramePr>
        <p:xfrm>
          <a:off x="1600200" y="4259289"/>
          <a:ext cx="1423987" cy="2462186"/>
        </p:xfrm>
        <a:graphic>
          <a:graphicData uri="http://schemas.openxmlformats.org/presentationml/2006/ole">
            <mc:AlternateContent xmlns:mc="http://schemas.openxmlformats.org/markup-compatibility/2006">
              <mc:Choice xmlns:v="urn:schemas-microsoft-com:vml" Requires="v">
                <p:oleObj spid="_x0000_s93345" name="Equation" r:id="rId7" imgW="469800" imgH="812520" progId="Equation.3">
                  <p:embed/>
                </p:oleObj>
              </mc:Choice>
              <mc:Fallback>
                <p:oleObj name="Equation" r:id="rId7" imgW="469800" imgH="812520" progId="Equation.3">
                  <p:embed/>
                  <p:pic>
                    <p:nvPicPr>
                      <p:cNvPr id="0" name=""/>
                      <p:cNvPicPr>
                        <a:picLocks noChangeAspect="1" noChangeArrowheads="1"/>
                      </p:cNvPicPr>
                      <p:nvPr/>
                    </p:nvPicPr>
                    <p:blipFill>
                      <a:blip r:embed="rId8"/>
                      <a:srcRect/>
                      <a:stretch>
                        <a:fillRect/>
                      </a:stretch>
                    </p:blipFill>
                    <p:spPr bwMode="auto">
                      <a:xfrm>
                        <a:off x="1600200" y="4259289"/>
                        <a:ext cx="1423987" cy="2462186"/>
                      </a:xfrm>
                      <a:prstGeom prst="rect">
                        <a:avLst/>
                      </a:prstGeom>
                      <a:noFill/>
                      <a:ln>
                        <a:noFill/>
                      </a:ln>
                      <a:effectLst/>
                      <a:extLst/>
                    </p:spPr>
                  </p:pic>
                </p:oleObj>
              </mc:Fallback>
            </mc:AlternateContent>
          </a:graphicData>
        </a:graphic>
      </p:graphicFrame>
      <p:graphicFrame>
        <p:nvGraphicFramePr>
          <p:cNvPr id="11" name="Object 2"/>
          <p:cNvGraphicFramePr>
            <a:graphicFrameLocks noChangeAspect="1"/>
          </p:cNvGraphicFramePr>
          <p:nvPr>
            <p:extLst>
              <p:ext uri="{D42A27DB-BD31-4B8C-83A1-F6EECF244321}">
                <p14:modId xmlns:p14="http://schemas.microsoft.com/office/powerpoint/2010/main" val="2220922154"/>
              </p:ext>
            </p:extLst>
          </p:nvPr>
        </p:nvGraphicFramePr>
        <p:xfrm>
          <a:off x="4419600" y="486886"/>
          <a:ext cx="3006111" cy="2057400"/>
        </p:xfrm>
        <a:graphic>
          <a:graphicData uri="http://schemas.openxmlformats.org/presentationml/2006/ole">
            <mc:AlternateContent xmlns:mc="http://schemas.openxmlformats.org/markup-compatibility/2006">
              <mc:Choice xmlns:v="urn:schemas-microsoft-com:vml" Requires="v">
                <p:oleObj spid="_x0000_s93346" name="Equation" r:id="rId9" imgW="965160" imgH="660240" progId="Equation.3">
                  <p:embed/>
                </p:oleObj>
              </mc:Choice>
              <mc:Fallback>
                <p:oleObj name="Equation" r:id="rId9" imgW="965160" imgH="660240" progId="Equation.3">
                  <p:embed/>
                  <p:pic>
                    <p:nvPicPr>
                      <p:cNvPr id="0" name=""/>
                      <p:cNvPicPr>
                        <a:picLocks noChangeAspect="1" noChangeArrowheads="1"/>
                      </p:cNvPicPr>
                      <p:nvPr/>
                    </p:nvPicPr>
                    <p:blipFill>
                      <a:blip r:embed="rId10"/>
                      <a:srcRect/>
                      <a:stretch>
                        <a:fillRect/>
                      </a:stretch>
                    </p:blipFill>
                    <p:spPr bwMode="auto">
                      <a:xfrm>
                        <a:off x="4419600" y="486886"/>
                        <a:ext cx="3006111" cy="2057400"/>
                      </a:xfrm>
                      <a:prstGeom prst="rect">
                        <a:avLst/>
                      </a:prstGeom>
                      <a:noFill/>
                      <a:ln>
                        <a:noFill/>
                      </a:ln>
                      <a:effectLst/>
                      <a:extLst/>
                    </p:spPr>
                  </p:pic>
                </p:oleObj>
              </mc:Fallback>
            </mc:AlternateContent>
          </a:graphicData>
        </a:graphic>
      </p:graphicFrame>
      <p:graphicFrame>
        <p:nvGraphicFramePr>
          <p:cNvPr id="12" name="Object 6"/>
          <p:cNvGraphicFramePr>
            <a:graphicFrameLocks noChangeAspect="1"/>
          </p:cNvGraphicFramePr>
          <p:nvPr>
            <p:extLst>
              <p:ext uri="{D42A27DB-BD31-4B8C-83A1-F6EECF244321}">
                <p14:modId xmlns:p14="http://schemas.microsoft.com/office/powerpoint/2010/main" val="2607497492"/>
              </p:ext>
            </p:extLst>
          </p:nvPr>
        </p:nvGraphicFramePr>
        <p:xfrm>
          <a:off x="4447309" y="2447880"/>
          <a:ext cx="3652108" cy="1497781"/>
        </p:xfrm>
        <a:graphic>
          <a:graphicData uri="http://schemas.openxmlformats.org/presentationml/2006/ole">
            <mc:AlternateContent xmlns:mc="http://schemas.openxmlformats.org/markup-compatibility/2006">
              <mc:Choice xmlns:v="urn:schemas-microsoft-com:vml" Requires="v">
                <p:oleObj spid="_x0000_s93347" name="Equation" r:id="rId11" imgW="1739880" imgH="736560" progId="Equation.3">
                  <p:embed/>
                </p:oleObj>
              </mc:Choice>
              <mc:Fallback>
                <p:oleObj name="Equation" r:id="rId11" imgW="1739880" imgH="736560" progId="Equation.3">
                  <p:embed/>
                  <p:pic>
                    <p:nvPicPr>
                      <p:cNvPr id="0" name=""/>
                      <p:cNvPicPr>
                        <a:picLocks noChangeAspect="1" noChangeArrowheads="1"/>
                      </p:cNvPicPr>
                      <p:nvPr/>
                    </p:nvPicPr>
                    <p:blipFill>
                      <a:blip r:embed="rId12"/>
                      <a:srcRect/>
                      <a:stretch>
                        <a:fillRect/>
                      </a:stretch>
                    </p:blipFill>
                    <p:spPr bwMode="auto">
                      <a:xfrm>
                        <a:off x="4447309" y="2447880"/>
                        <a:ext cx="3652108" cy="1497781"/>
                      </a:xfrm>
                      <a:prstGeom prst="rect">
                        <a:avLst/>
                      </a:prstGeom>
                      <a:noFill/>
                      <a:ln>
                        <a:noFill/>
                      </a:ln>
                      <a:effectLs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658486451"/>
              </p:ext>
            </p:extLst>
          </p:nvPr>
        </p:nvGraphicFramePr>
        <p:xfrm>
          <a:off x="4495800" y="4809741"/>
          <a:ext cx="3650028" cy="1361281"/>
        </p:xfrm>
        <a:graphic>
          <a:graphicData uri="http://schemas.openxmlformats.org/presentationml/2006/ole">
            <mc:AlternateContent xmlns:mc="http://schemas.openxmlformats.org/markup-compatibility/2006">
              <mc:Choice xmlns:v="urn:schemas-microsoft-com:vml" Requires="v">
                <p:oleObj spid="_x0000_s93348" name="Equation" r:id="rId13" imgW="3098520" imgH="1155600" progId="Equation.3">
                  <p:embed/>
                </p:oleObj>
              </mc:Choice>
              <mc:Fallback>
                <p:oleObj name="Equation" r:id="rId13" imgW="3098520" imgH="1155600" progId="Equation.3">
                  <p:embed/>
                  <p:pic>
                    <p:nvPicPr>
                      <p:cNvPr id="0" name=""/>
                      <p:cNvPicPr/>
                      <p:nvPr/>
                    </p:nvPicPr>
                    <p:blipFill>
                      <a:blip r:embed="rId14"/>
                      <a:stretch>
                        <a:fillRect/>
                      </a:stretch>
                    </p:blipFill>
                    <p:spPr>
                      <a:xfrm>
                        <a:off x="4495800" y="4809741"/>
                        <a:ext cx="3650028" cy="1361281"/>
                      </a:xfrm>
                      <a:prstGeom prst="rect">
                        <a:avLst/>
                      </a:prstGeom>
                    </p:spPr>
                  </p:pic>
                </p:oleObj>
              </mc:Fallback>
            </mc:AlternateContent>
          </a:graphicData>
        </a:graphic>
      </p:graphicFrame>
    </p:spTree>
    <p:extLst>
      <p:ext uri="{BB962C8B-B14F-4D97-AF65-F5344CB8AC3E}">
        <p14:creationId xmlns:p14="http://schemas.microsoft.com/office/powerpoint/2010/main" val="6971812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D4FBFB-3123-41F3-89DF-734852CA05C6}"/>
              </a:ext>
            </a:extLst>
          </p:cNvPr>
          <p:cNvSpPr>
            <a:spLocks noGrp="1"/>
          </p:cNvSpPr>
          <p:nvPr>
            <p:ph type="sldNum" sz="quarter" idx="11"/>
          </p:nvPr>
        </p:nvSpPr>
        <p:spPr/>
        <p:txBody>
          <a:bodyPr/>
          <a:lstStyle/>
          <a:p>
            <a:fld id="{1E9AA682-99E6-48D7-8885-5F8DF010C91E}" type="slidenum">
              <a:rPr lang="en-US" smtClean="0"/>
              <a:pPr/>
              <a:t>30</a:t>
            </a:fld>
            <a:endParaRPr lang="en-US"/>
          </a:p>
        </p:txBody>
      </p:sp>
    </p:spTree>
    <p:extLst>
      <p:ext uri="{BB962C8B-B14F-4D97-AF65-F5344CB8AC3E}">
        <p14:creationId xmlns:p14="http://schemas.microsoft.com/office/powerpoint/2010/main" val="89240996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6986528"/>
          </a:xfrm>
          <a:prstGeom prst="rect">
            <a:avLst/>
          </a:prstGeom>
        </p:spPr>
        <p:txBody>
          <a:bodyPr wrap="square">
            <a:spAutoFit/>
          </a:bodyPr>
          <a:lstStyle/>
          <a:p>
            <a:r>
              <a:rPr lang="en-US" sz="2800" dirty="0"/>
              <a:t>6) Only a few students are able to answer one of the key questions on a chemistry final exam.  The </a:t>
            </a:r>
            <a:r>
              <a:rPr lang="en-US" sz="2800" dirty="0" err="1"/>
              <a:t>prof.for</a:t>
            </a:r>
            <a:r>
              <a:rPr lang="en-US" sz="2800" dirty="0"/>
              <a:t> two sections (8:00am and noon) gives one of the sections access to an extra 15-minute video about the topic this year and encourages the students to  watch it as part of their studying. The other is only given the a verbal warning to expect that sort of problem. The prof  is trying to decide whether they should make the video available in the future because it increases student performance.  They decide to analyze this using the two-proportion z-test.</a:t>
            </a:r>
          </a:p>
          <a:p>
            <a:r>
              <a:rPr lang="en-US" sz="2800" dirty="0"/>
              <a:t> </a:t>
            </a:r>
          </a:p>
          <a:p>
            <a:r>
              <a:rPr lang="en-US" sz="2800" dirty="0"/>
              <a:t>a) Briefly say what the independent groups assumption is and whether you think it is met in this case or not?</a:t>
            </a:r>
          </a:p>
          <a:p>
            <a:r>
              <a:rPr lang="en-US" sz="2800" dirty="0"/>
              <a:t> </a:t>
            </a:r>
          </a:p>
        </p:txBody>
      </p:sp>
    </p:spTree>
    <p:extLst>
      <p:ext uri="{BB962C8B-B14F-4D97-AF65-F5344CB8AC3E}">
        <p14:creationId xmlns:p14="http://schemas.microsoft.com/office/powerpoint/2010/main" val="235983720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F741FBE-112B-404A-ABA3-ABBEB7B6CCDB}"/>
              </a:ext>
            </a:extLst>
          </p:cNvPr>
          <p:cNvSpPr>
            <a:spLocks noGrp="1"/>
          </p:cNvSpPr>
          <p:nvPr>
            <p:ph type="sldNum" sz="quarter" idx="11"/>
          </p:nvPr>
        </p:nvSpPr>
        <p:spPr/>
        <p:txBody>
          <a:bodyPr/>
          <a:lstStyle/>
          <a:p>
            <a:fld id="{1E9AA682-99E6-48D7-8885-5F8DF010C91E}" type="slidenum">
              <a:rPr lang="en-US" smtClean="0"/>
              <a:pPr/>
              <a:t>32</a:t>
            </a:fld>
            <a:endParaRPr lang="en-US"/>
          </a:p>
        </p:txBody>
      </p:sp>
    </p:spTree>
    <p:extLst>
      <p:ext uri="{BB962C8B-B14F-4D97-AF65-F5344CB8AC3E}">
        <p14:creationId xmlns:p14="http://schemas.microsoft.com/office/powerpoint/2010/main" val="171047166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6555641"/>
          </a:xfrm>
          <a:prstGeom prst="rect">
            <a:avLst/>
          </a:prstGeom>
        </p:spPr>
        <p:txBody>
          <a:bodyPr wrap="square">
            <a:spAutoFit/>
          </a:bodyPr>
          <a:lstStyle/>
          <a:p>
            <a:r>
              <a:rPr lang="en-US" sz="2800" dirty="0"/>
              <a:t>6) Only a few students are able to answer one of the key questions on a chemistry final exam.  The </a:t>
            </a:r>
            <a:r>
              <a:rPr lang="en-US" sz="2800" dirty="0" err="1"/>
              <a:t>prof.for</a:t>
            </a:r>
            <a:r>
              <a:rPr lang="en-US" sz="2800" dirty="0"/>
              <a:t> two sections (8:00am and noon) gives one of the sections access to an extra 15-minute video about the topic this year and encourages the students to  watch it as part of their studying. The other is only given the a verbal warning to expect that sort of problem. The prof  is trying to decide whether they should make the video available in the future because it increases student performance.  They decide to analyze this using the two-proportion z-test.</a:t>
            </a:r>
          </a:p>
          <a:p>
            <a:r>
              <a:rPr lang="en-US" sz="2800" dirty="0"/>
              <a:t> </a:t>
            </a:r>
          </a:p>
          <a:p>
            <a:r>
              <a:rPr lang="en-US" sz="2800" dirty="0"/>
              <a:t>b) Why is the value p-bar used in the standard error term (the denominator) instead of p1-hat and p2-hat?</a:t>
            </a:r>
          </a:p>
          <a:p>
            <a:r>
              <a:rPr lang="en-US" sz="2800" dirty="0"/>
              <a:t> </a:t>
            </a:r>
          </a:p>
        </p:txBody>
      </p:sp>
    </p:spTree>
    <p:extLst>
      <p:ext uri="{BB962C8B-B14F-4D97-AF65-F5344CB8AC3E}">
        <p14:creationId xmlns:p14="http://schemas.microsoft.com/office/powerpoint/2010/main" val="400192387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E538AD-C01B-4023-AF3C-BFA6C2EDE4FB}"/>
              </a:ext>
            </a:extLst>
          </p:cNvPr>
          <p:cNvSpPr>
            <a:spLocks noGrp="1"/>
          </p:cNvSpPr>
          <p:nvPr>
            <p:ph type="sldNum" sz="quarter" idx="11"/>
          </p:nvPr>
        </p:nvSpPr>
        <p:spPr/>
        <p:txBody>
          <a:bodyPr/>
          <a:lstStyle/>
          <a:p>
            <a:fld id="{1E9AA682-99E6-48D7-8885-5F8DF010C91E}" type="slidenum">
              <a:rPr lang="en-US" smtClean="0"/>
              <a:pPr/>
              <a:t>34</a:t>
            </a:fld>
            <a:endParaRPr lang="en-US"/>
          </a:p>
        </p:txBody>
      </p:sp>
    </p:spTree>
    <p:extLst>
      <p:ext uri="{BB962C8B-B14F-4D97-AF65-F5344CB8AC3E}">
        <p14:creationId xmlns:p14="http://schemas.microsoft.com/office/powerpoint/2010/main" val="58385543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2" name="Rectangle 1"/>
          <p:cNvSpPr/>
          <p:nvPr/>
        </p:nvSpPr>
        <p:spPr>
          <a:xfrm>
            <a:off x="147842" y="228600"/>
            <a:ext cx="8767558" cy="6555641"/>
          </a:xfrm>
          <a:prstGeom prst="rect">
            <a:avLst/>
          </a:prstGeom>
        </p:spPr>
        <p:txBody>
          <a:bodyPr wrap="square">
            <a:spAutoFit/>
          </a:bodyPr>
          <a:lstStyle/>
          <a:p>
            <a:r>
              <a:rPr lang="en-US" sz="2800" dirty="0"/>
              <a:t>6) Only a few students are able to answer one of the key questions on a chemistry final exam.  The </a:t>
            </a:r>
            <a:r>
              <a:rPr lang="en-US" sz="2800" dirty="0" err="1"/>
              <a:t>prof.for</a:t>
            </a:r>
            <a:r>
              <a:rPr lang="en-US" sz="2800" dirty="0"/>
              <a:t> two sections (8:00am and noon) gives one of the sections access to an extra 15-minute video about the topic this year and encourages the students to  watch it as part of their studying. The other is only given the a verbal warning to expect that sort of problem. The prof  is trying to decide whether they should make the video available in the future because it increases student performance.  They decide to analyze this using the two-proportion z-test.</a:t>
            </a:r>
          </a:p>
          <a:p>
            <a:r>
              <a:rPr lang="en-US" sz="2800" dirty="0"/>
              <a:t> </a:t>
            </a:r>
          </a:p>
          <a:p>
            <a:r>
              <a:rPr lang="en-US" sz="2800" dirty="0"/>
              <a:t>c) How would you check the sample size assumption for the two-proportion z-test?</a:t>
            </a:r>
          </a:p>
          <a:p>
            <a:r>
              <a:rPr lang="en-US" sz="2800" dirty="0"/>
              <a:t> </a:t>
            </a:r>
          </a:p>
        </p:txBody>
      </p:sp>
    </p:spTree>
    <p:extLst>
      <p:ext uri="{BB962C8B-B14F-4D97-AF65-F5344CB8AC3E}">
        <p14:creationId xmlns:p14="http://schemas.microsoft.com/office/powerpoint/2010/main" val="79073285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A690BA-4A6D-43F3-8797-DCF6F6218B54}"/>
              </a:ext>
            </a:extLst>
          </p:cNvPr>
          <p:cNvSpPr>
            <a:spLocks noGrp="1"/>
          </p:cNvSpPr>
          <p:nvPr>
            <p:ph type="sldNum" sz="quarter" idx="11"/>
          </p:nvPr>
        </p:nvSpPr>
        <p:spPr/>
        <p:txBody>
          <a:bodyPr/>
          <a:lstStyle/>
          <a:p>
            <a:fld id="{1E9AA682-99E6-48D7-8885-5F8DF010C91E}" type="slidenum">
              <a:rPr lang="en-US" smtClean="0"/>
              <a:pPr/>
              <a:t>36</a:t>
            </a:fld>
            <a:endParaRPr lang="en-US"/>
          </a:p>
        </p:txBody>
      </p:sp>
    </p:spTree>
    <p:extLst>
      <p:ext uri="{BB962C8B-B14F-4D97-AF65-F5344CB8AC3E}">
        <p14:creationId xmlns:p14="http://schemas.microsoft.com/office/powerpoint/2010/main" val="342179745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DD6B14-D798-4F64-B154-165620D4C980}" type="slidenum">
              <a:rPr lang="en-US"/>
              <a:pPr eaLnBrk="1" hangingPunct="1"/>
              <a:t>4</a:t>
            </a:fld>
            <a:endParaRPr lang="en-US"/>
          </a:p>
        </p:txBody>
      </p:sp>
      <p:graphicFrame>
        <p:nvGraphicFramePr>
          <p:cNvPr id="5" name="Content Placeholder 4"/>
          <p:cNvGraphicFramePr>
            <a:graphicFrameLocks noGrp="1" noChangeAspect="1"/>
          </p:cNvGraphicFramePr>
          <p:nvPr>
            <p:ph sz="quarter" idx="4294967295"/>
            <p:extLst>
              <p:ext uri="{D42A27DB-BD31-4B8C-83A1-F6EECF244321}">
                <p14:modId xmlns:p14="http://schemas.microsoft.com/office/powerpoint/2010/main" val="1301230822"/>
              </p:ext>
            </p:extLst>
          </p:nvPr>
        </p:nvGraphicFramePr>
        <p:xfrm>
          <a:off x="304800" y="3778250"/>
          <a:ext cx="8570032" cy="2466975"/>
        </p:xfrm>
        <a:graphic>
          <a:graphicData uri="http://schemas.openxmlformats.org/presentationml/2006/ole">
            <mc:AlternateContent xmlns:mc="http://schemas.openxmlformats.org/markup-compatibility/2006">
              <mc:Choice xmlns:v="urn:schemas-microsoft-com:vml" Requires="v">
                <p:oleObj spid="_x0000_s94287" name="Equation" r:id="rId3" imgW="3263760" imgH="939600" progId="Equation.3">
                  <p:embed/>
                </p:oleObj>
              </mc:Choice>
              <mc:Fallback>
                <p:oleObj name="Equation" r:id="rId3" imgW="3263760" imgH="939600" progId="Equation.3">
                  <p:embed/>
                  <p:pic>
                    <p:nvPicPr>
                      <p:cNvPr id="0" name=""/>
                      <p:cNvPicPr>
                        <a:picLocks noChangeAspect="1" noChangeArrowheads="1"/>
                      </p:cNvPicPr>
                      <p:nvPr/>
                    </p:nvPicPr>
                    <p:blipFill>
                      <a:blip r:embed="rId4"/>
                      <a:srcRect/>
                      <a:stretch>
                        <a:fillRect/>
                      </a:stretch>
                    </p:blipFill>
                    <p:spPr bwMode="auto">
                      <a:xfrm>
                        <a:off x="304800" y="3778250"/>
                        <a:ext cx="8570032" cy="2466975"/>
                      </a:xfrm>
                      <a:prstGeom prst="rect">
                        <a:avLst/>
                      </a:prstGeom>
                      <a:noFill/>
                      <a:ln>
                        <a:noFill/>
                      </a:ln>
                      <a:extLst/>
                    </p:spPr>
                  </p:pic>
                </p:oleObj>
              </mc:Fallback>
            </mc:AlternateContent>
          </a:graphicData>
        </a:graphic>
      </p:graphicFrame>
      <p:graphicFrame>
        <p:nvGraphicFramePr>
          <p:cNvPr id="7" name="Object 2"/>
          <p:cNvGraphicFramePr>
            <a:graphicFrameLocks noChangeAspect="1"/>
          </p:cNvGraphicFramePr>
          <p:nvPr>
            <p:extLst>
              <p:ext uri="{D42A27DB-BD31-4B8C-83A1-F6EECF244321}">
                <p14:modId xmlns:p14="http://schemas.microsoft.com/office/powerpoint/2010/main" val="1152286899"/>
              </p:ext>
            </p:extLst>
          </p:nvPr>
        </p:nvGraphicFramePr>
        <p:xfrm>
          <a:off x="3581400" y="304800"/>
          <a:ext cx="2286000" cy="2000848"/>
        </p:xfrm>
        <a:graphic>
          <a:graphicData uri="http://schemas.openxmlformats.org/presentationml/2006/ole">
            <mc:AlternateContent xmlns:mc="http://schemas.openxmlformats.org/markup-compatibility/2006">
              <mc:Choice xmlns:v="urn:schemas-microsoft-com:vml" Requires="v">
                <p:oleObj spid="_x0000_s94288" name="Equation" r:id="rId5" imgW="711000" imgH="622080" progId="Equation.3">
                  <p:embed/>
                </p:oleObj>
              </mc:Choice>
              <mc:Fallback>
                <p:oleObj name="Equation" r:id="rId5" imgW="711000" imgH="622080" progId="Equation.3">
                  <p:embed/>
                  <p:pic>
                    <p:nvPicPr>
                      <p:cNvPr id="0" name=""/>
                      <p:cNvPicPr>
                        <a:picLocks noChangeAspect="1" noChangeArrowheads="1"/>
                      </p:cNvPicPr>
                      <p:nvPr/>
                    </p:nvPicPr>
                    <p:blipFill>
                      <a:blip r:embed="rId6"/>
                      <a:srcRect/>
                      <a:stretch>
                        <a:fillRect/>
                      </a:stretch>
                    </p:blipFill>
                    <p:spPr bwMode="auto">
                      <a:xfrm>
                        <a:off x="3581400" y="304800"/>
                        <a:ext cx="2286000" cy="2000848"/>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045318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320515" name="Rectangle 3"/>
          <p:cNvSpPr>
            <a:spLocks noGrp="1" noChangeArrowheads="1"/>
          </p:cNvSpPr>
          <p:nvPr>
            <p:ph type="body" sz="half" idx="1"/>
          </p:nvPr>
        </p:nvSpPr>
        <p:spPr>
          <a:xfrm>
            <a:off x="0" y="1524000"/>
            <a:ext cx="9144000" cy="5334000"/>
          </a:xfrm>
        </p:spPr>
        <p:txBody>
          <a:bodyPr/>
          <a:lstStyle/>
          <a:p>
            <a:pPr>
              <a:buFontTx/>
              <a:buNone/>
            </a:pPr>
            <a:r>
              <a:rPr lang="en-US" dirty="0">
                <a:latin typeface="Arial Unicode MS" panose="020B0604020202020204" pitchFamily="34" charset="-128"/>
              </a:rPr>
              <a:t>Given two </a:t>
            </a:r>
            <a:r>
              <a:rPr lang="en-US" dirty="0" err="1">
                <a:latin typeface="Arial Unicode MS" panose="020B0604020202020204" pitchFamily="34" charset="-128"/>
              </a:rPr>
              <a:t>iid</a:t>
            </a:r>
            <a:r>
              <a:rPr lang="en-US" dirty="0">
                <a:latin typeface="Arial Unicode MS" panose="020B0604020202020204" pitchFamily="34" charset="-128"/>
              </a:rPr>
              <a:t> samples from normal populations that are independent of each other: </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r>
              <a:rPr lang="en-US" dirty="0">
                <a:latin typeface="Arial Unicode MS" panose="020B0604020202020204" pitchFamily="34" charset="-128"/>
              </a:rPr>
              <a:t>This relationship also holds approximately for large n by the CLT.</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graphicFrame>
        <p:nvGraphicFramePr>
          <p:cNvPr id="45060" name="Object 2"/>
          <p:cNvGraphicFramePr>
            <a:graphicFrameLocks noGrp="1" noChangeAspect="1"/>
          </p:cNvGraphicFramePr>
          <p:nvPr>
            <p:ph sz="quarter" idx="2"/>
            <p:extLst/>
          </p:nvPr>
        </p:nvGraphicFramePr>
        <p:xfrm>
          <a:off x="2189162" y="2971800"/>
          <a:ext cx="4765675" cy="2087563"/>
        </p:xfrm>
        <a:graphic>
          <a:graphicData uri="http://schemas.openxmlformats.org/presentationml/2006/ole">
            <mc:AlternateContent xmlns:mc="http://schemas.openxmlformats.org/markup-compatibility/2006">
              <mc:Choice xmlns:v="urn:schemas-microsoft-com:vml" Requires="v">
                <p:oleObj spid="_x0000_s99350" name="Equation" r:id="rId3" imgW="1536480" imgH="672840" progId="Equation.3">
                  <p:embed/>
                </p:oleObj>
              </mc:Choice>
              <mc:Fallback>
                <p:oleObj name="Equation" r:id="rId3" imgW="1536480" imgH="672840" progId="Equation.3">
                  <p:embed/>
                  <p:pic>
                    <p:nvPicPr>
                      <p:cNvPr id="0" name=""/>
                      <p:cNvPicPr>
                        <a:picLocks noChangeAspect="1" noChangeArrowheads="1"/>
                      </p:cNvPicPr>
                      <p:nvPr/>
                    </p:nvPicPr>
                    <p:blipFill>
                      <a:blip r:embed="rId4"/>
                      <a:srcRect/>
                      <a:stretch>
                        <a:fillRect/>
                      </a:stretch>
                    </p:blipFill>
                    <p:spPr bwMode="auto">
                      <a:xfrm>
                        <a:off x="2189162" y="2971800"/>
                        <a:ext cx="4765675"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824396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0515">
                                            <p:txEl>
                                              <p:pRg st="0" end="0"/>
                                            </p:txEl>
                                          </p:spTgt>
                                        </p:tgtEl>
                                        <p:attrNameLst>
                                          <p:attrName>style.visibility</p:attrName>
                                        </p:attrNameLst>
                                      </p:cBhvr>
                                      <p:to>
                                        <p:strVal val="visible"/>
                                      </p:to>
                                    </p:set>
                                    <p:anim calcmode="lin" valueType="num">
                                      <p:cBhvr additive="base">
                                        <p:cTn id="7" dur="500" fill="hold"/>
                                        <p:tgtEl>
                                          <p:spTgt spid="320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0515">
                                            <p:txEl>
                                              <p:pRg st="6" end="6"/>
                                            </p:txEl>
                                          </p:spTgt>
                                        </p:tgtEl>
                                        <p:attrNameLst>
                                          <p:attrName>style.visibility</p:attrName>
                                        </p:attrNameLst>
                                      </p:cBhvr>
                                      <p:to>
                                        <p:strVal val="visible"/>
                                      </p:to>
                                    </p:set>
                                    <p:anim calcmode="lin" valueType="num">
                                      <p:cBhvr additive="base">
                                        <p:cTn id="13" dur="500" fill="hold"/>
                                        <p:tgtEl>
                                          <p:spTgt spid="320515">
                                            <p:txEl>
                                              <p:pRg st="6" end="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05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DD6B14-D798-4F64-B154-165620D4C980}" type="slidenum">
              <a:rPr lang="en-US"/>
              <a:pPr eaLnBrk="1" hangingPunct="1"/>
              <a:t>6</a:t>
            </a:fld>
            <a:endParaRPr lang="en-US"/>
          </a:p>
        </p:txBody>
      </p:sp>
      <p:graphicFrame>
        <p:nvGraphicFramePr>
          <p:cNvPr id="6" name="Object 2"/>
          <p:cNvGraphicFramePr>
            <a:graphicFrameLocks noGrp="1" noChangeAspect="1"/>
          </p:cNvGraphicFramePr>
          <p:nvPr>
            <p:ph sz="quarter" idx="2"/>
            <p:extLst/>
          </p:nvPr>
        </p:nvGraphicFramePr>
        <p:xfrm>
          <a:off x="1752600" y="2743200"/>
          <a:ext cx="5360988" cy="1365250"/>
        </p:xfrm>
        <a:graphic>
          <a:graphicData uri="http://schemas.openxmlformats.org/presentationml/2006/ole">
            <mc:AlternateContent xmlns:mc="http://schemas.openxmlformats.org/markup-compatibility/2006">
              <mc:Choice xmlns:v="urn:schemas-microsoft-com:vml" Requires="v">
                <p:oleObj spid="_x0000_s108588" name="Equation" r:id="rId3" imgW="1993680" imgH="507960" progId="Equation.3">
                  <p:embed/>
                </p:oleObj>
              </mc:Choice>
              <mc:Fallback>
                <p:oleObj name="Equation" r:id="rId3" imgW="1993680" imgH="507960" progId="Equation.3">
                  <p:embed/>
                  <p:pic>
                    <p:nvPicPr>
                      <p:cNvPr id="0" name=""/>
                      <p:cNvPicPr>
                        <a:picLocks noChangeAspect="1" noChangeArrowheads="1"/>
                      </p:cNvPicPr>
                      <p:nvPr/>
                    </p:nvPicPr>
                    <p:blipFill>
                      <a:blip r:embed="rId4"/>
                      <a:srcRect/>
                      <a:stretch>
                        <a:fillRect/>
                      </a:stretch>
                    </p:blipFill>
                    <p:spPr bwMode="auto">
                      <a:xfrm>
                        <a:off x="1752600" y="2743200"/>
                        <a:ext cx="5360988"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2"/>
          <p:cNvGraphicFramePr>
            <a:graphicFrameLocks noChangeAspect="1"/>
          </p:cNvGraphicFramePr>
          <p:nvPr>
            <p:extLst/>
          </p:nvPr>
        </p:nvGraphicFramePr>
        <p:xfrm>
          <a:off x="2446338" y="228600"/>
          <a:ext cx="3973512" cy="1884363"/>
        </p:xfrm>
        <a:graphic>
          <a:graphicData uri="http://schemas.openxmlformats.org/presentationml/2006/ole">
            <mc:AlternateContent xmlns:mc="http://schemas.openxmlformats.org/markup-compatibility/2006">
              <mc:Choice xmlns:v="urn:schemas-microsoft-com:vml" Requires="v">
                <p:oleObj spid="_x0000_s108589" name="Equation" r:id="rId5" imgW="1473120" imgH="698400" progId="Equation.3">
                  <p:embed/>
                </p:oleObj>
              </mc:Choice>
              <mc:Fallback>
                <p:oleObj name="Equation" r:id="rId5" imgW="1473120" imgH="698400" progId="Equation.3">
                  <p:embed/>
                  <p:pic>
                    <p:nvPicPr>
                      <p:cNvPr id="0" name=""/>
                      <p:cNvPicPr>
                        <a:picLocks noChangeAspect="1" noChangeArrowheads="1"/>
                      </p:cNvPicPr>
                      <p:nvPr/>
                    </p:nvPicPr>
                    <p:blipFill>
                      <a:blip r:embed="rId6"/>
                      <a:srcRect/>
                      <a:stretch>
                        <a:fillRect/>
                      </a:stretch>
                    </p:blipFill>
                    <p:spPr bwMode="auto">
                      <a:xfrm>
                        <a:off x="2446338" y="228600"/>
                        <a:ext cx="3973512" cy="188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3"/>
          <p:cNvGraphicFramePr>
            <a:graphicFrameLocks noChangeAspect="1"/>
          </p:cNvGraphicFramePr>
          <p:nvPr>
            <p:extLst/>
          </p:nvPr>
        </p:nvGraphicFramePr>
        <p:xfrm>
          <a:off x="2197100" y="4572000"/>
          <a:ext cx="4719638" cy="1377950"/>
        </p:xfrm>
        <a:graphic>
          <a:graphicData uri="http://schemas.openxmlformats.org/presentationml/2006/ole">
            <mc:AlternateContent xmlns:mc="http://schemas.openxmlformats.org/markup-compatibility/2006">
              <mc:Choice xmlns:v="urn:schemas-microsoft-com:vml" Requires="v">
                <p:oleObj spid="_x0000_s108590" name="Equation" r:id="rId7" imgW="1625400" imgH="457200" progId="Equation.3">
                  <p:embed/>
                </p:oleObj>
              </mc:Choice>
              <mc:Fallback>
                <p:oleObj name="Equation" r:id="rId7" imgW="1625400" imgH="457200" progId="Equation.3">
                  <p:embed/>
                  <p:pic>
                    <p:nvPicPr>
                      <p:cNvPr id="0" name=""/>
                      <p:cNvPicPr>
                        <a:picLocks noChangeAspect="1" noChangeArrowheads="1"/>
                      </p:cNvPicPr>
                      <p:nvPr/>
                    </p:nvPicPr>
                    <p:blipFill>
                      <a:blip r:embed="rId8"/>
                      <a:srcRect/>
                      <a:stretch>
                        <a:fillRect/>
                      </a:stretch>
                    </p:blipFill>
                    <p:spPr bwMode="auto">
                      <a:xfrm>
                        <a:off x="2197100" y="4572000"/>
                        <a:ext cx="4719638"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26400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DD6B14-D798-4F64-B154-165620D4C980}" type="slidenum">
              <a:rPr lang="en-US"/>
              <a:pPr eaLnBrk="1" hangingPunct="1"/>
              <a:t>7</a:t>
            </a:fld>
            <a:endParaRPr lang="en-US"/>
          </a:p>
        </p:txBody>
      </p:sp>
      <p:graphicFrame>
        <p:nvGraphicFramePr>
          <p:cNvPr id="6" name="Object 2"/>
          <p:cNvGraphicFramePr>
            <a:graphicFrameLocks noGrp="1" noChangeAspect="1"/>
          </p:cNvGraphicFramePr>
          <p:nvPr>
            <p:ph sz="quarter" idx="2"/>
            <p:extLst/>
          </p:nvPr>
        </p:nvGraphicFramePr>
        <p:xfrm>
          <a:off x="2403475" y="2470150"/>
          <a:ext cx="4130675" cy="1365250"/>
        </p:xfrm>
        <a:graphic>
          <a:graphicData uri="http://schemas.openxmlformats.org/presentationml/2006/ole">
            <mc:AlternateContent xmlns:mc="http://schemas.openxmlformats.org/markup-compatibility/2006">
              <mc:Choice xmlns:v="urn:schemas-microsoft-com:vml" Requires="v">
                <p:oleObj spid="_x0000_s109612" name="Equation" r:id="rId3" imgW="1498320" imgH="495000" progId="Equation.3">
                  <p:embed/>
                </p:oleObj>
              </mc:Choice>
              <mc:Fallback>
                <p:oleObj name="Equation" r:id="rId3" imgW="1498320" imgH="495000" progId="Equation.3">
                  <p:embed/>
                  <p:pic>
                    <p:nvPicPr>
                      <p:cNvPr id="0" name=""/>
                      <p:cNvPicPr>
                        <a:picLocks noChangeAspect="1" noChangeArrowheads="1"/>
                      </p:cNvPicPr>
                      <p:nvPr/>
                    </p:nvPicPr>
                    <p:blipFill>
                      <a:blip r:embed="rId4"/>
                      <a:srcRect/>
                      <a:stretch>
                        <a:fillRect/>
                      </a:stretch>
                    </p:blipFill>
                    <p:spPr bwMode="auto">
                      <a:xfrm>
                        <a:off x="2403475" y="2470150"/>
                        <a:ext cx="4130675"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2"/>
          <p:cNvGraphicFramePr>
            <a:graphicFrameLocks noChangeAspect="1"/>
          </p:cNvGraphicFramePr>
          <p:nvPr>
            <p:extLst/>
          </p:nvPr>
        </p:nvGraphicFramePr>
        <p:xfrm>
          <a:off x="2743200" y="228600"/>
          <a:ext cx="3973513" cy="1816100"/>
        </p:xfrm>
        <a:graphic>
          <a:graphicData uri="http://schemas.openxmlformats.org/presentationml/2006/ole">
            <mc:AlternateContent xmlns:mc="http://schemas.openxmlformats.org/markup-compatibility/2006">
              <mc:Choice xmlns:v="urn:schemas-microsoft-com:vml" Requires="v">
                <p:oleObj spid="_x0000_s109613" name="Equation" r:id="rId5" imgW="1473120" imgH="672840" progId="Equation.3">
                  <p:embed/>
                </p:oleObj>
              </mc:Choice>
              <mc:Fallback>
                <p:oleObj name="Equation" r:id="rId5" imgW="1473120" imgH="672840" progId="Equation.3">
                  <p:embed/>
                  <p:pic>
                    <p:nvPicPr>
                      <p:cNvPr id="0" name=""/>
                      <p:cNvPicPr>
                        <a:picLocks noChangeAspect="1" noChangeArrowheads="1"/>
                      </p:cNvPicPr>
                      <p:nvPr/>
                    </p:nvPicPr>
                    <p:blipFill>
                      <a:blip r:embed="rId6"/>
                      <a:srcRect/>
                      <a:stretch>
                        <a:fillRect/>
                      </a:stretch>
                    </p:blipFill>
                    <p:spPr bwMode="auto">
                      <a:xfrm>
                        <a:off x="2743200" y="228600"/>
                        <a:ext cx="3973513"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3"/>
          <p:cNvGraphicFramePr>
            <a:graphicFrameLocks noChangeAspect="1"/>
          </p:cNvGraphicFramePr>
          <p:nvPr>
            <p:extLst/>
          </p:nvPr>
        </p:nvGraphicFramePr>
        <p:xfrm>
          <a:off x="2298700" y="4191000"/>
          <a:ext cx="4464050" cy="2174875"/>
        </p:xfrm>
        <a:graphic>
          <a:graphicData uri="http://schemas.openxmlformats.org/presentationml/2006/ole">
            <mc:AlternateContent xmlns:mc="http://schemas.openxmlformats.org/markup-compatibility/2006">
              <mc:Choice xmlns:v="urn:schemas-microsoft-com:vml" Requires="v">
                <p:oleObj spid="_x0000_s109614" name="Equation" r:id="rId7" imgW="1981200" imgH="965200" progId="Equation.3">
                  <p:embed/>
                </p:oleObj>
              </mc:Choice>
              <mc:Fallback>
                <p:oleObj name="Equation" r:id="rId7" imgW="1981200" imgH="965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98700" y="4191000"/>
                        <a:ext cx="4464050" cy="217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427697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7" name="Rectangle 3"/>
          <p:cNvSpPr>
            <a:spLocks noGrp="1" noChangeArrowheads="1"/>
          </p:cNvSpPr>
          <p:nvPr>
            <p:ph type="body" sz="half" idx="1"/>
          </p:nvPr>
        </p:nvSpPr>
        <p:spPr>
          <a:xfrm>
            <a:off x="457200" y="1600200"/>
            <a:ext cx="4033838" cy="4525963"/>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6553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65540" name="Text Box 5"/>
          <p:cNvSpPr txBox="1">
            <a:spLocks noChangeArrowheads="1"/>
          </p:cNvSpPr>
          <p:nvPr/>
        </p:nvSpPr>
        <p:spPr bwMode="auto">
          <a:xfrm>
            <a:off x="0" y="990600"/>
            <a:ext cx="91440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graphicFrame>
        <p:nvGraphicFramePr>
          <p:cNvPr id="65541" name="Object 6"/>
          <p:cNvGraphicFramePr>
            <a:graphicFrameLocks noGrp="1" noChangeAspect="1"/>
          </p:cNvGraphicFramePr>
          <p:nvPr>
            <p:ph sz="quarter" idx="2"/>
            <p:extLst/>
          </p:nvPr>
        </p:nvGraphicFramePr>
        <p:xfrm>
          <a:off x="990600" y="3400425"/>
          <a:ext cx="7451670" cy="2170093"/>
        </p:xfrm>
        <a:graphic>
          <a:graphicData uri="http://schemas.openxmlformats.org/presentationml/2006/ole">
            <mc:AlternateContent xmlns:mc="http://schemas.openxmlformats.org/markup-compatibility/2006">
              <mc:Choice xmlns:v="urn:schemas-microsoft-com:vml" Requires="v">
                <p:oleObj spid="_x0000_s103443" name="Equation" r:id="rId4" imgW="2311200" imgH="672840" progId="Equation.3">
                  <p:embed/>
                </p:oleObj>
              </mc:Choice>
              <mc:Fallback>
                <p:oleObj name="Equation" r:id="rId4" imgW="2311200" imgH="672840" progId="Equation.3">
                  <p:embed/>
                  <p:pic>
                    <p:nvPicPr>
                      <p:cNvPr id="0" name=""/>
                      <p:cNvPicPr>
                        <a:picLocks noGrp="1" noChangeAspect="1" noChangeArrowheads="1"/>
                      </p:cNvPicPr>
                      <p:nvPr/>
                    </p:nvPicPr>
                    <p:blipFill>
                      <a:blip r:embed="rId5"/>
                      <a:srcRect/>
                      <a:stretch>
                        <a:fillRect/>
                      </a:stretch>
                    </p:blipFill>
                    <p:spPr bwMode="auto">
                      <a:xfrm>
                        <a:off x="990600" y="3400425"/>
                        <a:ext cx="7451670" cy="2170093"/>
                      </a:xfrm>
                      <a:prstGeom prst="rect">
                        <a:avLst/>
                      </a:prstGeom>
                      <a:noFill/>
                      <a:ln>
                        <a:noFill/>
                      </a:ln>
                    </p:spPr>
                  </p:pic>
                </p:oleObj>
              </mc:Fallback>
            </mc:AlternateContent>
          </a:graphicData>
        </a:graphic>
      </p:graphicFrame>
      <p:sp>
        <p:nvSpPr>
          <p:cNvPr id="65542" name="Text Box 8"/>
          <p:cNvSpPr txBox="1">
            <a:spLocks noChangeArrowheads="1"/>
          </p:cNvSpPr>
          <p:nvPr/>
        </p:nvSpPr>
        <p:spPr bwMode="auto">
          <a:xfrm>
            <a:off x="144435" y="1600200"/>
            <a:ext cx="91440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r>
              <a:rPr lang="en-US" sz="2800" dirty="0">
                <a:solidFill>
                  <a:schemeClr val="tx1"/>
                </a:solidFill>
              </a:rPr>
              <a:t>Let </a:t>
            </a:r>
            <a:r>
              <a:rPr lang="en-US" sz="2800" i="1" dirty="0">
                <a:solidFill>
                  <a:schemeClr val="tx1"/>
                </a:solidFill>
              </a:rPr>
              <a:t>X</a:t>
            </a:r>
            <a:r>
              <a:rPr lang="en-US" sz="2800" i="1" baseline="-25000" dirty="0">
                <a:solidFill>
                  <a:schemeClr val="tx1"/>
                </a:solidFill>
              </a:rPr>
              <a:t>1</a:t>
            </a:r>
            <a:r>
              <a:rPr lang="en-US" sz="2800" dirty="0">
                <a:solidFill>
                  <a:schemeClr val="tx1"/>
                </a:solidFill>
              </a:rPr>
              <a:t> and </a:t>
            </a:r>
            <a:r>
              <a:rPr lang="en-US" sz="2800" i="1" dirty="0">
                <a:solidFill>
                  <a:schemeClr val="tx1"/>
                </a:solidFill>
              </a:rPr>
              <a:t>X</a:t>
            </a:r>
            <a:r>
              <a:rPr lang="en-US" sz="2800" i="1" baseline="-25000" dirty="0">
                <a:solidFill>
                  <a:schemeClr val="tx1"/>
                </a:solidFill>
              </a:rPr>
              <a:t>2 </a:t>
            </a:r>
            <a:r>
              <a:rPr lang="en-US" sz="2800" dirty="0">
                <a:solidFill>
                  <a:schemeClr val="tx1"/>
                </a:solidFill>
              </a:rPr>
              <a:t>be binomial random variables that are independent of each other with sample sizes </a:t>
            </a:r>
            <a:r>
              <a:rPr lang="en-US" sz="2800" i="1" dirty="0">
                <a:solidFill>
                  <a:schemeClr val="tx1"/>
                </a:solidFill>
              </a:rPr>
              <a:t>n</a:t>
            </a:r>
            <a:r>
              <a:rPr lang="en-US" sz="2800" i="1" baseline="-25000" dirty="0">
                <a:solidFill>
                  <a:schemeClr val="tx1"/>
                </a:solidFill>
              </a:rPr>
              <a:t>1</a:t>
            </a:r>
            <a:r>
              <a:rPr lang="en-US" sz="2800" i="1" dirty="0">
                <a:solidFill>
                  <a:schemeClr val="tx1"/>
                </a:solidFill>
              </a:rPr>
              <a:t> and n</a:t>
            </a:r>
            <a:r>
              <a:rPr lang="en-US" sz="2800" i="1" baseline="-25000" dirty="0">
                <a:solidFill>
                  <a:schemeClr val="tx1"/>
                </a:solidFill>
              </a:rPr>
              <a:t>2</a:t>
            </a:r>
            <a:r>
              <a:rPr lang="en-US" sz="2800" i="1" dirty="0">
                <a:solidFill>
                  <a:schemeClr val="tx1"/>
                </a:solidFill>
              </a:rPr>
              <a:t> </a:t>
            </a:r>
            <a:r>
              <a:rPr lang="en-US" sz="2800" dirty="0">
                <a:solidFill>
                  <a:schemeClr val="tx1"/>
                </a:solidFill>
              </a:rPr>
              <a:t> and probabilities </a:t>
            </a:r>
            <a:r>
              <a:rPr lang="en-US" sz="2800" i="1" dirty="0">
                <a:solidFill>
                  <a:schemeClr val="tx1"/>
                </a:solidFill>
              </a:rPr>
              <a:t>p</a:t>
            </a:r>
            <a:r>
              <a:rPr lang="en-US" sz="2800" i="1" baseline="-25000" dirty="0">
                <a:solidFill>
                  <a:schemeClr val="tx1"/>
                </a:solidFill>
              </a:rPr>
              <a:t>1</a:t>
            </a:r>
            <a:r>
              <a:rPr lang="en-US" sz="2800" i="1" dirty="0">
                <a:solidFill>
                  <a:schemeClr val="tx1"/>
                </a:solidFill>
              </a:rPr>
              <a:t> and p</a:t>
            </a:r>
            <a:r>
              <a:rPr lang="en-US" sz="2800" i="1" baseline="-25000" dirty="0">
                <a:solidFill>
                  <a:schemeClr val="tx1"/>
                </a:solidFill>
              </a:rPr>
              <a:t>2</a:t>
            </a:r>
            <a:r>
              <a:rPr lang="en-US" sz="2800" i="1" dirty="0">
                <a:solidFill>
                  <a:schemeClr val="tx1"/>
                </a:solidFill>
              </a:rPr>
              <a:t>.  </a:t>
            </a:r>
            <a:r>
              <a:rPr lang="en-US" sz="2800" dirty="0">
                <a:solidFill>
                  <a:schemeClr val="tx1"/>
                </a:solidFill>
              </a:rPr>
              <a:t>Then for large </a:t>
            </a:r>
            <a:r>
              <a:rPr lang="en-US" sz="2800" i="1" dirty="0">
                <a:solidFill>
                  <a:schemeClr val="tx1"/>
                </a:solidFill>
              </a:rPr>
              <a:t>n</a:t>
            </a:r>
            <a:r>
              <a:rPr lang="en-US" sz="2800" i="1" baseline="-25000" dirty="0">
                <a:solidFill>
                  <a:schemeClr val="tx1"/>
                </a:solidFill>
              </a:rPr>
              <a:t>1</a:t>
            </a:r>
            <a:r>
              <a:rPr lang="en-US" sz="2800" i="1" dirty="0">
                <a:solidFill>
                  <a:schemeClr val="tx1"/>
                </a:solidFill>
              </a:rPr>
              <a:t> </a:t>
            </a:r>
            <a:r>
              <a:rPr lang="en-US" sz="2800" dirty="0">
                <a:solidFill>
                  <a:schemeClr val="tx1"/>
                </a:solidFill>
              </a:rPr>
              <a:t>and</a:t>
            </a:r>
            <a:r>
              <a:rPr lang="en-US" sz="2800" i="1" dirty="0">
                <a:solidFill>
                  <a:schemeClr val="tx1"/>
                </a:solidFill>
              </a:rPr>
              <a:t> n</a:t>
            </a:r>
            <a:r>
              <a:rPr lang="en-US" sz="2800" i="1" baseline="-25000" dirty="0">
                <a:solidFill>
                  <a:schemeClr val="tx1"/>
                </a:solidFill>
              </a:rPr>
              <a:t>2 </a:t>
            </a:r>
            <a:r>
              <a:rPr lang="en-US" sz="2800" dirty="0">
                <a:solidFill>
                  <a:schemeClr val="tx1"/>
                </a:solidFill>
              </a:rPr>
              <a:t>:</a:t>
            </a:r>
            <a:endParaRPr lang="en-US" sz="2800" i="1" dirty="0">
              <a:solidFill>
                <a:schemeClr val="tx1"/>
              </a:solidFill>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p:txBody>
      </p:sp>
      <p:sp>
        <p:nvSpPr>
          <p:cNvPr id="65543" name="Rectangle 2"/>
          <p:cNvSpPr>
            <a:spLocks noGrp="1" noChangeArrowheads="1"/>
          </p:cNvSpPr>
          <p:nvPr>
            <p:ph type="title"/>
          </p:nvPr>
        </p:nvSpPr>
        <p:spPr>
          <a:xfrm>
            <a:off x="-40482" y="304007"/>
            <a:ext cx="9224963" cy="725488"/>
          </a:xfrm>
        </p:spPr>
        <p:txBody>
          <a:bodyPr/>
          <a:lstStyle/>
          <a:p>
            <a:pPr eaLnBrk="1" hangingPunct="1"/>
            <a:r>
              <a:rPr lang="en-US" dirty="0">
                <a:latin typeface="Arial Unicode MS" panose="020B0604020202020204" pitchFamily="34" charset="-128"/>
              </a:rPr>
              <a:t>Sampling Distribution for Difference of Two Proportions</a:t>
            </a:r>
            <a:endParaRPr lang="en-US" dirty="0">
              <a:latin typeface="Symbol" panose="05050102010706020507" pitchFamily="18" charset="2"/>
            </a:endParaRPr>
          </a:p>
        </p:txBody>
      </p:sp>
    </p:spTree>
    <p:extLst>
      <p:ext uri="{BB962C8B-B14F-4D97-AF65-F5344CB8AC3E}">
        <p14:creationId xmlns:p14="http://schemas.microsoft.com/office/powerpoint/2010/main" val="17412772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05187">
                                            <p:txEl>
                                              <p:pRg st="0" end="0"/>
                                            </p:txEl>
                                          </p:spTgt>
                                        </p:tgtEl>
                                        <p:attrNameLst>
                                          <p:attrName>style.visibility</p:attrName>
                                        </p:attrNameLst>
                                      </p:cBhvr>
                                      <p:to>
                                        <p:strVal val="visible"/>
                                      </p:to>
                                    </p:set>
                                    <p:anim calcmode="lin" valueType="num">
                                      <p:cBhvr additive="base">
                                        <p:cTn id="7" dur="500" fill="hold"/>
                                        <p:tgtEl>
                                          <p:spTgt spid="605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51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7" name="Rectangle 3"/>
          <p:cNvSpPr>
            <a:spLocks noGrp="1" noChangeArrowheads="1"/>
          </p:cNvSpPr>
          <p:nvPr>
            <p:ph type="body" sz="half" idx="1"/>
          </p:nvPr>
        </p:nvSpPr>
        <p:spPr>
          <a:xfrm>
            <a:off x="457200" y="1600200"/>
            <a:ext cx="4033838" cy="4525963"/>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6553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65540" name="Text Box 5"/>
          <p:cNvSpPr txBox="1">
            <a:spLocks noChangeArrowheads="1"/>
          </p:cNvSpPr>
          <p:nvPr/>
        </p:nvSpPr>
        <p:spPr bwMode="auto">
          <a:xfrm>
            <a:off x="0" y="990600"/>
            <a:ext cx="91440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graphicFrame>
        <p:nvGraphicFramePr>
          <p:cNvPr id="65541" name="Object 6"/>
          <p:cNvGraphicFramePr>
            <a:graphicFrameLocks noGrp="1" noChangeAspect="1"/>
          </p:cNvGraphicFramePr>
          <p:nvPr>
            <p:ph sz="quarter" idx="2"/>
            <p:extLst/>
          </p:nvPr>
        </p:nvGraphicFramePr>
        <p:xfrm>
          <a:off x="457200" y="331816"/>
          <a:ext cx="7451670" cy="2170093"/>
        </p:xfrm>
        <a:graphic>
          <a:graphicData uri="http://schemas.openxmlformats.org/presentationml/2006/ole">
            <mc:AlternateContent xmlns:mc="http://schemas.openxmlformats.org/markup-compatibility/2006">
              <mc:Choice xmlns:v="urn:schemas-microsoft-com:vml" Requires="v">
                <p:oleObj spid="_x0000_s104467" name="Equation" r:id="rId4" imgW="2311200" imgH="672840" progId="Equation.3">
                  <p:embed/>
                </p:oleObj>
              </mc:Choice>
              <mc:Fallback>
                <p:oleObj name="Equation" r:id="rId4" imgW="2311200" imgH="672840" progId="Equation.3">
                  <p:embed/>
                  <p:pic>
                    <p:nvPicPr>
                      <p:cNvPr id="0" name=""/>
                      <p:cNvPicPr>
                        <a:picLocks noGrp="1" noChangeAspect="1" noChangeArrowheads="1"/>
                      </p:cNvPicPr>
                      <p:nvPr/>
                    </p:nvPicPr>
                    <p:blipFill>
                      <a:blip r:embed="rId5"/>
                      <a:srcRect/>
                      <a:stretch>
                        <a:fillRect/>
                      </a:stretch>
                    </p:blipFill>
                    <p:spPr bwMode="auto">
                      <a:xfrm>
                        <a:off x="457200" y="331816"/>
                        <a:ext cx="7451670" cy="2170093"/>
                      </a:xfrm>
                      <a:prstGeom prst="rect">
                        <a:avLst/>
                      </a:prstGeom>
                      <a:noFill/>
                      <a:ln>
                        <a:noFill/>
                      </a:ln>
                    </p:spPr>
                  </p:pic>
                </p:oleObj>
              </mc:Fallback>
            </mc:AlternateContent>
          </a:graphicData>
        </a:graphic>
      </p:graphicFrame>
      <p:sp>
        <p:nvSpPr>
          <p:cNvPr id="65542" name="Text Box 8"/>
          <p:cNvSpPr txBox="1">
            <a:spLocks noChangeArrowheads="1"/>
          </p:cNvSpPr>
          <p:nvPr/>
        </p:nvSpPr>
        <p:spPr bwMode="auto">
          <a:xfrm>
            <a:off x="457200" y="-636925"/>
            <a:ext cx="9144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a:p>
            <a:pPr>
              <a:spcBef>
                <a:spcPct val="0"/>
              </a:spcBef>
              <a:buFontTx/>
              <a:buNone/>
            </a:pPr>
            <a:endParaRPr lang="en-US" sz="280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275737344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05187">
                                            <p:txEl>
                                              <p:pRg st="0" end="0"/>
                                            </p:txEl>
                                          </p:spTgt>
                                        </p:tgtEl>
                                        <p:attrNameLst>
                                          <p:attrName>style.visibility</p:attrName>
                                        </p:attrNameLst>
                                      </p:cBhvr>
                                      <p:to>
                                        <p:strVal val="visible"/>
                                      </p:to>
                                    </p:set>
                                    <p:anim calcmode="lin" valueType="num">
                                      <p:cBhvr additive="base">
                                        <p:cTn id="7" dur="500" fill="hold"/>
                                        <p:tgtEl>
                                          <p:spTgt spid="605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51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build="p" autoUpdateAnimBg="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4611</TotalTime>
  <Words>1302</Words>
  <Application>Microsoft Office PowerPoint</Application>
  <PresentationFormat>On-screen Show (4:3)</PresentationFormat>
  <Paragraphs>167</Paragraphs>
  <Slides>36</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3" baseType="lpstr">
      <vt:lpstr>Arial Unicode MS</vt:lpstr>
      <vt:lpstr>Arial</vt:lpstr>
      <vt:lpstr>Symbol</vt:lpstr>
      <vt:lpstr>Times New Roman</vt:lpstr>
      <vt:lpstr>1_Default Design</vt:lpstr>
      <vt:lpstr>Equation</vt:lpstr>
      <vt:lpstr>MathType 7.0 Equation</vt:lpstr>
      <vt:lpstr>STAT 515  Lecture 19 October 29, 2019</vt:lpstr>
      <vt:lpstr>Outline for Today</vt:lpstr>
      <vt:lpstr>PowerPoint Presentation</vt:lpstr>
      <vt:lpstr>PowerPoint Presentation</vt:lpstr>
      <vt:lpstr>Sampling Distribution for the Difference of Two Means</vt:lpstr>
      <vt:lpstr>PowerPoint Presentation</vt:lpstr>
      <vt:lpstr>PowerPoint Presentation</vt:lpstr>
      <vt:lpstr>Sampling Distribution for Difference of Two Proportions</vt:lpstr>
      <vt:lpstr>PowerPoint Presentation</vt:lpstr>
      <vt:lpstr>PowerPoint Presentation</vt:lpstr>
      <vt:lpstr>Agresti-Caffo approximate CI for the difference of two proportions</vt:lpstr>
      <vt:lpstr>PowerPoint Presentation</vt:lpstr>
      <vt:lpstr>Approximate z-test for two proportions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Statistics, USC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702/J702 Fall 2001</dc:title>
  <dc:creator>Preferred Customer</dc:creator>
  <cp:lastModifiedBy>Grego John</cp:lastModifiedBy>
  <cp:revision>147</cp:revision>
  <cp:lastPrinted>2015-11-03T03:12:41Z</cp:lastPrinted>
  <dcterms:created xsi:type="dcterms:W3CDTF">2001-05-21T01:21:44Z</dcterms:created>
  <dcterms:modified xsi:type="dcterms:W3CDTF">2019-10-30T13:20:00Z</dcterms:modified>
</cp:coreProperties>
</file>