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2"/>
  </p:notesMasterIdLst>
  <p:handoutMasterIdLst>
    <p:handoutMasterId r:id="rId33"/>
  </p:handoutMasterIdLst>
  <p:sldIdLst>
    <p:sldId id="355" r:id="rId2"/>
    <p:sldId id="262"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70" r:id="rId17"/>
    <p:sldId id="371" r:id="rId18"/>
    <p:sldId id="372" r:id="rId19"/>
    <p:sldId id="373" r:id="rId20"/>
    <p:sldId id="374" r:id="rId21"/>
    <p:sldId id="375" r:id="rId22"/>
    <p:sldId id="376" r:id="rId23"/>
    <p:sldId id="377" r:id="rId24"/>
    <p:sldId id="378" r:id="rId25"/>
    <p:sldId id="379" r:id="rId26"/>
    <p:sldId id="380" r:id="rId27"/>
    <p:sldId id="381" r:id="rId28"/>
    <p:sldId id="382" r:id="rId29"/>
    <p:sldId id="383" r:id="rId30"/>
    <p:sldId id="384" r:id="rId3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4" d="100"/>
          <a:sy n="114" d="100"/>
        </p:scale>
        <p:origin x="15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516467"/>
          </a:xfrm>
          <a:prstGeom prst="rect">
            <a:avLst/>
          </a:prstGeom>
          <a:noFill/>
          <a:ln w="9525">
            <a:noFill/>
            <a:miter lim="800000"/>
            <a:headEnd/>
            <a:tailEnd/>
          </a:ln>
          <a:effectLst/>
        </p:spPr>
        <p:txBody>
          <a:bodyPr vert="horz" wrap="square" lIns="93147" tIns="46575" rIns="93147" bIns="46575" numCol="1" anchor="t" anchorCtr="0" compatLnSpc="1">
            <a:prstTxWarp prst="textNoShape">
              <a:avLst/>
            </a:prstTxWarp>
          </a:bodyPr>
          <a:lstStyle>
            <a:lvl1pPr defTabSz="931640" eaLnBrk="1" hangingPunct="1">
              <a:defRPr sz="12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2560" y="0"/>
            <a:ext cx="3037840" cy="516467"/>
          </a:xfrm>
          <a:prstGeom prst="rect">
            <a:avLst/>
          </a:prstGeom>
          <a:noFill/>
          <a:ln w="9525">
            <a:noFill/>
            <a:miter lim="800000"/>
            <a:headEnd/>
            <a:tailEnd/>
          </a:ln>
          <a:effectLst/>
        </p:spPr>
        <p:txBody>
          <a:bodyPr vert="horz" wrap="square" lIns="93147" tIns="46575" rIns="93147" bIns="46575" numCol="1" anchor="t" anchorCtr="0" compatLnSpc="1">
            <a:prstTxWarp prst="textNoShape">
              <a:avLst/>
            </a:prstTxWarp>
          </a:bodyPr>
          <a:lstStyle>
            <a:lvl1pPr algn="r" defTabSz="931640" eaLnBrk="1" hangingPunct="1">
              <a:defRPr sz="12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0" y="8779933"/>
            <a:ext cx="3037840" cy="516467"/>
          </a:xfrm>
          <a:prstGeom prst="rect">
            <a:avLst/>
          </a:prstGeom>
          <a:noFill/>
          <a:ln w="9525">
            <a:noFill/>
            <a:miter lim="800000"/>
            <a:headEnd/>
            <a:tailEnd/>
          </a:ln>
          <a:effectLst/>
        </p:spPr>
        <p:txBody>
          <a:bodyPr vert="horz" wrap="square" lIns="93147" tIns="46575" rIns="93147" bIns="46575" numCol="1" anchor="b" anchorCtr="0" compatLnSpc="1">
            <a:prstTxWarp prst="textNoShape">
              <a:avLst/>
            </a:prstTxWarp>
          </a:bodyPr>
          <a:lstStyle>
            <a:lvl1pPr defTabSz="931640" eaLnBrk="1" hangingPunct="1">
              <a:defRPr sz="12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2560" y="8779933"/>
            <a:ext cx="3037840" cy="516467"/>
          </a:xfrm>
          <a:prstGeom prst="rect">
            <a:avLst/>
          </a:prstGeom>
          <a:noFill/>
          <a:ln w="9525">
            <a:noFill/>
            <a:miter lim="800000"/>
            <a:headEnd/>
            <a:tailEnd/>
          </a:ln>
          <a:effectLst/>
        </p:spPr>
        <p:txBody>
          <a:bodyPr vert="horz" wrap="square" lIns="93147" tIns="46575" rIns="93147" bIns="46575" numCol="1" anchor="b" anchorCtr="0" compatLnSpc="1">
            <a:prstTxWarp prst="textNoShape">
              <a:avLst/>
            </a:prstTxWarp>
          </a:bodyPr>
          <a:lstStyle>
            <a:lvl1pPr algn="r" defTabSz="930190" eaLnBrk="1" hangingPunct="1">
              <a:defRPr sz="1200" smtClean="0">
                <a:latin typeface="Times New Roman" panose="02020603050405020304" pitchFamily="18" charset="0"/>
              </a:defRPr>
            </a:lvl1pPr>
          </a:lstStyle>
          <a:p>
            <a:pPr>
              <a:defRPr/>
            </a:pPr>
            <a:fld id="{7CDDC5B7-8090-4BB9-9084-F0A9E567D19B}" type="slidenum">
              <a:rPr lang="en-US" altLang="en-US"/>
              <a:pPr>
                <a:defRPr/>
              </a:pPr>
              <a:t>‹#›</a:t>
            </a:fld>
            <a:endParaRPr lang="en-US" altLang="en-US"/>
          </a:p>
        </p:txBody>
      </p:sp>
    </p:spTree>
    <p:extLst>
      <p:ext uri="{BB962C8B-B14F-4D97-AF65-F5344CB8AC3E}">
        <p14:creationId xmlns:p14="http://schemas.microsoft.com/office/powerpoint/2010/main" val="3018957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47" tIns="46575" rIns="93147" bIns="46575" numCol="1" anchor="t" anchorCtr="0" compatLnSpc="1">
            <a:prstTxWarp prst="textNoShape">
              <a:avLst/>
            </a:prstTxWarp>
          </a:bodyPr>
          <a:lstStyle>
            <a:lvl1pPr defTabSz="931640" eaLnBrk="1" hangingPunct="1">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47" tIns="46575" rIns="93147" bIns="46575" numCol="1" anchor="t" anchorCtr="0" compatLnSpc="1">
            <a:prstTxWarp prst="textNoShape">
              <a:avLst/>
            </a:prstTxWarp>
          </a:bodyPr>
          <a:lstStyle>
            <a:lvl1pPr algn="r" defTabSz="931640" eaLnBrk="1" hangingPunct="1">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2688" y="698500"/>
            <a:ext cx="4646612"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47" tIns="46575" rIns="93147" bIns="4657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47" tIns="46575" rIns="93147" bIns="46575" numCol="1" anchor="b" anchorCtr="0" compatLnSpc="1">
            <a:prstTxWarp prst="textNoShape">
              <a:avLst/>
            </a:prstTxWarp>
          </a:bodyPr>
          <a:lstStyle>
            <a:lvl1pPr defTabSz="931640" eaLnBrk="1" hangingPunct="1">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47" tIns="46575" rIns="93147" bIns="46575" numCol="1" anchor="b" anchorCtr="0" compatLnSpc="1">
            <a:prstTxWarp prst="textNoShape">
              <a:avLst/>
            </a:prstTxWarp>
          </a:bodyPr>
          <a:lstStyle>
            <a:lvl1pPr algn="r" defTabSz="930190" eaLnBrk="1" hangingPunct="1">
              <a:defRPr sz="1200" smtClean="0">
                <a:latin typeface="Times New Roman" panose="02020603050405020304" pitchFamily="18" charset="0"/>
              </a:defRPr>
            </a:lvl1pPr>
          </a:lstStyle>
          <a:p>
            <a:pPr>
              <a:defRPr/>
            </a:pPr>
            <a:fld id="{84C738AA-C6D9-4FA3-B973-4A6F3632C332}" type="slidenum">
              <a:rPr lang="en-US" altLang="en-US"/>
              <a:pPr>
                <a:defRPr/>
              </a:pPr>
              <a:t>‹#›</a:t>
            </a:fld>
            <a:endParaRPr lang="en-US" altLang="en-US"/>
          </a:p>
        </p:txBody>
      </p:sp>
    </p:spTree>
    <p:extLst>
      <p:ext uri="{BB962C8B-B14F-4D97-AF65-F5344CB8AC3E}">
        <p14:creationId xmlns:p14="http://schemas.microsoft.com/office/powerpoint/2010/main" val="11657888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768EDF0-ABBA-43BF-9475-B5E055B15F4F}" type="slidenum">
              <a:rPr lang="en-US" altLang="en-US"/>
              <a:pPr>
                <a:defRPr/>
              </a:pPr>
              <a:t>‹#›</a:t>
            </a:fld>
            <a:endParaRPr lang="en-US" altLang="en-US"/>
          </a:p>
        </p:txBody>
      </p:sp>
    </p:spTree>
    <p:extLst>
      <p:ext uri="{BB962C8B-B14F-4D97-AF65-F5344CB8AC3E}">
        <p14:creationId xmlns:p14="http://schemas.microsoft.com/office/powerpoint/2010/main" val="199408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E999132-DC11-4784-A754-81AA0937215E}" type="slidenum">
              <a:rPr lang="en-US" altLang="en-US"/>
              <a:pPr>
                <a:defRPr/>
              </a:pPr>
              <a:t>‹#›</a:t>
            </a:fld>
            <a:endParaRPr lang="en-US" altLang="en-US"/>
          </a:p>
        </p:txBody>
      </p:sp>
    </p:spTree>
    <p:extLst>
      <p:ext uri="{BB962C8B-B14F-4D97-AF65-F5344CB8AC3E}">
        <p14:creationId xmlns:p14="http://schemas.microsoft.com/office/powerpoint/2010/main" val="1850787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B70E8DC-3363-4CE4-BE4B-A9747B6B738B}" type="slidenum">
              <a:rPr lang="en-US" altLang="en-US"/>
              <a:pPr>
                <a:defRPr/>
              </a:pPr>
              <a:t>‹#›</a:t>
            </a:fld>
            <a:endParaRPr lang="en-US" altLang="en-US"/>
          </a:p>
        </p:txBody>
      </p:sp>
    </p:spTree>
    <p:extLst>
      <p:ext uri="{BB962C8B-B14F-4D97-AF65-F5344CB8AC3E}">
        <p14:creationId xmlns:p14="http://schemas.microsoft.com/office/powerpoint/2010/main" val="2636676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4F0DFC85-0ADD-475A-ADC0-5366D6724801}" type="slidenum">
              <a:rPr lang="en-US" altLang="en-US"/>
              <a:pPr>
                <a:defRPr/>
              </a:pPr>
              <a:t>‹#›</a:t>
            </a:fld>
            <a:endParaRPr lang="en-US" altLang="en-US"/>
          </a:p>
        </p:txBody>
      </p:sp>
    </p:spTree>
    <p:extLst>
      <p:ext uri="{BB962C8B-B14F-4D97-AF65-F5344CB8AC3E}">
        <p14:creationId xmlns:p14="http://schemas.microsoft.com/office/powerpoint/2010/main" val="53766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47AF9BE-99EC-4E64-9B68-E9D341AC8F93}" type="slidenum">
              <a:rPr lang="en-US" altLang="en-US"/>
              <a:pPr>
                <a:defRPr/>
              </a:pPr>
              <a:t>‹#›</a:t>
            </a:fld>
            <a:endParaRPr lang="en-US" altLang="en-US"/>
          </a:p>
        </p:txBody>
      </p:sp>
    </p:spTree>
    <p:extLst>
      <p:ext uri="{BB962C8B-B14F-4D97-AF65-F5344CB8AC3E}">
        <p14:creationId xmlns:p14="http://schemas.microsoft.com/office/powerpoint/2010/main" val="151920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6E1B14A-BD21-4D58-B1AE-EA76AE8B2F5D}" type="slidenum">
              <a:rPr lang="en-US" altLang="en-US"/>
              <a:pPr>
                <a:defRPr/>
              </a:pPr>
              <a:t>‹#›</a:t>
            </a:fld>
            <a:endParaRPr lang="en-US" altLang="en-US"/>
          </a:p>
        </p:txBody>
      </p:sp>
    </p:spTree>
    <p:extLst>
      <p:ext uri="{BB962C8B-B14F-4D97-AF65-F5344CB8AC3E}">
        <p14:creationId xmlns:p14="http://schemas.microsoft.com/office/powerpoint/2010/main" val="889820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A87493C-C151-4E78-AD3D-790798E6DF0B}" type="slidenum">
              <a:rPr lang="en-US" altLang="en-US"/>
              <a:pPr>
                <a:defRPr/>
              </a:pPr>
              <a:t>‹#›</a:t>
            </a:fld>
            <a:endParaRPr lang="en-US" altLang="en-US"/>
          </a:p>
        </p:txBody>
      </p:sp>
    </p:spTree>
    <p:extLst>
      <p:ext uri="{BB962C8B-B14F-4D97-AF65-F5344CB8AC3E}">
        <p14:creationId xmlns:p14="http://schemas.microsoft.com/office/powerpoint/2010/main" val="372842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504FE580-25CC-4417-BCAB-111144172F26}" type="slidenum">
              <a:rPr lang="en-US" altLang="en-US"/>
              <a:pPr>
                <a:defRPr/>
              </a:pPr>
              <a:t>‹#›</a:t>
            </a:fld>
            <a:endParaRPr lang="en-US" altLang="en-US"/>
          </a:p>
        </p:txBody>
      </p:sp>
    </p:spTree>
    <p:extLst>
      <p:ext uri="{BB962C8B-B14F-4D97-AF65-F5344CB8AC3E}">
        <p14:creationId xmlns:p14="http://schemas.microsoft.com/office/powerpoint/2010/main" val="303123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516AF161-F122-4904-BE81-35CF8E85E54B}" type="slidenum">
              <a:rPr lang="en-US" altLang="en-US"/>
              <a:pPr>
                <a:defRPr/>
              </a:pPr>
              <a:t>‹#›</a:t>
            </a:fld>
            <a:endParaRPr lang="en-US" altLang="en-US"/>
          </a:p>
        </p:txBody>
      </p:sp>
    </p:spTree>
    <p:extLst>
      <p:ext uri="{BB962C8B-B14F-4D97-AF65-F5344CB8AC3E}">
        <p14:creationId xmlns:p14="http://schemas.microsoft.com/office/powerpoint/2010/main" val="3145563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A0C9F9F2-45BA-43E0-829F-DAAF8F8572BD}" type="slidenum">
              <a:rPr lang="en-US" altLang="en-US"/>
              <a:pPr>
                <a:defRPr/>
              </a:pPr>
              <a:t>‹#›</a:t>
            </a:fld>
            <a:endParaRPr lang="en-US" altLang="en-US"/>
          </a:p>
        </p:txBody>
      </p:sp>
    </p:spTree>
    <p:extLst>
      <p:ext uri="{BB962C8B-B14F-4D97-AF65-F5344CB8AC3E}">
        <p14:creationId xmlns:p14="http://schemas.microsoft.com/office/powerpoint/2010/main" val="39667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0EAD613-58E6-4017-AB1F-875FB4A91796}" type="slidenum">
              <a:rPr lang="en-US" altLang="en-US"/>
              <a:pPr>
                <a:defRPr/>
              </a:pPr>
              <a:t>‹#›</a:t>
            </a:fld>
            <a:endParaRPr lang="en-US" altLang="en-US"/>
          </a:p>
        </p:txBody>
      </p:sp>
    </p:spTree>
    <p:extLst>
      <p:ext uri="{BB962C8B-B14F-4D97-AF65-F5344CB8AC3E}">
        <p14:creationId xmlns:p14="http://schemas.microsoft.com/office/powerpoint/2010/main" val="25070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A10D6149-C828-4BA4-AB34-4D1FABB5C8C6}" type="slidenum">
              <a:rPr lang="en-US" altLang="en-US"/>
              <a:pPr>
                <a:defRPr/>
              </a:pPr>
              <a:t>‹#›</a:t>
            </a:fld>
            <a:endParaRPr lang="en-US" altLang="en-US"/>
          </a:p>
        </p:txBody>
      </p:sp>
    </p:spTree>
    <p:extLst>
      <p:ext uri="{BB962C8B-B14F-4D97-AF65-F5344CB8AC3E}">
        <p14:creationId xmlns:p14="http://schemas.microsoft.com/office/powerpoint/2010/main" val="208165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82F0788-C5E6-4C2C-AF33-9AE77FC357E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merriam-webster.com/dictionary/probablity?src=search-dict-bo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90909" y="3014932"/>
            <a:ext cx="7772400" cy="1143000"/>
          </a:xfrm>
        </p:spPr>
        <p:txBody>
          <a:bodyPr/>
          <a:lstStyle/>
          <a:p>
            <a:pPr>
              <a:lnSpc>
                <a:spcPct val="90000"/>
              </a:lnSpc>
            </a:pPr>
            <a:r>
              <a:rPr lang="en-US" altLang="en-US" sz="2800" dirty="0">
                <a:solidFill>
                  <a:schemeClr val="tx1"/>
                </a:solidFill>
              </a:rPr>
              <a:t>STAT 515 </a:t>
            </a:r>
            <a:br>
              <a:rPr lang="en-US" altLang="en-US" sz="2800" dirty="0">
                <a:solidFill>
                  <a:schemeClr val="tx1"/>
                </a:solidFill>
              </a:rPr>
            </a:br>
            <a:r>
              <a:rPr lang="en-US" altLang="en-US" sz="4800" dirty="0">
                <a:solidFill>
                  <a:schemeClr val="tx1"/>
                </a:solidFill>
              </a:rPr>
              <a:t>Statistical Methods I</a:t>
            </a:r>
            <a:r>
              <a:rPr lang="en-US" altLang="en-US" dirty="0">
                <a:solidFill>
                  <a:schemeClr val="tx1"/>
                </a:solidFill>
              </a:rPr>
              <a:t> </a:t>
            </a:r>
            <a:br>
              <a:rPr lang="en-US" altLang="en-US" dirty="0">
                <a:solidFill>
                  <a:schemeClr val="tx1"/>
                </a:solidFill>
              </a:rPr>
            </a:br>
            <a:br>
              <a:rPr lang="en-US" altLang="en-US" dirty="0">
                <a:solidFill>
                  <a:schemeClr val="tx1"/>
                </a:solidFill>
              </a:rPr>
            </a:br>
            <a:r>
              <a:rPr lang="en-US" altLang="en-US" sz="3600" i="1" dirty="0">
                <a:solidFill>
                  <a:schemeClr val="tx1"/>
                </a:solidFill>
              </a:rPr>
              <a:t>Lecture 2</a:t>
            </a:r>
            <a:br>
              <a:rPr lang="en-US" altLang="en-US" sz="3600" i="1" dirty="0">
                <a:solidFill>
                  <a:schemeClr val="tx1"/>
                </a:solidFill>
              </a:rPr>
            </a:br>
            <a:r>
              <a:rPr lang="en-US" altLang="en-US" sz="3600" dirty="0">
                <a:solidFill>
                  <a:schemeClr val="tx1"/>
                </a:solidFill>
              </a:rPr>
              <a:t>August 27, 2019</a:t>
            </a:r>
            <a:br>
              <a:rPr lang="en-US" altLang="en-US" sz="3600" dirty="0">
                <a:solidFill>
                  <a:schemeClr val="tx1"/>
                </a:solidFill>
              </a:rPr>
            </a:br>
            <a:br>
              <a:rPr lang="en-US" altLang="en-US" sz="3600" dirty="0">
                <a:solidFill>
                  <a:schemeClr val="tx1"/>
                </a:solidFill>
              </a:rPr>
            </a:br>
            <a:r>
              <a:rPr lang="en-US" altLang="en-US" sz="3600" dirty="0">
                <a:solidFill>
                  <a:schemeClr val="tx1"/>
                </a:solidFill>
              </a:rPr>
              <a:t>Originally prepared by Brian Habing</a:t>
            </a:r>
            <a:br>
              <a:rPr lang="en-US" altLang="en-US" sz="3600" dirty="0">
                <a:solidFill>
                  <a:schemeClr val="tx1"/>
                </a:solidFill>
              </a:rPr>
            </a:br>
            <a:r>
              <a:rPr lang="en-US" altLang="en-US" sz="3600" dirty="0">
                <a:solidFill>
                  <a:schemeClr val="tx1"/>
                </a:solidFill>
              </a:rPr>
              <a:t>Department of Statistics</a:t>
            </a:r>
            <a:br>
              <a:rPr lang="en-US" altLang="en-US" sz="3600" dirty="0">
                <a:solidFill>
                  <a:schemeClr val="tx1"/>
                </a:solidFill>
              </a:rPr>
            </a:br>
            <a:r>
              <a:rPr lang="en-US" altLang="en-US" sz="3600" dirty="0">
                <a:solidFill>
                  <a:schemeClr val="tx1"/>
                </a:solidFill>
              </a:rPr>
              <a:t>University of South Carolina</a:t>
            </a:r>
            <a:br>
              <a:rPr lang="en-US" altLang="en-US" sz="3600" dirty="0">
                <a:solidFill>
                  <a:schemeClr val="tx1"/>
                </a:solidFill>
              </a:rPr>
            </a:br>
            <a:br>
              <a:rPr lang="en-US" altLang="en-US" sz="3600" dirty="0">
                <a:solidFill>
                  <a:schemeClr val="tx1"/>
                </a:solidFill>
              </a:rPr>
            </a:br>
            <a:r>
              <a:rPr lang="en-US" altLang="en-US" sz="1800" i="1" dirty="0">
                <a:solidFill>
                  <a:schemeClr val="tx1"/>
                </a:solidFill>
              </a:rPr>
              <a:t>Redistribution of these slides without permission </a:t>
            </a:r>
            <a:br>
              <a:rPr lang="en-US" altLang="en-US" sz="1800" i="1" dirty="0">
                <a:solidFill>
                  <a:schemeClr val="tx1"/>
                </a:solidFill>
              </a:rPr>
            </a:br>
            <a:r>
              <a:rPr lang="en-US" altLang="en-US" sz="1800" i="1" dirty="0">
                <a:solidFill>
                  <a:schemeClr val="tx1"/>
                </a:solidFill>
              </a:rPr>
              <a:t>is a violation of copyright law.</a:t>
            </a:r>
            <a:br>
              <a:rPr lang="en-US" altLang="en-US" sz="1800" i="1" dirty="0">
                <a:solidFill>
                  <a:schemeClr val="tx1"/>
                </a:solidFill>
              </a:rPr>
            </a:br>
            <a:endParaRPr lang="en-US" altLang="en-US" sz="1800" dirty="0">
              <a:solidFill>
                <a:schemeClr val="tx1"/>
              </a:solidFill>
            </a:endParaRPr>
          </a:p>
        </p:txBody>
      </p:sp>
    </p:spTree>
    <p:extLst>
      <p:ext uri="{BB962C8B-B14F-4D97-AF65-F5344CB8AC3E}">
        <p14:creationId xmlns:p14="http://schemas.microsoft.com/office/powerpoint/2010/main" val="3594143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7DFBCA-914B-40BF-81CC-F645B16D5A90}"/>
              </a:ext>
            </a:extLst>
          </p:cNvPr>
          <p:cNvSpPr>
            <a:spLocks noGrp="1"/>
          </p:cNvSpPr>
          <p:nvPr>
            <p:ph type="title"/>
          </p:nvPr>
        </p:nvSpPr>
        <p:spPr/>
        <p:txBody>
          <a:bodyPr/>
          <a:lstStyle/>
          <a:p>
            <a:r>
              <a:rPr lang="en-US" dirty="0"/>
              <a:t>Definition of Experiment</a:t>
            </a:r>
          </a:p>
        </p:txBody>
      </p:sp>
      <p:sp>
        <p:nvSpPr>
          <p:cNvPr id="218115" name="Rectangle 3"/>
          <p:cNvSpPr>
            <a:spLocks noGrp="1" noChangeArrowheads="1"/>
          </p:cNvSpPr>
          <p:nvPr>
            <p:ph type="body" idx="1"/>
          </p:nvPr>
        </p:nvSpPr>
        <p:spPr/>
        <p:txBody>
          <a:bodyPr/>
          <a:lstStyle/>
          <a:p>
            <a:r>
              <a:rPr lang="en-US" dirty="0"/>
              <a:t>Experiment – A procedure or process that produces results that cannot be predicted with certainty.</a:t>
            </a:r>
          </a:p>
          <a:p>
            <a:endParaRPr lang="en-US" dirty="0"/>
          </a:p>
          <a:p>
            <a:endParaRPr lang="en-US" dirty="0"/>
          </a:p>
          <a:p>
            <a:r>
              <a:rPr lang="en-US" dirty="0"/>
              <a:t>A fair coin is flipped twice.</a:t>
            </a:r>
          </a:p>
        </p:txBody>
      </p:sp>
      <p:sp>
        <p:nvSpPr>
          <p:cNvPr id="15362" name="Slide Number Placeholder 4"/>
          <p:cNvSpPr>
            <a:spLocks noGrp="1"/>
          </p:cNvSpPr>
          <p:nvPr>
            <p:ph type="sldNum" sz="quarter" idx="11"/>
          </p:nvPr>
        </p:nvSpPr>
        <p:spPr/>
        <p:txBody>
          <a:bodyPr/>
          <a:lstStyle/>
          <a:p>
            <a:fld id="{E223226B-2C13-4737-AB3F-23EF9F2E745E}" type="slidenum">
              <a:rPr lang="en-US"/>
              <a:pPr/>
              <a:t>10</a:t>
            </a:fld>
            <a:endParaRPr lang="en-US"/>
          </a:p>
        </p:txBody>
      </p:sp>
    </p:spTree>
    <p:extLst>
      <p:ext uri="{BB962C8B-B14F-4D97-AF65-F5344CB8AC3E}">
        <p14:creationId xmlns:p14="http://schemas.microsoft.com/office/powerpoint/2010/main" val="2851203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 calcmode="lin" valueType="num">
                                      <p:cBhvr additive="base">
                                        <p:cTn id="7" dur="500" fill="hold"/>
                                        <p:tgtEl>
                                          <p:spTgt spid="218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8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8115">
                                            <p:txEl>
                                              <p:pRg st="3" end="3"/>
                                            </p:txEl>
                                          </p:spTgt>
                                        </p:tgtEl>
                                        <p:attrNameLst>
                                          <p:attrName>style.visibility</p:attrName>
                                        </p:attrNameLst>
                                      </p:cBhvr>
                                      <p:to>
                                        <p:strVal val="visible"/>
                                      </p:to>
                                    </p:set>
                                    <p:anim calcmode="lin" valueType="num">
                                      <p:cBhvr additive="base">
                                        <p:cTn id="13" dur="500" fill="hold"/>
                                        <p:tgtEl>
                                          <p:spTgt spid="21811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81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6E23D3-4ACD-491A-BA87-50F08551B88A}"/>
              </a:ext>
            </a:extLst>
          </p:cNvPr>
          <p:cNvSpPr>
            <a:spLocks noGrp="1"/>
          </p:cNvSpPr>
          <p:nvPr>
            <p:ph type="title"/>
          </p:nvPr>
        </p:nvSpPr>
        <p:spPr/>
        <p:txBody>
          <a:bodyPr/>
          <a:lstStyle/>
          <a:p>
            <a:r>
              <a:rPr lang="en-US" dirty="0"/>
              <a:t>Definition of Sample Space</a:t>
            </a:r>
          </a:p>
        </p:txBody>
      </p:sp>
      <p:sp>
        <p:nvSpPr>
          <p:cNvPr id="16388" name="Rectangle 3"/>
          <p:cNvSpPr>
            <a:spLocks noGrp="1" noChangeArrowheads="1"/>
          </p:cNvSpPr>
          <p:nvPr>
            <p:ph type="body" idx="1"/>
          </p:nvPr>
        </p:nvSpPr>
        <p:spPr/>
        <p:txBody>
          <a:bodyPr/>
          <a:lstStyle/>
          <a:p>
            <a:endParaRPr lang="en-US" dirty="0"/>
          </a:p>
          <a:p>
            <a:r>
              <a:rPr lang="en-US" dirty="0"/>
              <a:t>Sample Space – The set W of all the possible outcomes (sample points) w of the experiment. Sample spaces can be either discrete or continuous.</a:t>
            </a:r>
          </a:p>
          <a:p>
            <a:endParaRPr lang="en-US" dirty="0"/>
          </a:p>
          <a:p>
            <a:endParaRPr lang="en-US" dirty="0"/>
          </a:p>
          <a:p>
            <a:r>
              <a:rPr lang="en-US" dirty="0"/>
              <a:t>		</a:t>
            </a:r>
          </a:p>
          <a:p>
            <a:endParaRPr lang="en-US" dirty="0"/>
          </a:p>
        </p:txBody>
      </p:sp>
      <p:sp>
        <p:nvSpPr>
          <p:cNvPr id="16386" name="Slide Number Placeholder 4"/>
          <p:cNvSpPr>
            <a:spLocks noGrp="1"/>
          </p:cNvSpPr>
          <p:nvPr>
            <p:ph type="sldNum" sz="quarter" idx="11"/>
          </p:nvPr>
        </p:nvSpPr>
        <p:spPr/>
        <p:txBody>
          <a:bodyPr/>
          <a:lstStyle/>
          <a:p>
            <a:fld id="{2E5A0E0D-99DF-454A-A0BE-EDD763A1C5F2}" type="slidenum">
              <a:rPr lang="en-US"/>
              <a:pPr/>
              <a:t>11</a:t>
            </a:fld>
            <a:endParaRPr lang="en-US"/>
          </a:p>
        </p:txBody>
      </p:sp>
    </p:spTree>
    <p:extLst>
      <p:ext uri="{BB962C8B-B14F-4D97-AF65-F5344CB8AC3E}">
        <p14:creationId xmlns:p14="http://schemas.microsoft.com/office/powerpoint/2010/main" val="2595142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526282-85A4-49AF-9D4C-B1C16270A2F0}"/>
              </a:ext>
            </a:extLst>
          </p:cNvPr>
          <p:cNvSpPr>
            <a:spLocks noGrp="1"/>
          </p:cNvSpPr>
          <p:nvPr>
            <p:ph type="title"/>
          </p:nvPr>
        </p:nvSpPr>
        <p:spPr/>
        <p:txBody>
          <a:bodyPr/>
          <a:lstStyle/>
          <a:p>
            <a:r>
              <a:rPr lang="en-US" dirty="0"/>
              <a:t>Definition of Event</a:t>
            </a:r>
          </a:p>
        </p:txBody>
      </p:sp>
      <p:sp>
        <p:nvSpPr>
          <p:cNvPr id="17412" name="Rectangle 3"/>
          <p:cNvSpPr>
            <a:spLocks noGrp="1" noChangeArrowheads="1"/>
          </p:cNvSpPr>
          <p:nvPr>
            <p:ph type="body" idx="1"/>
          </p:nvPr>
        </p:nvSpPr>
        <p:spPr/>
        <p:txBody>
          <a:bodyPr/>
          <a:lstStyle/>
          <a:p>
            <a:r>
              <a:rPr lang="en-US"/>
              <a:t>An event (usually denoted by capital letters at the beginning of the alphabet) is a set of sample points.</a:t>
            </a:r>
          </a:p>
          <a:p>
            <a:endParaRPr lang="en-US"/>
          </a:p>
          <a:p>
            <a:endParaRPr lang="en-US"/>
          </a:p>
          <a:p>
            <a:endParaRPr lang="en-US"/>
          </a:p>
          <a:p>
            <a:endParaRPr lang="en-US"/>
          </a:p>
          <a:p>
            <a:endParaRPr lang="en-US"/>
          </a:p>
        </p:txBody>
      </p:sp>
      <p:sp>
        <p:nvSpPr>
          <p:cNvPr id="17410" name="Slide Number Placeholder 4"/>
          <p:cNvSpPr>
            <a:spLocks noGrp="1"/>
          </p:cNvSpPr>
          <p:nvPr>
            <p:ph type="sldNum" sz="quarter" idx="11"/>
          </p:nvPr>
        </p:nvSpPr>
        <p:spPr/>
        <p:txBody>
          <a:bodyPr/>
          <a:lstStyle/>
          <a:p>
            <a:fld id="{4ADC383A-76E9-4E9A-891C-9DBA165CF639}" type="slidenum">
              <a:rPr lang="en-US"/>
              <a:pPr/>
              <a:t>12</a:t>
            </a:fld>
            <a:endParaRPr lang="en-US"/>
          </a:p>
        </p:txBody>
      </p:sp>
    </p:spTree>
    <p:extLst>
      <p:ext uri="{BB962C8B-B14F-4D97-AF65-F5344CB8AC3E}">
        <p14:creationId xmlns:p14="http://schemas.microsoft.com/office/powerpoint/2010/main" val="1142688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9D16F2-42C2-4A96-8B41-1F1E94C87C58}"/>
              </a:ext>
            </a:extLst>
          </p:cNvPr>
          <p:cNvSpPr>
            <a:spLocks noGrp="1"/>
          </p:cNvSpPr>
          <p:nvPr>
            <p:ph type="title"/>
          </p:nvPr>
        </p:nvSpPr>
        <p:spPr>
          <a:xfrm>
            <a:off x="457200" y="274638"/>
            <a:ext cx="7924800" cy="715962"/>
          </a:xfrm>
        </p:spPr>
        <p:txBody>
          <a:bodyPr/>
          <a:lstStyle/>
          <a:p>
            <a:r>
              <a:rPr lang="en-US" sz="3600" dirty="0"/>
              <a:t>Probability Laws</a:t>
            </a:r>
          </a:p>
        </p:txBody>
      </p:sp>
      <p:sp>
        <p:nvSpPr>
          <p:cNvPr id="18436" name="Rectangle 3"/>
          <p:cNvSpPr>
            <a:spLocks noGrp="1" noChangeArrowheads="1"/>
          </p:cNvSpPr>
          <p:nvPr>
            <p:ph type="body" idx="1"/>
          </p:nvPr>
        </p:nvSpPr>
        <p:spPr>
          <a:xfrm>
            <a:off x="484464" y="914400"/>
            <a:ext cx="8229600" cy="4525963"/>
          </a:xfrm>
        </p:spPr>
        <p:txBody>
          <a:bodyPr/>
          <a:lstStyle/>
          <a:p>
            <a:r>
              <a:rPr lang="en-US" sz="2800" dirty="0"/>
              <a:t>A probability measure on Ω is a function, P, from (events) subsets of Ω to the real numbers (0 to 1)</a:t>
            </a:r>
          </a:p>
          <a:p>
            <a:r>
              <a:rPr lang="en-US" sz="2800" dirty="0"/>
              <a:t>	satisfying the following three axioms:</a:t>
            </a:r>
          </a:p>
          <a:p>
            <a:r>
              <a:rPr lang="en-US" sz="2800" dirty="0"/>
              <a:t>1.  P(Ω) = 1</a:t>
            </a:r>
          </a:p>
          <a:p>
            <a:r>
              <a:rPr lang="en-US" sz="2800" dirty="0"/>
              <a:t>2.  P(A) ≥ 0 for any event A (⊂Ω)</a:t>
            </a:r>
          </a:p>
          <a:p>
            <a:r>
              <a:rPr lang="en-US" sz="2800" dirty="0"/>
              <a:t>3.  If A1 and A2 mutually exclusive, then </a:t>
            </a:r>
          </a:p>
          <a:p>
            <a:r>
              <a:rPr lang="en-US" sz="2800" dirty="0"/>
              <a:t>			 P(A1∪ A2) = P(A1) + P(A2).</a:t>
            </a:r>
          </a:p>
          <a:p>
            <a:r>
              <a:rPr lang="en-US" sz="2800" dirty="0"/>
              <a:t>If A1,…,An,… are mutually exclusive, then 			 P(A1∪A2∪…∪An∪…) = </a:t>
            </a:r>
            <a:r>
              <a:rPr lang="en-US" sz="2800" dirty="0" err="1"/>
              <a:t>Σi</a:t>
            </a:r>
            <a:r>
              <a:rPr lang="en-US" sz="2800" dirty="0"/>
              <a:t>=1 to ∞ P(Ai).</a:t>
            </a:r>
          </a:p>
          <a:p>
            <a:endParaRPr lang="en-US" dirty="0"/>
          </a:p>
          <a:p>
            <a:endParaRPr lang="en-US" dirty="0"/>
          </a:p>
        </p:txBody>
      </p:sp>
      <p:sp>
        <p:nvSpPr>
          <p:cNvPr id="18434" name="Slide Number Placeholder 4"/>
          <p:cNvSpPr>
            <a:spLocks noGrp="1"/>
          </p:cNvSpPr>
          <p:nvPr>
            <p:ph type="sldNum" sz="quarter" idx="11"/>
          </p:nvPr>
        </p:nvSpPr>
        <p:spPr/>
        <p:txBody>
          <a:bodyPr/>
          <a:lstStyle/>
          <a:p>
            <a:fld id="{155A2A86-5763-4990-83EF-1968642DB0AE}" type="slidenum">
              <a:rPr lang="en-US"/>
              <a:pPr/>
              <a:t>13</a:t>
            </a:fld>
            <a:endParaRPr lang="en-US"/>
          </a:p>
        </p:txBody>
      </p:sp>
    </p:spTree>
    <p:extLst>
      <p:ext uri="{BB962C8B-B14F-4D97-AF65-F5344CB8AC3E}">
        <p14:creationId xmlns:p14="http://schemas.microsoft.com/office/powerpoint/2010/main" val="3735577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125EA6-EA52-44D4-8239-E5598193ECF5}"/>
              </a:ext>
            </a:extLst>
          </p:cNvPr>
          <p:cNvSpPr>
            <a:spLocks noGrp="1"/>
          </p:cNvSpPr>
          <p:nvPr>
            <p:ph type="title"/>
          </p:nvPr>
        </p:nvSpPr>
        <p:spPr/>
        <p:txBody>
          <a:bodyPr/>
          <a:lstStyle/>
          <a:p>
            <a:r>
              <a:rPr lang="en-US" dirty="0"/>
              <a:t>Assigning probabilities to outcomes</a:t>
            </a:r>
          </a:p>
        </p:txBody>
      </p:sp>
      <p:sp>
        <p:nvSpPr>
          <p:cNvPr id="19460" name="Rectangle 3"/>
          <p:cNvSpPr>
            <a:spLocks noGrp="1" noChangeArrowheads="1"/>
          </p:cNvSpPr>
          <p:nvPr>
            <p:ph type="body" idx="1"/>
          </p:nvPr>
        </p:nvSpPr>
        <p:spPr/>
        <p:txBody>
          <a:bodyPr/>
          <a:lstStyle/>
          <a:p>
            <a:r>
              <a:rPr lang="en-US" dirty="0"/>
              <a:t>The coin flipping example is discrete, so we can define the probability measure by assigning a probability to each of the sample points so that the sum is 1.</a:t>
            </a:r>
          </a:p>
          <a:p>
            <a:endParaRPr lang="en-US" dirty="0"/>
          </a:p>
        </p:txBody>
      </p:sp>
      <p:sp>
        <p:nvSpPr>
          <p:cNvPr id="19458" name="Slide Number Placeholder 4"/>
          <p:cNvSpPr>
            <a:spLocks noGrp="1"/>
          </p:cNvSpPr>
          <p:nvPr>
            <p:ph type="sldNum" sz="quarter" idx="11"/>
          </p:nvPr>
        </p:nvSpPr>
        <p:spPr/>
        <p:txBody>
          <a:bodyPr/>
          <a:lstStyle/>
          <a:p>
            <a:fld id="{8027819A-5D53-4FD4-8C8A-E97548490C84}" type="slidenum">
              <a:rPr lang="en-US"/>
              <a:pPr/>
              <a:t>14</a:t>
            </a:fld>
            <a:endParaRPr lang="en-US"/>
          </a:p>
        </p:txBody>
      </p:sp>
    </p:spTree>
    <p:extLst>
      <p:ext uri="{BB962C8B-B14F-4D97-AF65-F5344CB8AC3E}">
        <p14:creationId xmlns:p14="http://schemas.microsoft.com/office/powerpoint/2010/main" val="2992354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69D073-C835-4DA8-9D31-A0805AE7C525}"/>
              </a:ext>
            </a:extLst>
          </p:cNvPr>
          <p:cNvSpPr>
            <a:spLocks noGrp="1"/>
          </p:cNvSpPr>
          <p:nvPr>
            <p:ph type="title"/>
          </p:nvPr>
        </p:nvSpPr>
        <p:spPr/>
        <p:txBody>
          <a:bodyPr/>
          <a:lstStyle/>
          <a:p>
            <a:r>
              <a:rPr lang="en-US" dirty="0"/>
              <a:t>Assigning probabilities to events</a:t>
            </a:r>
          </a:p>
        </p:txBody>
      </p:sp>
      <p:sp>
        <p:nvSpPr>
          <p:cNvPr id="20484" name="Rectangle 3"/>
          <p:cNvSpPr>
            <a:spLocks noGrp="1" noChangeArrowheads="1"/>
          </p:cNvSpPr>
          <p:nvPr>
            <p:ph type="body" idx="1"/>
          </p:nvPr>
        </p:nvSpPr>
        <p:spPr/>
        <p:txBody>
          <a:bodyPr/>
          <a:lstStyle/>
          <a:p>
            <a:r>
              <a:rPr lang="en-US" dirty="0"/>
              <a:t>We would get the probability of the events A and B simply by adding the probabilities assigned to their sample points. </a:t>
            </a:r>
          </a:p>
          <a:p>
            <a:endParaRPr lang="en-US" dirty="0"/>
          </a:p>
          <a:p>
            <a:r>
              <a:rPr lang="en-US" dirty="0"/>
              <a:t>A={Exactly one Head} = {(HT),(TH)}</a:t>
            </a:r>
          </a:p>
          <a:p>
            <a:r>
              <a:rPr lang="en-US" dirty="0"/>
              <a:t> 	P(A) =</a:t>
            </a:r>
          </a:p>
          <a:p>
            <a:endParaRPr lang="en-US" dirty="0"/>
          </a:p>
          <a:p>
            <a:r>
              <a:rPr lang="en-US" dirty="0"/>
              <a:t>B={First flip was a Head} = {(HH),(HT)}</a:t>
            </a:r>
          </a:p>
          <a:p>
            <a:r>
              <a:rPr lang="en-US" dirty="0"/>
              <a:t> 	P(B) =</a:t>
            </a:r>
          </a:p>
        </p:txBody>
      </p:sp>
      <p:sp>
        <p:nvSpPr>
          <p:cNvPr id="20482" name="Slide Number Placeholder 4"/>
          <p:cNvSpPr>
            <a:spLocks noGrp="1"/>
          </p:cNvSpPr>
          <p:nvPr>
            <p:ph type="sldNum" sz="quarter" idx="11"/>
          </p:nvPr>
        </p:nvSpPr>
        <p:spPr/>
        <p:txBody>
          <a:bodyPr/>
          <a:lstStyle/>
          <a:p>
            <a:fld id="{72200027-2644-4CC0-A396-4CDB8BD73D32}" type="slidenum">
              <a:rPr lang="en-US"/>
              <a:pPr/>
              <a:t>15</a:t>
            </a:fld>
            <a:endParaRPr lang="en-US"/>
          </a:p>
        </p:txBody>
      </p:sp>
    </p:spTree>
    <p:extLst>
      <p:ext uri="{BB962C8B-B14F-4D97-AF65-F5344CB8AC3E}">
        <p14:creationId xmlns:p14="http://schemas.microsoft.com/office/powerpoint/2010/main" val="2389181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851DC7-F414-4E30-841B-5B52ABBB051B}"/>
              </a:ext>
            </a:extLst>
          </p:cNvPr>
          <p:cNvSpPr>
            <a:spLocks noGrp="1"/>
          </p:cNvSpPr>
          <p:nvPr>
            <p:ph type="title"/>
          </p:nvPr>
        </p:nvSpPr>
        <p:spPr/>
        <p:txBody>
          <a:bodyPr/>
          <a:lstStyle/>
          <a:p>
            <a:r>
              <a:rPr lang="en-US" dirty="0"/>
              <a:t>Addition Law</a:t>
            </a:r>
          </a:p>
        </p:txBody>
      </p:sp>
      <p:sp>
        <p:nvSpPr>
          <p:cNvPr id="225283" name="Rectangle 3"/>
          <p:cNvSpPr>
            <a:spLocks noGrp="1" noChangeArrowheads="1"/>
          </p:cNvSpPr>
          <p:nvPr>
            <p:ph type="body" idx="1"/>
          </p:nvPr>
        </p:nvSpPr>
        <p:spPr/>
        <p:txBody>
          <a:bodyPr/>
          <a:lstStyle/>
          <a:p>
            <a:r>
              <a:rPr lang="en-US" dirty="0"/>
              <a:t>Addition Law</a:t>
            </a:r>
          </a:p>
          <a:p>
            <a:r>
              <a:rPr lang="en-US" dirty="0"/>
              <a:t>	P(A∪B) = P(A) + P(B) – P(A∩B)</a:t>
            </a:r>
          </a:p>
          <a:p>
            <a:endParaRPr lang="en-US" dirty="0"/>
          </a:p>
          <a:p>
            <a:r>
              <a:rPr lang="en-US" dirty="0"/>
              <a:t>This is best Demonstrated Using Venn Diagrams</a:t>
            </a:r>
          </a:p>
          <a:p>
            <a:endParaRPr lang="en-US" dirty="0"/>
          </a:p>
        </p:txBody>
      </p:sp>
      <p:sp>
        <p:nvSpPr>
          <p:cNvPr id="22530" name="Slide Number Placeholder 4"/>
          <p:cNvSpPr>
            <a:spLocks noGrp="1"/>
          </p:cNvSpPr>
          <p:nvPr>
            <p:ph type="sldNum" sz="quarter" idx="11"/>
          </p:nvPr>
        </p:nvSpPr>
        <p:spPr/>
        <p:txBody>
          <a:bodyPr/>
          <a:lstStyle/>
          <a:p>
            <a:fld id="{AA488D38-DF31-41F6-A20C-3BC51503185F}" type="slidenum">
              <a:rPr lang="en-US"/>
              <a:pPr/>
              <a:t>16</a:t>
            </a:fld>
            <a:endParaRPr lang="en-US"/>
          </a:p>
        </p:txBody>
      </p:sp>
    </p:spTree>
    <p:extLst>
      <p:ext uri="{BB962C8B-B14F-4D97-AF65-F5344CB8AC3E}">
        <p14:creationId xmlns:p14="http://schemas.microsoft.com/office/powerpoint/2010/main" val="2526201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 calcmode="lin" valueType="num">
                                      <p:cBhvr additive="base">
                                        <p:cTn id="7" dur="500" fill="hold"/>
                                        <p:tgtEl>
                                          <p:spTgt spid="225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283">
                                            <p:txEl>
                                              <p:pRg st="1" end="1"/>
                                            </p:txEl>
                                          </p:spTgt>
                                        </p:tgtEl>
                                        <p:attrNameLst>
                                          <p:attrName>style.visibility</p:attrName>
                                        </p:attrNameLst>
                                      </p:cBhvr>
                                      <p:to>
                                        <p:strVal val="visible"/>
                                      </p:to>
                                    </p:set>
                                    <p:anim calcmode="lin" valueType="num">
                                      <p:cBhvr additive="base">
                                        <p:cTn id="13" dur="500" fill="hold"/>
                                        <p:tgtEl>
                                          <p:spTgt spid="2252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2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283">
                                            <p:txEl>
                                              <p:pRg st="3" end="3"/>
                                            </p:txEl>
                                          </p:spTgt>
                                        </p:tgtEl>
                                        <p:attrNameLst>
                                          <p:attrName>style.visibility</p:attrName>
                                        </p:attrNameLst>
                                      </p:cBhvr>
                                      <p:to>
                                        <p:strVal val="visible"/>
                                      </p:to>
                                    </p:set>
                                    <p:anim calcmode="lin" valueType="num">
                                      <p:cBhvr additive="base">
                                        <p:cTn id="19" dur="500" fill="hold"/>
                                        <p:tgtEl>
                                          <p:spTgt spid="22528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2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a:t>Additional Law Workspace</a:t>
            </a:r>
          </a:p>
        </p:txBody>
      </p:sp>
      <p:sp>
        <p:nvSpPr>
          <p:cNvPr id="23555" name="Content Placeholder 2"/>
          <p:cNvSpPr>
            <a:spLocks noGrp="1"/>
          </p:cNvSpPr>
          <p:nvPr>
            <p:ph idx="1"/>
          </p:nvPr>
        </p:nvSpPr>
        <p:spPr/>
        <p:txBody>
          <a:bodyPr/>
          <a:lstStyle/>
          <a:p>
            <a:endParaRPr lang="en-US"/>
          </a:p>
        </p:txBody>
      </p:sp>
      <p:sp>
        <p:nvSpPr>
          <p:cNvPr id="23556" name="Slide Number Placeholder 3"/>
          <p:cNvSpPr>
            <a:spLocks noGrp="1"/>
          </p:cNvSpPr>
          <p:nvPr>
            <p:ph type="sldNum" sz="quarter" idx="11"/>
          </p:nvPr>
        </p:nvSpPr>
        <p:spPr>
          <a:noFill/>
        </p:spPr>
        <p:txBody>
          <a:bodyPr/>
          <a:lstStyle/>
          <a:p>
            <a:fld id="{1D93360B-D895-4ECB-A1DA-B074D8343C9F}" type="slidenum">
              <a:rPr lang="en-US"/>
              <a:pPr/>
              <a:t>17</a:t>
            </a:fld>
            <a:endParaRPr lang="en-US"/>
          </a:p>
        </p:txBody>
      </p:sp>
    </p:spTree>
    <p:extLst>
      <p:ext uri="{BB962C8B-B14F-4D97-AF65-F5344CB8AC3E}">
        <p14:creationId xmlns:p14="http://schemas.microsoft.com/office/powerpoint/2010/main" val="2053152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A0C111-ECAD-42BF-9099-1CFC03BA1F57}"/>
              </a:ext>
            </a:extLst>
          </p:cNvPr>
          <p:cNvSpPr>
            <a:spLocks noGrp="1"/>
          </p:cNvSpPr>
          <p:nvPr>
            <p:ph type="title"/>
          </p:nvPr>
        </p:nvSpPr>
        <p:spPr/>
        <p:txBody>
          <a:bodyPr/>
          <a:lstStyle/>
          <a:p>
            <a:r>
              <a:rPr lang="en-US" dirty="0"/>
              <a:t>Conditional Probability</a:t>
            </a:r>
          </a:p>
        </p:txBody>
      </p:sp>
      <p:sp>
        <p:nvSpPr>
          <p:cNvPr id="24578" name="Slide Number Placeholder 4"/>
          <p:cNvSpPr>
            <a:spLocks noGrp="1"/>
          </p:cNvSpPr>
          <p:nvPr>
            <p:ph type="sldNum" sz="quarter" idx="11"/>
          </p:nvPr>
        </p:nvSpPr>
        <p:spPr>
          <a:noFill/>
        </p:spPr>
        <p:txBody>
          <a:bodyPr/>
          <a:lstStyle/>
          <a:p>
            <a:fld id="{7BA16165-6E14-4235-B7B9-E1D1867DEDAC}" type="slidenum">
              <a:rPr lang="en-US"/>
              <a:pPr/>
              <a:t>18</a:t>
            </a:fld>
            <a:endParaRPr lang="en-US"/>
          </a:p>
        </p:txBody>
      </p:sp>
      <p:sp>
        <p:nvSpPr>
          <p:cNvPr id="24580" name="Rectangle 3"/>
          <p:cNvSpPr>
            <a:spLocks noGrp="1" noChangeArrowheads="1"/>
          </p:cNvSpPr>
          <p:nvPr>
            <p:ph type="body" idx="4294967295"/>
          </p:nvPr>
        </p:nvSpPr>
        <p:spPr>
          <a:xfrm>
            <a:off x="533400" y="1433018"/>
            <a:ext cx="7772400" cy="5334000"/>
          </a:xfrm>
        </p:spPr>
        <p:txBody>
          <a:bodyPr/>
          <a:lstStyle/>
          <a:p>
            <a:pPr eaLnBrk="1" hangingPunct="1">
              <a:buFontTx/>
              <a:buNone/>
            </a:pPr>
            <a:endParaRPr lang="en-US" u="sng" dirty="0">
              <a:latin typeface="Arial Unicode MS" pitchFamily="34" charset="-128"/>
            </a:endParaRPr>
          </a:p>
          <a:p>
            <a:pPr eaLnBrk="1" hangingPunct="1">
              <a:buFontTx/>
              <a:buNone/>
            </a:pPr>
            <a:r>
              <a:rPr lang="en-US" dirty="0">
                <a:latin typeface="Arial Unicode MS" pitchFamily="34" charset="-128"/>
              </a:rPr>
              <a:t>For two events A and B with P(B)&gt;0</a:t>
            </a:r>
          </a:p>
          <a:p>
            <a:pPr eaLnBrk="1" hangingPunct="1">
              <a:buFontTx/>
              <a:buNone/>
            </a:pPr>
            <a:endParaRPr lang="en-US" dirty="0">
              <a:latin typeface="Arial Unicode MS" pitchFamily="34" charset="-128"/>
            </a:endParaRPr>
          </a:p>
          <a:p>
            <a:pPr eaLnBrk="1" hangingPunct="1">
              <a:buFontTx/>
              <a:buNone/>
            </a:pPr>
            <a:r>
              <a:rPr lang="en-US" dirty="0">
                <a:latin typeface="Arial Unicode MS" pitchFamily="34" charset="-128"/>
              </a:rPr>
              <a:t>Define the probability of A given B as				</a:t>
            </a:r>
          </a:p>
          <a:p>
            <a:pPr eaLnBrk="1" hangingPunct="1">
              <a:buFontTx/>
              <a:buNone/>
            </a:pPr>
            <a:r>
              <a:rPr lang="en-US" dirty="0">
                <a:latin typeface="Arial Unicode MS" pitchFamily="34" charset="-128"/>
              </a:rPr>
              <a:t>			P(A</a:t>
            </a:r>
            <a:r>
              <a:rPr lang="en-US" dirty="0">
                <a:latin typeface="Arial Unicode MS" pitchFamily="34" charset="-128"/>
                <a:cs typeface="Times New Roman" pitchFamily="18" charset="0"/>
              </a:rPr>
              <a:t>|B) = </a:t>
            </a:r>
            <a:r>
              <a:rPr lang="en-US" u="sng" dirty="0">
                <a:latin typeface="Arial Unicode MS" pitchFamily="34" charset="-128"/>
                <a:cs typeface="Times New Roman" pitchFamily="18" charset="0"/>
              </a:rPr>
              <a:t>P(A</a:t>
            </a:r>
            <a:r>
              <a:rPr lang="en-US" u="sng" dirty="0">
                <a:latin typeface="Arial Unicode MS" pitchFamily="34" charset="-128"/>
                <a:ea typeface="Arial Unicode MS" pitchFamily="34" charset="-128"/>
                <a:cs typeface="Arial Unicode MS" pitchFamily="34" charset="-128"/>
              </a:rPr>
              <a:t>∩B)</a:t>
            </a:r>
            <a:r>
              <a:rPr lang="en-US" dirty="0">
                <a:latin typeface="Arial Unicode MS" pitchFamily="34" charset="-128"/>
                <a:ea typeface="Arial Unicode MS" pitchFamily="34" charset="-128"/>
                <a:cs typeface="Arial Unicode MS" pitchFamily="34" charset="-128"/>
              </a:rPr>
              <a:t> 	                              </a:t>
            </a:r>
          </a:p>
          <a:p>
            <a:pPr eaLnBrk="1" hangingPunct="1">
              <a:buFontTx/>
              <a:buNone/>
            </a:pPr>
            <a:r>
              <a:rPr lang="en-US" dirty="0">
                <a:latin typeface="Arial Unicode MS" pitchFamily="34" charset="-128"/>
                <a:ea typeface="Arial Unicode MS" pitchFamily="34" charset="-128"/>
                <a:cs typeface="Arial Unicode MS" pitchFamily="34" charset="-128"/>
              </a:rPr>
              <a:t>					P(B)</a:t>
            </a:r>
            <a:endParaRPr lang="en-US" dirty="0">
              <a:latin typeface="Arial Unicode MS" pitchFamily="34" charset="-128"/>
            </a:endParaRPr>
          </a:p>
          <a:p>
            <a:pPr eaLnBrk="1" hangingPunct="1">
              <a:buFontTx/>
              <a:buNone/>
            </a:pPr>
            <a:endParaRPr lang="en-US" dirty="0">
              <a:latin typeface="Arial Unicode MS" pitchFamily="34" charset="-128"/>
            </a:endParaRPr>
          </a:p>
        </p:txBody>
      </p:sp>
    </p:spTree>
    <p:extLst>
      <p:ext uri="{BB962C8B-B14F-4D97-AF65-F5344CB8AC3E}">
        <p14:creationId xmlns:p14="http://schemas.microsoft.com/office/powerpoint/2010/main" val="1642181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1F2DD-C9E5-4C81-95FF-8F4E29478561}"/>
              </a:ext>
            </a:extLst>
          </p:cNvPr>
          <p:cNvSpPr>
            <a:spLocks noGrp="1"/>
          </p:cNvSpPr>
          <p:nvPr>
            <p:ph type="title"/>
          </p:nvPr>
        </p:nvSpPr>
        <p:spPr/>
        <p:txBody>
          <a:bodyPr/>
          <a:lstStyle/>
          <a:p>
            <a:r>
              <a:rPr lang="en-US" sz="4000" dirty="0"/>
              <a:t>Conditional Probability Workspace</a:t>
            </a:r>
          </a:p>
        </p:txBody>
      </p:sp>
      <p:sp>
        <p:nvSpPr>
          <p:cNvPr id="25602" name="Slide Number Placeholder 4"/>
          <p:cNvSpPr>
            <a:spLocks noGrp="1"/>
          </p:cNvSpPr>
          <p:nvPr>
            <p:ph type="sldNum" sz="quarter" idx="11"/>
          </p:nvPr>
        </p:nvSpPr>
        <p:spPr>
          <a:noFill/>
        </p:spPr>
        <p:txBody>
          <a:bodyPr/>
          <a:lstStyle/>
          <a:p>
            <a:fld id="{2E490459-D7DC-4D11-ACB8-1E80F7A4A3CA}" type="slidenum">
              <a:rPr lang="en-US"/>
              <a:pPr/>
              <a:t>19</a:t>
            </a:fld>
            <a:endParaRPr lang="en-US"/>
          </a:p>
        </p:txBody>
      </p:sp>
      <p:sp>
        <p:nvSpPr>
          <p:cNvPr id="25604" name="Rectangle 3"/>
          <p:cNvSpPr>
            <a:spLocks noGrp="1" noChangeArrowheads="1"/>
          </p:cNvSpPr>
          <p:nvPr>
            <p:ph type="body" idx="4294967295"/>
          </p:nvPr>
        </p:nvSpPr>
        <p:spPr>
          <a:xfrm>
            <a:off x="457200" y="1524000"/>
            <a:ext cx="7772400" cy="5334000"/>
          </a:xfrm>
        </p:spPr>
        <p:txBody>
          <a:bodyPr/>
          <a:lstStyle/>
          <a:p>
            <a:pPr eaLnBrk="1" hangingPunct="1">
              <a:buFontTx/>
              <a:buNone/>
            </a:pPr>
            <a:r>
              <a:rPr lang="en-US" i="1" dirty="0">
                <a:latin typeface="Arial Unicode MS" pitchFamily="34" charset="-128"/>
              </a:rPr>
              <a:t>A={Exactly one Head} =</a:t>
            </a:r>
            <a:r>
              <a:rPr lang="en-US" dirty="0">
                <a:latin typeface="Arial Unicode MS" pitchFamily="34" charset="-128"/>
              </a:rPr>
              <a:t> {(HT),(TH)}</a:t>
            </a:r>
          </a:p>
          <a:p>
            <a:pPr eaLnBrk="1" hangingPunct="1">
              <a:buFontTx/>
              <a:buNone/>
            </a:pPr>
            <a:r>
              <a:rPr lang="en-US" i="1" dirty="0">
                <a:latin typeface="Arial Unicode MS" pitchFamily="34" charset="-128"/>
              </a:rPr>
              <a:t>B={First flip was a Head} =</a:t>
            </a:r>
            <a:r>
              <a:rPr lang="en-US" dirty="0">
                <a:latin typeface="Arial Unicode MS" pitchFamily="34" charset="-128"/>
              </a:rPr>
              <a:t> {(HH),(HT)}</a:t>
            </a:r>
          </a:p>
          <a:p>
            <a:pPr eaLnBrk="1" hangingPunct="1">
              <a:buFontTx/>
              <a:buNone/>
            </a:pPr>
            <a:endParaRPr lang="en-US" dirty="0"/>
          </a:p>
          <a:p>
            <a:pPr eaLnBrk="1" hangingPunct="1">
              <a:buFontTx/>
              <a:buNone/>
            </a:pPr>
            <a:r>
              <a:rPr lang="en-US" dirty="0">
                <a:latin typeface="Arial Unicode MS" pitchFamily="34" charset="-128"/>
              </a:rPr>
              <a:t>P(</a:t>
            </a:r>
            <a:r>
              <a:rPr lang="en-US" i="1" dirty="0">
                <a:latin typeface="Arial Unicode MS" pitchFamily="34" charset="-128"/>
              </a:rPr>
              <a:t>A</a:t>
            </a:r>
            <a:r>
              <a:rPr lang="en-US" dirty="0">
                <a:latin typeface="Arial Unicode MS" pitchFamily="34" charset="-128"/>
              </a:rPr>
              <a:t>|</a:t>
            </a:r>
            <a:r>
              <a:rPr lang="en-US" i="1" dirty="0">
                <a:latin typeface="Arial Unicode MS" pitchFamily="34" charset="-128"/>
              </a:rPr>
              <a:t>B</a:t>
            </a:r>
            <a:r>
              <a:rPr lang="en-US" dirty="0">
                <a:latin typeface="Arial Unicode MS" pitchFamily="34" charset="-128"/>
              </a:rPr>
              <a:t>) =</a:t>
            </a:r>
            <a:endParaRPr lang="en-US"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01352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0164487-DB61-4CB1-8A4D-420018A113BD}" type="slidenum">
              <a:rPr lang="en-US" altLang="en-US" sz="1400"/>
              <a:pPr>
                <a:spcBef>
                  <a:spcPct val="0"/>
                </a:spcBef>
                <a:buFontTx/>
                <a:buNone/>
              </a:pPr>
              <a:t>2</a:t>
            </a:fld>
            <a:endParaRPr lang="en-US" altLang="en-US" sz="1400"/>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altLang="en-US" sz="3600">
                <a:latin typeface="Arial Unicode MS" panose="020B0604020202020204" pitchFamily="34" charset="-128"/>
              </a:rPr>
              <a:t>Outline for Today</a:t>
            </a:r>
          </a:p>
        </p:txBody>
      </p:sp>
      <p:sp>
        <p:nvSpPr>
          <p:cNvPr id="100355" name="Rectangle 3"/>
          <p:cNvSpPr>
            <a:spLocks noGrp="1" noChangeArrowheads="1"/>
          </p:cNvSpPr>
          <p:nvPr>
            <p:ph type="body" idx="1"/>
          </p:nvPr>
        </p:nvSpPr>
        <p:spPr>
          <a:xfrm>
            <a:off x="0" y="1447800"/>
            <a:ext cx="8763000" cy="4953000"/>
          </a:xfrm>
        </p:spPr>
        <p:txBody>
          <a:bodyPr/>
          <a:lstStyle/>
          <a:p>
            <a:pPr eaLnBrk="1" hangingPunct="1"/>
            <a:r>
              <a:rPr lang="en-US" altLang="en-US" b="1" dirty="0">
                <a:latin typeface="Arial Unicode MS" panose="020B0604020202020204" pitchFamily="34" charset="-128"/>
              </a:rPr>
              <a:t>Introduction to Probability</a:t>
            </a:r>
          </a:p>
          <a:p>
            <a:pPr eaLnBrk="1" hangingPunct="1"/>
            <a:r>
              <a:rPr lang="en-US" altLang="en-US" b="1" dirty="0">
                <a:latin typeface="Arial Unicode MS" panose="020B0604020202020204" pitchFamily="34" charset="-128"/>
              </a:rPr>
              <a:t>You should start reading 3.1-3.6</a:t>
            </a:r>
          </a:p>
          <a:p>
            <a:pPr marL="0" indent="0" eaLnBrk="1" hangingPunct="1">
              <a:buNone/>
            </a:pPr>
            <a:endParaRPr lang="en-US" altLang="en-US" b="1" dirty="0">
              <a:latin typeface="Arial Unicode MS" panose="020B0604020202020204" pitchFamily="34" charset="-128"/>
            </a:endParaRPr>
          </a:p>
          <a:p>
            <a:pPr eaLnBrk="1" hangingPunct="1"/>
            <a:r>
              <a:rPr lang="en-US" altLang="en-US" b="1" dirty="0">
                <a:latin typeface="Arial Unicode MS" panose="020B0604020202020204" pitchFamily="34" charset="-128"/>
              </a:rPr>
              <a:t>Homework 1 is due Thursday Sept 5 </a:t>
            </a:r>
            <a:endParaRPr lang="en-US" altLang="en-US" b="1" baseline="30000" dirty="0">
              <a:latin typeface="Arial Unicode MS" panose="020B0604020202020204" pitchFamily="34" charset="-128"/>
            </a:endParaRPr>
          </a:p>
          <a:p>
            <a:pPr marL="0" indent="0" eaLnBrk="1" hangingPunct="1">
              <a:buNone/>
            </a:pPr>
            <a:endParaRPr lang="en-US" altLang="en-US" b="1" dirty="0">
              <a:latin typeface="Arial Unicode MS" panose="020B0604020202020204" pitchFamily="34" charset="-12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anim calcmode="lin" valueType="num">
                                      <p:cBhvr additive="base">
                                        <p:cTn id="19" dur="500" fill="hold"/>
                                        <p:tgtEl>
                                          <p:spTgt spid="10035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03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6F02F-261A-471F-A62C-92CB403142E2}"/>
              </a:ext>
            </a:extLst>
          </p:cNvPr>
          <p:cNvSpPr>
            <a:spLocks noGrp="1"/>
          </p:cNvSpPr>
          <p:nvPr>
            <p:ph type="title"/>
          </p:nvPr>
        </p:nvSpPr>
        <p:spPr/>
        <p:txBody>
          <a:bodyPr/>
          <a:lstStyle/>
          <a:p>
            <a:r>
              <a:rPr lang="en-US" dirty="0"/>
              <a:t>Multiplication Rule</a:t>
            </a:r>
          </a:p>
        </p:txBody>
      </p:sp>
      <p:sp>
        <p:nvSpPr>
          <p:cNvPr id="26626" name="Slide Number Placeholder 4"/>
          <p:cNvSpPr>
            <a:spLocks noGrp="1"/>
          </p:cNvSpPr>
          <p:nvPr>
            <p:ph type="sldNum" sz="quarter" idx="11"/>
          </p:nvPr>
        </p:nvSpPr>
        <p:spPr>
          <a:noFill/>
        </p:spPr>
        <p:txBody>
          <a:bodyPr/>
          <a:lstStyle/>
          <a:p>
            <a:fld id="{4167564D-17A0-4116-A0AE-D0A3B4B60CC4}" type="slidenum">
              <a:rPr lang="en-US"/>
              <a:pPr/>
              <a:t>20</a:t>
            </a:fld>
            <a:endParaRPr lang="en-US"/>
          </a:p>
        </p:txBody>
      </p:sp>
      <p:sp>
        <p:nvSpPr>
          <p:cNvPr id="26628" name="Rectangle 3"/>
          <p:cNvSpPr>
            <a:spLocks noGrp="1" noChangeArrowheads="1"/>
          </p:cNvSpPr>
          <p:nvPr>
            <p:ph type="body" idx="4294967295"/>
          </p:nvPr>
        </p:nvSpPr>
        <p:spPr>
          <a:xfrm>
            <a:off x="1143000" y="1901825"/>
            <a:ext cx="8001000" cy="4343400"/>
          </a:xfrm>
        </p:spPr>
        <p:txBody>
          <a:bodyPr/>
          <a:lstStyle/>
          <a:p>
            <a:pPr eaLnBrk="1" hangingPunct="1">
              <a:buFontTx/>
              <a:buNone/>
            </a:pPr>
            <a:r>
              <a:rPr lang="en-US" dirty="0">
                <a:latin typeface="Arial Unicode MS" pitchFamily="34" charset="-128"/>
                <a:cs typeface="Times New Roman" pitchFamily="18" charset="0"/>
              </a:rPr>
              <a:t>P(A</a:t>
            </a:r>
            <a:r>
              <a:rPr lang="en-US" dirty="0">
                <a:latin typeface="Arial Unicode MS" pitchFamily="34" charset="-128"/>
                <a:ea typeface="Arial Unicode MS" pitchFamily="34" charset="-128"/>
                <a:cs typeface="Arial Unicode MS" pitchFamily="34" charset="-128"/>
              </a:rPr>
              <a:t>∩B) = P</a:t>
            </a:r>
            <a:r>
              <a:rPr lang="en-US" dirty="0">
                <a:latin typeface="Arial Unicode MS" pitchFamily="34" charset="-128"/>
              </a:rPr>
              <a:t>(A</a:t>
            </a:r>
            <a:r>
              <a:rPr lang="en-US" dirty="0">
                <a:latin typeface="Arial Unicode MS" pitchFamily="34" charset="-128"/>
                <a:cs typeface="Times New Roman" pitchFamily="18" charset="0"/>
              </a:rPr>
              <a:t>|B)</a:t>
            </a:r>
            <a:r>
              <a:rPr lang="en-US" dirty="0">
                <a:latin typeface="Arial Unicode MS" pitchFamily="34" charset="-128"/>
                <a:ea typeface="Arial Unicode MS" pitchFamily="34" charset="-128"/>
                <a:cs typeface="Arial Unicode MS" pitchFamily="34" charset="-128"/>
              </a:rPr>
              <a:t> P(B)</a:t>
            </a:r>
          </a:p>
          <a:p>
            <a:pPr eaLnBrk="1" hangingPunct="1">
              <a:buFontTx/>
              <a:buNone/>
            </a:pPr>
            <a:r>
              <a:rPr lang="en-US" dirty="0">
                <a:latin typeface="Arial Unicode MS" pitchFamily="34" charset="-128"/>
                <a:ea typeface="Arial Unicode MS" pitchFamily="34" charset="-128"/>
                <a:cs typeface="Arial Unicode MS" pitchFamily="34" charset="-128"/>
              </a:rPr>
              <a:t>		or  = P(B</a:t>
            </a:r>
            <a:r>
              <a:rPr lang="en-US" dirty="0">
                <a:latin typeface="Arial Unicode MS" pitchFamily="34" charset="-128"/>
                <a:cs typeface="Times New Roman" pitchFamily="18" charset="0"/>
              </a:rPr>
              <a:t>|A) P(A)</a:t>
            </a:r>
          </a:p>
          <a:p>
            <a:pPr eaLnBrk="1" hangingPunct="1">
              <a:buFontTx/>
              <a:buNone/>
            </a:pPr>
            <a:endParaRPr lang="en-US" dirty="0">
              <a:latin typeface="Arial Unicode MS" pitchFamily="34" charset="-128"/>
              <a:cs typeface="Times New Roman" pitchFamily="18" charset="0"/>
            </a:endParaRPr>
          </a:p>
          <a:p>
            <a:pPr eaLnBrk="1" hangingPunct="1">
              <a:buFontTx/>
              <a:buNone/>
            </a:pPr>
            <a:r>
              <a:rPr lang="en-US" dirty="0">
                <a:latin typeface="Arial Unicode MS" pitchFamily="34" charset="-128"/>
                <a:cs typeface="Times New Roman" pitchFamily="18" charset="0"/>
              </a:rPr>
              <a:t>This is best thought about using Tree Diagrams</a:t>
            </a:r>
            <a:endParaRPr lang="en-US" u="sng" dirty="0">
              <a:latin typeface="Arial Unicode MS" pitchFamily="34" charset="-128"/>
            </a:endParaRPr>
          </a:p>
          <a:p>
            <a:pPr eaLnBrk="1" hangingPunct="1">
              <a:buFontTx/>
              <a:buNone/>
            </a:pPr>
            <a:endParaRPr lang="en-US" u="sng" dirty="0">
              <a:latin typeface="Arial Unicode MS" pitchFamily="34" charset="-128"/>
            </a:endParaRPr>
          </a:p>
        </p:txBody>
      </p:sp>
    </p:spTree>
    <p:extLst>
      <p:ext uri="{BB962C8B-B14F-4D97-AF65-F5344CB8AC3E}">
        <p14:creationId xmlns:p14="http://schemas.microsoft.com/office/powerpoint/2010/main" val="440921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Multiplication Rule Workspace</a:t>
            </a:r>
          </a:p>
        </p:txBody>
      </p:sp>
      <p:sp>
        <p:nvSpPr>
          <p:cNvPr id="27651" name="Content Placeholder 2"/>
          <p:cNvSpPr>
            <a:spLocks noGrp="1"/>
          </p:cNvSpPr>
          <p:nvPr>
            <p:ph idx="1"/>
          </p:nvPr>
        </p:nvSpPr>
        <p:spPr/>
        <p:txBody>
          <a:bodyPr/>
          <a:lstStyle/>
          <a:p>
            <a:endParaRPr lang="en-US"/>
          </a:p>
        </p:txBody>
      </p:sp>
      <p:sp>
        <p:nvSpPr>
          <p:cNvPr id="27652" name="Slide Number Placeholder 3"/>
          <p:cNvSpPr>
            <a:spLocks noGrp="1"/>
          </p:cNvSpPr>
          <p:nvPr>
            <p:ph type="sldNum" sz="quarter" idx="11"/>
          </p:nvPr>
        </p:nvSpPr>
        <p:spPr>
          <a:noFill/>
        </p:spPr>
        <p:txBody>
          <a:bodyPr/>
          <a:lstStyle/>
          <a:p>
            <a:fld id="{8BE6063A-6403-48AB-B64C-69E7AA1BC324}" type="slidenum">
              <a:rPr lang="en-US"/>
              <a:pPr/>
              <a:t>21</a:t>
            </a:fld>
            <a:endParaRPr lang="en-US"/>
          </a:p>
        </p:txBody>
      </p:sp>
    </p:spTree>
    <p:extLst>
      <p:ext uri="{BB962C8B-B14F-4D97-AF65-F5344CB8AC3E}">
        <p14:creationId xmlns:p14="http://schemas.microsoft.com/office/powerpoint/2010/main" val="10402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92C82-4435-4E1D-9AB9-5644BDDE96B7}"/>
              </a:ext>
            </a:extLst>
          </p:cNvPr>
          <p:cNvSpPr>
            <a:spLocks noGrp="1"/>
          </p:cNvSpPr>
          <p:nvPr>
            <p:ph type="title"/>
          </p:nvPr>
        </p:nvSpPr>
        <p:spPr/>
        <p:txBody>
          <a:bodyPr/>
          <a:lstStyle/>
          <a:p>
            <a:r>
              <a:rPr lang="en-US" dirty="0"/>
              <a:t>Independence</a:t>
            </a:r>
          </a:p>
        </p:txBody>
      </p:sp>
      <p:sp>
        <p:nvSpPr>
          <p:cNvPr id="28674" name="Slide Number Placeholder 4"/>
          <p:cNvSpPr>
            <a:spLocks noGrp="1"/>
          </p:cNvSpPr>
          <p:nvPr>
            <p:ph type="sldNum" sz="quarter" idx="11"/>
          </p:nvPr>
        </p:nvSpPr>
        <p:spPr>
          <a:noFill/>
        </p:spPr>
        <p:txBody>
          <a:bodyPr/>
          <a:lstStyle/>
          <a:p>
            <a:fld id="{873EAF4A-FCFC-4A15-8F68-E1DEEE2C931B}" type="slidenum">
              <a:rPr lang="en-US"/>
              <a:pPr/>
              <a:t>22</a:t>
            </a:fld>
            <a:endParaRPr lang="en-US"/>
          </a:p>
        </p:txBody>
      </p:sp>
      <p:sp>
        <p:nvSpPr>
          <p:cNvPr id="28676" name="Rectangle 3"/>
          <p:cNvSpPr>
            <a:spLocks noGrp="1" noChangeArrowheads="1"/>
          </p:cNvSpPr>
          <p:nvPr>
            <p:ph type="body" idx="4294967295"/>
          </p:nvPr>
        </p:nvSpPr>
        <p:spPr>
          <a:xfrm>
            <a:off x="0" y="1524000"/>
            <a:ext cx="7162800" cy="4114800"/>
          </a:xfrm>
        </p:spPr>
        <p:txBody>
          <a:bodyPr/>
          <a:lstStyle/>
          <a:p>
            <a:pPr eaLnBrk="1" hangingPunct="1">
              <a:buFontTx/>
              <a:buNone/>
            </a:pPr>
            <a:endParaRPr lang="en-US" u="sng" dirty="0">
              <a:latin typeface="Arial Unicode MS" pitchFamily="34" charset="-128"/>
            </a:endParaRPr>
          </a:p>
          <a:p>
            <a:pPr eaLnBrk="1" hangingPunct="1">
              <a:buFontTx/>
              <a:buNone/>
            </a:pPr>
            <a:r>
              <a:rPr lang="en-US" dirty="0">
                <a:latin typeface="Arial Unicode MS" pitchFamily="34" charset="-128"/>
              </a:rPr>
              <a:t>Definition: Two events A and B are independent if</a:t>
            </a:r>
          </a:p>
          <a:p>
            <a:pPr eaLnBrk="1" hangingPunct="1">
              <a:buFontTx/>
              <a:buNone/>
            </a:pPr>
            <a:endParaRPr lang="en-US" sz="2400" dirty="0"/>
          </a:p>
          <a:p>
            <a:pPr eaLnBrk="1" hangingPunct="1">
              <a:buFontTx/>
              <a:buNone/>
            </a:pPr>
            <a:r>
              <a:rPr lang="en-US" dirty="0">
                <a:latin typeface="Arial Unicode MS" pitchFamily="34" charset="-128"/>
                <a:ea typeface="Arial Unicode MS" pitchFamily="34" charset="-128"/>
                <a:cs typeface="Arial Unicode MS" pitchFamily="34" charset="-128"/>
              </a:rPr>
              <a:t>		P(A|B)=P(A)  and P(B|A)=P(B)</a:t>
            </a:r>
            <a:endParaRPr lang="en-US" sz="2400" dirty="0">
              <a:ea typeface="Arial Unicode MS" pitchFamily="34" charset="-128"/>
              <a:cs typeface="Arial Unicode MS" pitchFamily="34" charset="-128"/>
            </a:endParaRPr>
          </a:p>
          <a:p>
            <a:pPr eaLnBrk="1" hangingPunct="1">
              <a:buFontTx/>
              <a:buNone/>
            </a:pPr>
            <a:endParaRPr lang="en-US" sz="2400" dirty="0">
              <a:ea typeface="Arial Unicode MS" pitchFamily="34" charset="-128"/>
              <a:cs typeface="Arial Unicode MS" pitchFamily="34" charset="-128"/>
            </a:endParaRPr>
          </a:p>
        </p:txBody>
      </p:sp>
    </p:spTree>
    <p:extLst>
      <p:ext uri="{BB962C8B-B14F-4D97-AF65-F5344CB8AC3E}">
        <p14:creationId xmlns:p14="http://schemas.microsoft.com/office/powerpoint/2010/main" val="3976229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5784-E498-4664-809D-DC830DCC1CC5}"/>
              </a:ext>
            </a:extLst>
          </p:cNvPr>
          <p:cNvSpPr>
            <a:spLocks noGrp="1"/>
          </p:cNvSpPr>
          <p:nvPr>
            <p:ph type="title"/>
          </p:nvPr>
        </p:nvSpPr>
        <p:spPr/>
        <p:txBody>
          <a:bodyPr/>
          <a:lstStyle/>
          <a:p>
            <a:r>
              <a:rPr lang="en-US" dirty="0"/>
              <a:t>Mutual Independence</a:t>
            </a:r>
          </a:p>
        </p:txBody>
      </p:sp>
      <p:sp>
        <p:nvSpPr>
          <p:cNvPr id="29698" name="Slide Number Placeholder 4"/>
          <p:cNvSpPr>
            <a:spLocks noGrp="1"/>
          </p:cNvSpPr>
          <p:nvPr>
            <p:ph type="sldNum" sz="quarter" idx="11"/>
          </p:nvPr>
        </p:nvSpPr>
        <p:spPr>
          <a:noFill/>
        </p:spPr>
        <p:txBody>
          <a:bodyPr/>
          <a:lstStyle/>
          <a:p>
            <a:fld id="{D51F543F-E46C-413E-9DED-623D6B05EFC5}" type="slidenum">
              <a:rPr lang="en-US"/>
              <a:pPr/>
              <a:t>23</a:t>
            </a:fld>
            <a:endParaRPr lang="en-US"/>
          </a:p>
        </p:txBody>
      </p:sp>
      <p:sp>
        <p:nvSpPr>
          <p:cNvPr id="29700" name="Rectangle 3"/>
          <p:cNvSpPr>
            <a:spLocks noGrp="1" noChangeArrowheads="1"/>
          </p:cNvSpPr>
          <p:nvPr>
            <p:ph type="body" idx="4294967295"/>
          </p:nvPr>
        </p:nvSpPr>
        <p:spPr>
          <a:xfrm>
            <a:off x="1676400" y="1981200"/>
            <a:ext cx="7467600" cy="3886200"/>
          </a:xfrm>
        </p:spPr>
        <p:txBody>
          <a:bodyPr/>
          <a:lstStyle/>
          <a:p>
            <a:pPr eaLnBrk="1" hangingPunct="1">
              <a:buFontTx/>
              <a:buNone/>
            </a:pPr>
            <a:r>
              <a:rPr lang="en-US" u="sng" dirty="0">
                <a:latin typeface="Arial Unicode MS" pitchFamily="34" charset="-128"/>
              </a:rPr>
              <a:t>Definition</a:t>
            </a:r>
            <a:r>
              <a:rPr lang="en-US" dirty="0">
                <a:latin typeface="Arial Unicode MS" pitchFamily="34" charset="-128"/>
              </a:rPr>
              <a:t>:  A</a:t>
            </a:r>
            <a:r>
              <a:rPr lang="en-US" baseline="-25000" dirty="0">
                <a:latin typeface="Arial Unicode MS" pitchFamily="34" charset="-128"/>
              </a:rPr>
              <a:t>1</a:t>
            </a:r>
            <a:r>
              <a:rPr lang="en-US" dirty="0">
                <a:latin typeface="Arial Unicode MS" pitchFamily="34" charset="-128"/>
              </a:rPr>
              <a:t>, …, A</a:t>
            </a:r>
            <a:r>
              <a:rPr lang="en-US" baseline="-25000" dirty="0">
                <a:latin typeface="Arial Unicode MS" pitchFamily="34" charset="-128"/>
              </a:rPr>
              <a:t>n</a:t>
            </a:r>
            <a:r>
              <a:rPr lang="en-US" dirty="0">
                <a:latin typeface="Arial Unicode MS" pitchFamily="34" charset="-128"/>
              </a:rPr>
              <a:t> are </a:t>
            </a:r>
            <a:r>
              <a:rPr lang="en-US" u="sng" dirty="0">
                <a:latin typeface="Arial Unicode MS" pitchFamily="34" charset="-128"/>
              </a:rPr>
              <a:t>mutually independent</a:t>
            </a:r>
            <a:r>
              <a:rPr lang="en-US" dirty="0">
                <a:latin typeface="Arial Unicode MS" pitchFamily="34" charset="-128"/>
              </a:rPr>
              <a:t> events if and only if for every </a:t>
            </a:r>
            <a:r>
              <a:rPr lang="en-US" dirty="0" err="1">
                <a:latin typeface="Arial Unicode MS" pitchFamily="34" charset="-128"/>
              </a:rPr>
              <a:t>subcollection</a:t>
            </a:r>
            <a:r>
              <a:rPr lang="en-US" dirty="0">
                <a:latin typeface="Arial Unicode MS" pitchFamily="34" charset="-128"/>
              </a:rPr>
              <a:t> A</a:t>
            </a:r>
            <a:r>
              <a:rPr lang="en-US" baseline="-25000" dirty="0">
                <a:latin typeface="Arial Unicode MS" pitchFamily="34" charset="-128"/>
              </a:rPr>
              <a:t>i1</a:t>
            </a:r>
            <a:r>
              <a:rPr lang="en-US" dirty="0">
                <a:latin typeface="Arial Unicode MS" pitchFamily="34" charset="-128"/>
              </a:rPr>
              <a:t>, …, </a:t>
            </a:r>
            <a:r>
              <a:rPr lang="en-US" dirty="0" err="1">
                <a:latin typeface="Arial Unicode MS" pitchFamily="34" charset="-128"/>
              </a:rPr>
              <a:t>A</a:t>
            </a:r>
            <a:r>
              <a:rPr lang="en-US" baseline="-25000" dirty="0" err="1">
                <a:latin typeface="Arial Unicode MS" pitchFamily="34" charset="-128"/>
              </a:rPr>
              <a:t>ik</a:t>
            </a:r>
            <a:r>
              <a:rPr lang="en-US" dirty="0">
                <a:latin typeface="Arial Unicode MS" pitchFamily="34" charset="-128"/>
              </a:rPr>
              <a:t> of size </a:t>
            </a:r>
            <a:r>
              <a:rPr lang="en-US" dirty="0">
                <a:latin typeface="Arial Unicode MS" pitchFamily="34" charset="-128"/>
                <a:ea typeface="Arial Unicode MS" pitchFamily="34" charset="-128"/>
                <a:cs typeface="Arial Unicode MS" pitchFamily="34" charset="-128"/>
              </a:rPr>
              <a:t>k=2, …, n, we have</a:t>
            </a:r>
          </a:p>
          <a:p>
            <a:pPr eaLnBrk="1" hangingPunct="1">
              <a:buFontTx/>
              <a:buNone/>
            </a:pPr>
            <a:endParaRPr lang="en-US" dirty="0">
              <a:latin typeface="Arial Unicode MS" pitchFamily="34" charset="-128"/>
              <a:ea typeface="Arial Unicode MS" pitchFamily="34" charset="-128"/>
              <a:cs typeface="Arial Unicode MS" pitchFamily="34" charset="-128"/>
            </a:endParaRPr>
          </a:p>
          <a:p>
            <a:pPr eaLnBrk="1" hangingPunct="1">
              <a:buFontTx/>
              <a:buNone/>
            </a:pPr>
            <a:r>
              <a:rPr lang="en-US" dirty="0">
                <a:latin typeface="Arial Unicode MS" pitchFamily="34" charset="-128"/>
              </a:rPr>
              <a:t>P(A</a:t>
            </a:r>
            <a:r>
              <a:rPr lang="en-US" baseline="-25000" dirty="0">
                <a:latin typeface="Arial Unicode MS" pitchFamily="34" charset="-128"/>
              </a:rPr>
              <a:t>i1</a:t>
            </a:r>
            <a:r>
              <a:rPr lang="en-US" dirty="0">
                <a:latin typeface="Arial Unicode MS" pitchFamily="34" charset="-128"/>
                <a:ea typeface="Arial Unicode MS" pitchFamily="34" charset="-128"/>
                <a:cs typeface="Arial Unicode MS" pitchFamily="34" charset="-128"/>
              </a:rPr>
              <a:t>∩A</a:t>
            </a:r>
            <a:r>
              <a:rPr lang="en-US" baseline="-25000" dirty="0">
                <a:latin typeface="Arial Unicode MS" pitchFamily="34" charset="-128"/>
                <a:ea typeface="Arial Unicode MS" pitchFamily="34" charset="-128"/>
                <a:cs typeface="Arial Unicode MS" pitchFamily="34" charset="-128"/>
              </a:rPr>
              <a:t>i2 </a:t>
            </a:r>
            <a:r>
              <a:rPr lang="en-US" dirty="0">
                <a:latin typeface="Arial Unicode MS" pitchFamily="34" charset="-128"/>
                <a:ea typeface="Arial Unicode MS" pitchFamily="34" charset="-128"/>
                <a:cs typeface="Arial Unicode MS" pitchFamily="34" charset="-128"/>
              </a:rPr>
              <a:t>∩ </a:t>
            </a:r>
            <a:r>
              <a:rPr lang="en-US" baseline="30000" dirty="0">
                <a:latin typeface="Arial Unicode MS" pitchFamily="34" charset="-128"/>
                <a:ea typeface="Arial Unicode MS" pitchFamily="34" charset="-128"/>
                <a:cs typeface="Arial Unicode MS" pitchFamily="34" charset="-128"/>
              </a:rPr>
              <a:t>… </a:t>
            </a:r>
            <a:r>
              <a:rPr lang="en-US" dirty="0">
                <a:latin typeface="Arial Unicode MS" pitchFamily="34" charset="-128"/>
                <a:ea typeface="Arial Unicode MS" pitchFamily="34" charset="-128"/>
                <a:cs typeface="Arial Unicode MS" pitchFamily="34" charset="-128"/>
              </a:rPr>
              <a:t>∩</a:t>
            </a:r>
            <a:r>
              <a:rPr lang="en-US" dirty="0" err="1">
                <a:latin typeface="Arial Unicode MS" pitchFamily="34" charset="-128"/>
                <a:ea typeface="Arial Unicode MS" pitchFamily="34" charset="-128"/>
                <a:cs typeface="Arial Unicode MS" pitchFamily="34" charset="-128"/>
              </a:rPr>
              <a:t>A</a:t>
            </a:r>
            <a:r>
              <a:rPr lang="en-US" baseline="-25000" dirty="0" err="1">
                <a:latin typeface="Arial Unicode MS" pitchFamily="34" charset="-128"/>
                <a:ea typeface="Arial Unicode MS" pitchFamily="34" charset="-128"/>
                <a:cs typeface="Arial Unicode MS" pitchFamily="34" charset="-128"/>
              </a:rPr>
              <a:t>ik</a:t>
            </a:r>
            <a:r>
              <a:rPr lang="en-US" dirty="0">
                <a:latin typeface="Arial Unicode MS" pitchFamily="34" charset="-128"/>
                <a:ea typeface="Arial Unicode MS" pitchFamily="34" charset="-128"/>
                <a:cs typeface="Arial Unicode MS" pitchFamily="34" charset="-128"/>
              </a:rPr>
              <a:t>) = P(A</a:t>
            </a:r>
            <a:r>
              <a:rPr lang="en-US" baseline="-25000" dirty="0">
                <a:latin typeface="Arial Unicode MS" pitchFamily="34" charset="-128"/>
                <a:ea typeface="Arial Unicode MS" pitchFamily="34" charset="-128"/>
                <a:cs typeface="Arial Unicode MS" pitchFamily="34" charset="-128"/>
              </a:rPr>
              <a:t>i1</a:t>
            </a:r>
            <a:r>
              <a:rPr lang="en-US" dirty="0">
                <a:latin typeface="Arial Unicode MS" pitchFamily="34" charset="-128"/>
                <a:ea typeface="Arial Unicode MS" pitchFamily="34" charset="-128"/>
                <a:cs typeface="Arial Unicode MS" pitchFamily="34" charset="-128"/>
              </a:rPr>
              <a:t>) P(A</a:t>
            </a:r>
            <a:r>
              <a:rPr lang="en-US" baseline="-25000" dirty="0">
                <a:latin typeface="Arial Unicode MS" pitchFamily="34" charset="-128"/>
                <a:ea typeface="Arial Unicode MS" pitchFamily="34" charset="-128"/>
                <a:cs typeface="Arial Unicode MS" pitchFamily="34" charset="-128"/>
              </a:rPr>
              <a:t>i2</a:t>
            </a:r>
            <a:r>
              <a:rPr lang="en-US" dirty="0">
                <a:latin typeface="Arial Unicode MS" pitchFamily="34" charset="-128"/>
                <a:ea typeface="Arial Unicode MS" pitchFamily="34" charset="-128"/>
                <a:cs typeface="Arial Unicode MS" pitchFamily="34" charset="-128"/>
              </a:rPr>
              <a:t>) </a:t>
            </a:r>
            <a:r>
              <a:rPr lang="en-US" baseline="30000" dirty="0">
                <a:latin typeface="Arial Unicode MS" pitchFamily="34" charset="-128"/>
                <a:ea typeface="Arial Unicode MS" pitchFamily="34" charset="-128"/>
                <a:cs typeface="Arial Unicode MS" pitchFamily="34" charset="-128"/>
              </a:rPr>
              <a:t>…</a:t>
            </a:r>
            <a:r>
              <a:rPr lang="en-US" dirty="0">
                <a:latin typeface="Arial Unicode MS" pitchFamily="34" charset="-128"/>
                <a:ea typeface="Arial Unicode MS" pitchFamily="34" charset="-128"/>
                <a:cs typeface="Arial Unicode MS" pitchFamily="34" charset="-128"/>
              </a:rPr>
              <a:t>P(</a:t>
            </a:r>
            <a:r>
              <a:rPr lang="en-US" dirty="0" err="1">
                <a:latin typeface="Arial Unicode MS" pitchFamily="34" charset="-128"/>
                <a:ea typeface="Arial Unicode MS" pitchFamily="34" charset="-128"/>
                <a:cs typeface="Arial Unicode MS" pitchFamily="34" charset="-128"/>
              </a:rPr>
              <a:t>A</a:t>
            </a:r>
            <a:r>
              <a:rPr lang="en-US" baseline="-25000" dirty="0" err="1">
                <a:latin typeface="Arial Unicode MS" pitchFamily="34" charset="-128"/>
                <a:ea typeface="Arial Unicode MS" pitchFamily="34" charset="-128"/>
                <a:cs typeface="Arial Unicode MS" pitchFamily="34" charset="-128"/>
              </a:rPr>
              <a:t>ik</a:t>
            </a:r>
            <a:r>
              <a:rPr lang="en-US" dirty="0">
                <a:latin typeface="Arial Unicode MS" pitchFamily="34" charset="-128"/>
                <a:ea typeface="Arial Unicode MS" pitchFamily="34" charset="-128"/>
                <a:cs typeface="Arial Unicode MS" pitchFamily="34" charset="-128"/>
              </a:rPr>
              <a:t>) </a:t>
            </a:r>
          </a:p>
          <a:p>
            <a:pPr eaLnBrk="1" hangingPunct="1">
              <a:buFontTx/>
              <a:buNone/>
            </a:pPr>
            <a:endParaRPr lang="en-US" dirty="0">
              <a:latin typeface="Arial Unicode MS" pitchFamily="34" charset="-128"/>
            </a:endParaRPr>
          </a:p>
        </p:txBody>
      </p:sp>
    </p:spTree>
    <p:extLst>
      <p:ext uri="{BB962C8B-B14F-4D97-AF65-F5344CB8AC3E}">
        <p14:creationId xmlns:p14="http://schemas.microsoft.com/office/powerpoint/2010/main" val="2678162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6C6A3-FC8E-49B5-9B26-A6E20BBCBD56}"/>
              </a:ext>
            </a:extLst>
          </p:cNvPr>
          <p:cNvSpPr>
            <a:spLocks noGrp="1"/>
          </p:cNvSpPr>
          <p:nvPr>
            <p:ph type="title"/>
          </p:nvPr>
        </p:nvSpPr>
        <p:spPr/>
        <p:txBody>
          <a:bodyPr/>
          <a:lstStyle/>
          <a:p>
            <a:r>
              <a:rPr lang="en-US" dirty="0"/>
              <a:t>Mutual Independence Example</a:t>
            </a:r>
          </a:p>
        </p:txBody>
      </p:sp>
      <p:sp>
        <p:nvSpPr>
          <p:cNvPr id="30722" name="Slide Number Placeholder 4"/>
          <p:cNvSpPr>
            <a:spLocks noGrp="1"/>
          </p:cNvSpPr>
          <p:nvPr>
            <p:ph type="sldNum" sz="quarter" idx="11"/>
          </p:nvPr>
        </p:nvSpPr>
        <p:spPr>
          <a:noFill/>
        </p:spPr>
        <p:txBody>
          <a:bodyPr/>
          <a:lstStyle/>
          <a:p>
            <a:fld id="{2925FF8B-92CB-45E5-A79B-8B496764EFBA}" type="slidenum">
              <a:rPr lang="en-US"/>
              <a:pPr/>
              <a:t>24</a:t>
            </a:fld>
            <a:endParaRPr lang="en-US"/>
          </a:p>
        </p:txBody>
      </p:sp>
      <p:sp>
        <p:nvSpPr>
          <p:cNvPr id="30724" name="Rectangle 3"/>
          <p:cNvSpPr>
            <a:spLocks noGrp="1" noChangeArrowheads="1"/>
          </p:cNvSpPr>
          <p:nvPr>
            <p:ph type="body" idx="4294967295"/>
          </p:nvPr>
        </p:nvSpPr>
        <p:spPr>
          <a:xfrm>
            <a:off x="304800" y="2057400"/>
            <a:ext cx="8382000" cy="3124200"/>
          </a:xfrm>
        </p:spPr>
        <p:txBody>
          <a:bodyPr/>
          <a:lstStyle/>
          <a:p>
            <a:pPr eaLnBrk="1" hangingPunct="1">
              <a:buFontTx/>
              <a:buNone/>
            </a:pPr>
            <a:r>
              <a:rPr lang="en-US" dirty="0">
                <a:latin typeface="Arial Unicode MS" pitchFamily="34" charset="-128"/>
              </a:rPr>
              <a:t>Example 1)  Consider a basketball player attempting two free throws, with a 60% chance of making each one, and they are independent.</a:t>
            </a:r>
          </a:p>
          <a:p>
            <a:pPr eaLnBrk="1" hangingPunct="1">
              <a:buFontTx/>
              <a:buNone/>
            </a:pPr>
            <a:endParaRPr lang="en-US" dirty="0">
              <a:latin typeface="Arial Unicode MS" pitchFamily="34" charset="-128"/>
            </a:endParaRPr>
          </a:p>
        </p:txBody>
      </p:sp>
    </p:spTree>
    <p:extLst>
      <p:ext uri="{BB962C8B-B14F-4D97-AF65-F5344CB8AC3E}">
        <p14:creationId xmlns:p14="http://schemas.microsoft.com/office/powerpoint/2010/main" val="4117811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z="4000" dirty="0"/>
              <a:t>Mutual Independence Workspace</a:t>
            </a:r>
          </a:p>
        </p:txBody>
      </p:sp>
      <p:sp>
        <p:nvSpPr>
          <p:cNvPr id="31747" name="Content Placeholder 2"/>
          <p:cNvSpPr>
            <a:spLocks noGrp="1"/>
          </p:cNvSpPr>
          <p:nvPr>
            <p:ph idx="1"/>
          </p:nvPr>
        </p:nvSpPr>
        <p:spPr/>
        <p:txBody>
          <a:bodyPr/>
          <a:lstStyle/>
          <a:p>
            <a:pPr eaLnBrk="1" hangingPunct="1"/>
            <a:endParaRPr lang="en-US"/>
          </a:p>
        </p:txBody>
      </p:sp>
      <p:sp>
        <p:nvSpPr>
          <p:cNvPr id="31748" name="Slide Number Placeholder 3"/>
          <p:cNvSpPr>
            <a:spLocks noGrp="1"/>
          </p:cNvSpPr>
          <p:nvPr>
            <p:ph type="sldNum" sz="quarter" idx="11"/>
          </p:nvPr>
        </p:nvSpPr>
        <p:spPr>
          <a:noFill/>
        </p:spPr>
        <p:txBody>
          <a:bodyPr/>
          <a:lstStyle/>
          <a:p>
            <a:fld id="{BE83BE39-A3BE-43FB-BF95-CCF4F1981DA3}" type="slidenum">
              <a:rPr lang="en-US"/>
              <a:pPr/>
              <a:t>25</a:t>
            </a:fld>
            <a:endParaRPr lang="en-US"/>
          </a:p>
        </p:txBody>
      </p:sp>
    </p:spTree>
    <p:extLst>
      <p:ext uri="{BB962C8B-B14F-4D97-AF65-F5344CB8AC3E}">
        <p14:creationId xmlns:p14="http://schemas.microsoft.com/office/powerpoint/2010/main" val="3744723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D983A-B35B-40D4-B984-3935147B87C3}"/>
              </a:ext>
            </a:extLst>
          </p:cNvPr>
          <p:cNvSpPr>
            <a:spLocks noGrp="1"/>
          </p:cNvSpPr>
          <p:nvPr>
            <p:ph type="title"/>
          </p:nvPr>
        </p:nvSpPr>
        <p:spPr/>
        <p:txBody>
          <a:bodyPr/>
          <a:lstStyle/>
          <a:p>
            <a:r>
              <a:rPr lang="en-US" dirty="0"/>
              <a:t>Dependent events</a:t>
            </a:r>
          </a:p>
        </p:txBody>
      </p:sp>
      <p:sp>
        <p:nvSpPr>
          <p:cNvPr id="32770" name="Slide Number Placeholder 4"/>
          <p:cNvSpPr>
            <a:spLocks noGrp="1"/>
          </p:cNvSpPr>
          <p:nvPr>
            <p:ph type="sldNum" sz="quarter" idx="11"/>
          </p:nvPr>
        </p:nvSpPr>
        <p:spPr>
          <a:noFill/>
        </p:spPr>
        <p:txBody>
          <a:bodyPr/>
          <a:lstStyle/>
          <a:p>
            <a:fld id="{731928E2-F58B-4E2F-9747-5C0FECE05791}" type="slidenum">
              <a:rPr lang="en-US"/>
              <a:pPr/>
              <a:t>26</a:t>
            </a:fld>
            <a:endParaRPr lang="en-US"/>
          </a:p>
        </p:txBody>
      </p:sp>
      <p:sp>
        <p:nvSpPr>
          <p:cNvPr id="32772" name="Rectangle 3"/>
          <p:cNvSpPr>
            <a:spLocks noGrp="1" noChangeArrowheads="1"/>
          </p:cNvSpPr>
          <p:nvPr>
            <p:ph type="body" idx="4294967295"/>
          </p:nvPr>
        </p:nvSpPr>
        <p:spPr>
          <a:xfrm>
            <a:off x="0" y="2362200"/>
            <a:ext cx="7543800" cy="3581400"/>
          </a:xfrm>
        </p:spPr>
        <p:txBody>
          <a:bodyPr/>
          <a:lstStyle/>
          <a:p>
            <a:pPr eaLnBrk="1" hangingPunct="1">
              <a:buFontTx/>
              <a:buNone/>
            </a:pPr>
            <a:r>
              <a:rPr lang="en-US" dirty="0">
                <a:latin typeface="Arial Unicode MS" pitchFamily="34" charset="-128"/>
              </a:rPr>
              <a:t>What </a:t>
            </a:r>
            <a:r>
              <a:rPr lang="en-US">
                <a:latin typeface="Arial Unicode MS" pitchFamily="34" charset="-128"/>
              </a:rPr>
              <a:t>if they </a:t>
            </a:r>
            <a:r>
              <a:rPr lang="en-US" dirty="0">
                <a:latin typeface="Arial Unicode MS" pitchFamily="34" charset="-128"/>
              </a:rPr>
              <a:t>were dependent?  </a:t>
            </a:r>
          </a:p>
          <a:p>
            <a:pPr eaLnBrk="1" hangingPunct="1">
              <a:buFontTx/>
              <a:buNone/>
            </a:pPr>
            <a:endParaRPr lang="en-US" dirty="0">
              <a:latin typeface="Arial Unicode MS" pitchFamily="34" charset="-128"/>
            </a:endParaRPr>
          </a:p>
          <a:p>
            <a:pPr eaLnBrk="1" hangingPunct="1">
              <a:buFontTx/>
              <a:buNone/>
            </a:pPr>
            <a:r>
              <a:rPr lang="en-US" dirty="0">
                <a:latin typeface="Arial Unicode MS" pitchFamily="34" charset="-128"/>
              </a:rPr>
              <a:t>Say your chance of making the first was 60%, but that your chance of making the second is 80% if you made the 1</a:t>
            </a:r>
            <a:r>
              <a:rPr lang="en-US" baseline="30000" dirty="0">
                <a:latin typeface="Arial Unicode MS" pitchFamily="34" charset="-128"/>
              </a:rPr>
              <a:t>st</a:t>
            </a:r>
            <a:r>
              <a:rPr lang="en-US" dirty="0">
                <a:latin typeface="Arial Unicode MS" pitchFamily="34" charset="-128"/>
              </a:rPr>
              <a:t> and only 30% if  you missed.</a:t>
            </a:r>
          </a:p>
          <a:p>
            <a:pPr eaLnBrk="1" hangingPunct="1">
              <a:buFontTx/>
              <a:buNone/>
            </a:pPr>
            <a:endParaRPr lang="en-US" dirty="0">
              <a:latin typeface="Arial Unicode MS" pitchFamily="34" charset="-128"/>
            </a:endParaRPr>
          </a:p>
        </p:txBody>
      </p:sp>
    </p:spTree>
    <p:extLst>
      <p:ext uri="{BB962C8B-B14F-4D97-AF65-F5344CB8AC3E}">
        <p14:creationId xmlns:p14="http://schemas.microsoft.com/office/powerpoint/2010/main" val="3043764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z="4000" dirty="0"/>
              <a:t>Workspace for dependent events</a:t>
            </a:r>
          </a:p>
        </p:txBody>
      </p:sp>
      <p:sp>
        <p:nvSpPr>
          <p:cNvPr id="33795" name="Content Placeholder 2"/>
          <p:cNvSpPr>
            <a:spLocks noGrp="1"/>
          </p:cNvSpPr>
          <p:nvPr>
            <p:ph idx="1"/>
          </p:nvPr>
        </p:nvSpPr>
        <p:spPr/>
        <p:txBody>
          <a:bodyPr/>
          <a:lstStyle/>
          <a:p>
            <a:pPr eaLnBrk="1" hangingPunct="1"/>
            <a:endParaRPr lang="en-US"/>
          </a:p>
        </p:txBody>
      </p:sp>
      <p:sp>
        <p:nvSpPr>
          <p:cNvPr id="33796" name="Slide Number Placeholder 3"/>
          <p:cNvSpPr>
            <a:spLocks noGrp="1"/>
          </p:cNvSpPr>
          <p:nvPr>
            <p:ph type="sldNum" sz="quarter" idx="11"/>
          </p:nvPr>
        </p:nvSpPr>
        <p:spPr>
          <a:noFill/>
        </p:spPr>
        <p:txBody>
          <a:bodyPr/>
          <a:lstStyle/>
          <a:p>
            <a:fld id="{FBA35A6A-52B0-44CE-A7D4-0F17C1E1F114}" type="slidenum">
              <a:rPr lang="en-US"/>
              <a:pPr/>
              <a:t>27</a:t>
            </a:fld>
            <a:endParaRPr lang="en-US"/>
          </a:p>
        </p:txBody>
      </p:sp>
    </p:spTree>
    <p:extLst>
      <p:ext uri="{BB962C8B-B14F-4D97-AF65-F5344CB8AC3E}">
        <p14:creationId xmlns:p14="http://schemas.microsoft.com/office/powerpoint/2010/main" val="3622063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73CE-51FC-4872-AEAF-7370017827B3}"/>
              </a:ext>
            </a:extLst>
          </p:cNvPr>
          <p:cNvSpPr>
            <a:spLocks noGrp="1"/>
          </p:cNvSpPr>
          <p:nvPr>
            <p:ph type="title"/>
          </p:nvPr>
        </p:nvSpPr>
        <p:spPr/>
        <p:txBody>
          <a:bodyPr/>
          <a:lstStyle/>
          <a:p>
            <a:r>
              <a:rPr lang="en-US" dirty="0"/>
              <a:t>Independent events (Ex 2)</a:t>
            </a:r>
          </a:p>
        </p:txBody>
      </p:sp>
      <p:sp>
        <p:nvSpPr>
          <p:cNvPr id="34818" name="Slide Number Placeholder 4"/>
          <p:cNvSpPr>
            <a:spLocks noGrp="1"/>
          </p:cNvSpPr>
          <p:nvPr>
            <p:ph type="sldNum" sz="quarter" idx="11"/>
          </p:nvPr>
        </p:nvSpPr>
        <p:spPr>
          <a:noFill/>
        </p:spPr>
        <p:txBody>
          <a:bodyPr/>
          <a:lstStyle/>
          <a:p>
            <a:fld id="{F2A00EA3-444B-43B7-AF07-71AB87D83906}" type="slidenum">
              <a:rPr lang="en-US"/>
              <a:pPr/>
              <a:t>28</a:t>
            </a:fld>
            <a:endParaRPr lang="en-US"/>
          </a:p>
        </p:txBody>
      </p:sp>
      <p:sp>
        <p:nvSpPr>
          <p:cNvPr id="34820" name="Rectangle 3"/>
          <p:cNvSpPr>
            <a:spLocks noGrp="1" noChangeArrowheads="1"/>
          </p:cNvSpPr>
          <p:nvPr>
            <p:ph type="body" idx="4294967295"/>
          </p:nvPr>
        </p:nvSpPr>
        <p:spPr>
          <a:xfrm>
            <a:off x="1143000" y="1905000"/>
            <a:ext cx="8001000" cy="3505200"/>
          </a:xfrm>
        </p:spPr>
        <p:txBody>
          <a:bodyPr/>
          <a:lstStyle/>
          <a:p>
            <a:pPr marL="609600" indent="-609600" eaLnBrk="1" hangingPunct="1">
              <a:buFontTx/>
              <a:buNone/>
            </a:pPr>
            <a:r>
              <a:rPr lang="en-US" dirty="0">
                <a:latin typeface="Arial Unicode MS" pitchFamily="34" charset="-128"/>
              </a:rPr>
              <a:t>Example 2)  Components are known to have a defective rate of 0.02 (2%) and are shipped in lots of 20.</a:t>
            </a:r>
          </a:p>
          <a:p>
            <a:pPr marL="609600" indent="-609600" eaLnBrk="1" hangingPunct="1">
              <a:buFontTx/>
              <a:buNone/>
            </a:pPr>
            <a:endParaRPr lang="en-US" sz="400" dirty="0">
              <a:latin typeface="Arial Unicode MS" pitchFamily="34" charset="-128"/>
            </a:endParaRPr>
          </a:p>
          <a:p>
            <a:pPr marL="609600" indent="-609600" eaLnBrk="1" hangingPunct="1">
              <a:buFontTx/>
              <a:buNone/>
            </a:pPr>
            <a:endParaRPr lang="en-US" sz="400" dirty="0">
              <a:latin typeface="Arial Unicode MS" pitchFamily="34" charset="-128"/>
            </a:endParaRPr>
          </a:p>
          <a:p>
            <a:pPr marL="609600" indent="-609600" eaLnBrk="1" hangingPunct="1">
              <a:buFontTx/>
              <a:buNone/>
            </a:pPr>
            <a:r>
              <a:rPr lang="en-US" dirty="0">
                <a:latin typeface="Arial Unicode MS" pitchFamily="34" charset="-128"/>
              </a:rPr>
              <a:t>What is the probability that the entire lot of 20 contains no defectives?</a:t>
            </a:r>
          </a:p>
        </p:txBody>
      </p:sp>
    </p:spTree>
    <p:extLst>
      <p:ext uri="{BB962C8B-B14F-4D97-AF65-F5344CB8AC3E}">
        <p14:creationId xmlns:p14="http://schemas.microsoft.com/office/powerpoint/2010/main" val="1093249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EE275-8D21-4088-9395-3308F970D1A9}"/>
              </a:ext>
            </a:extLst>
          </p:cNvPr>
          <p:cNvSpPr>
            <a:spLocks noGrp="1"/>
          </p:cNvSpPr>
          <p:nvPr>
            <p:ph type="title"/>
          </p:nvPr>
        </p:nvSpPr>
        <p:spPr/>
        <p:txBody>
          <a:bodyPr/>
          <a:lstStyle/>
          <a:p>
            <a:r>
              <a:rPr lang="en-US" sz="3600" dirty="0"/>
              <a:t>Dependent events Ex. 2 workspace</a:t>
            </a:r>
          </a:p>
        </p:txBody>
      </p:sp>
      <p:sp>
        <p:nvSpPr>
          <p:cNvPr id="35842" name="Slide Number Placeholder 4"/>
          <p:cNvSpPr>
            <a:spLocks noGrp="1"/>
          </p:cNvSpPr>
          <p:nvPr>
            <p:ph type="sldNum" sz="quarter" idx="11"/>
          </p:nvPr>
        </p:nvSpPr>
        <p:spPr>
          <a:noFill/>
        </p:spPr>
        <p:txBody>
          <a:bodyPr/>
          <a:lstStyle/>
          <a:p>
            <a:fld id="{7E46CF88-0940-451A-83C1-2306A86D29FC}" type="slidenum">
              <a:rPr lang="en-US"/>
              <a:pPr/>
              <a:t>29</a:t>
            </a:fld>
            <a:endParaRPr lang="en-US"/>
          </a:p>
        </p:txBody>
      </p:sp>
      <p:sp>
        <p:nvSpPr>
          <p:cNvPr id="35844" name="Rectangle 3"/>
          <p:cNvSpPr>
            <a:spLocks noGrp="1" noChangeArrowheads="1"/>
          </p:cNvSpPr>
          <p:nvPr>
            <p:ph type="body" idx="4294967295"/>
          </p:nvPr>
        </p:nvSpPr>
        <p:spPr>
          <a:xfrm>
            <a:off x="1371600" y="2209800"/>
            <a:ext cx="7772400" cy="1828800"/>
          </a:xfrm>
        </p:spPr>
        <p:txBody>
          <a:bodyPr/>
          <a:lstStyle/>
          <a:p>
            <a:pPr marL="609600" indent="-609600" eaLnBrk="1" hangingPunct="1">
              <a:lnSpc>
                <a:spcPct val="90000"/>
              </a:lnSpc>
              <a:buFontTx/>
              <a:buNone/>
            </a:pPr>
            <a:r>
              <a:rPr lang="en-US" dirty="0">
                <a:latin typeface="Arial Unicode MS" pitchFamily="34" charset="-128"/>
              </a:rPr>
              <a:t>Now consider finding the probability of having exactly one defective out of 20.</a:t>
            </a:r>
          </a:p>
          <a:p>
            <a:pPr marL="609600" indent="-609600" eaLnBrk="1" hangingPunct="1">
              <a:lnSpc>
                <a:spcPct val="90000"/>
              </a:lnSpc>
              <a:buFontTx/>
              <a:buNone/>
            </a:pPr>
            <a:endParaRPr lang="en-US" dirty="0">
              <a:latin typeface="Arial Unicode MS" pitchFamily="34" charset="-128"/>
            </a:endParaRPr>
          </a:p>
        </p:txBody>
      </p:sp>
    </p:spTree>
    <p:extLst>
      <p:ext uri="{BB962C8B-B14F-4D97-AF65-F5344CB8AC3E}">
        <p14:creationId xmlns:p14="http://schemas.microsoft.com/office/powerpoint/2010/main" val="210058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3"/>
          <p:cNvSpPr>
            <a:spLocks noChangeArrowheads="1"/>
          </p:cNvSpPr>
          <p:nvPr/>
        </p:nvSpPr>
        <p:spPr bwMode="auto">
          <a:xfrm>
            <a:off x="381000" y="6211888"/>
            <a:ext cx="8610600" cy="522287"/>
          </a:xfrm>
          <a:prstGeom prst="rect">
            <a:avLst/>
          </a:prstGeom>
          <a:noFill/>
          <a:ln w="9525">
            <a:solidFill>
              <a:schemeClr val="tx1"/>
            </a:solidFill>
            <a:miter lim="800000"/>
            <a:headEnd/>
            <a:tailEnd/>
          </a:ln>
        </p:spPr>
        <p:txBody>
          <a:bodyPr>
            <a:spAutoFit/>
          </a:bodyPr>
          <a:lstStyle/>
          <a:p>
            <a:pPr eaLnBrk="1" hangingPunct="1"/>
            <a:r>
              <a:rPr lang="en-US" sz="2800"/>
              <a:t>http://www.livescience.com/3780-odds-dying.html</a:t>
            </a:r>
          </a:p>
        </p:txBody>
      </p:sp>
      <p:sp>
        <p:nvSpPr>
          <p:cNvPr id="8194" name="Slide Number Placeholder 6"/>
          <p:cNvSpPr>
            <a:spLocks noGrp="1"/>
          </p:cNvSpPr>
          <p:nvPr>
            <p:ph type="sldNum" sz="quarter" idx="11"/>
          </p:nvPr>
        </p:nvSpPr>
        <p:spPr>
          <a:noFill/>
        </p:spPr>
        <p:txBody>
          <a:bodyPr/>
          <a:lstStyle/>
          <a:p>
            <a:fld id="{62F6A145-1F62-49F3-99D2-8461D35BBCE8}" type="slidenum">
              <a:rPr lang="en-US"/>
              <a:pPr/>
              <a:t>3</a:t>
            </a:fld>
            <a:endParaRPr lang="en-US"/>
          </a:p>
        </p:txBody>
      </p:sp>
      <p:pic>
        <p:nvPicPr>
          <p:cNvPr id="8195" name="Picture 5" descr="Article headline on The Odds of Dying from LiveScience noting that people think the probability of dying from a catastrophe is much higher than in reality."/>
          <p:cNvPicPr>
            <a:picLocks noChangeAspect="1" noChangeArrowheads="1"/>
          </p:cNvPicPr>
          <p:nvPr/>
        </p:nvPicPr>
        <p:blipFill>
          <a:blip r:embed="rId2" cstate="print"/>
          <a:srcRect/>
          <a:stretch>
            <a:fillRect/>
          </a:stretch>
        </p:blipFill>
        <p:spPr bwMode="auto">
          <a:xfrm>
            <a:off x="381000" y="1066800"/>
            <a:ext cx="8001000" cy="4971455"/>
          </a:xfrm>
          <a:prstGeom prst="rect">
            <a:avLst/>
          </a:prstGeom>
          <a:noFill/>
          <a:ln w="9525">
            <a:noFill/>
            <a:miter lim="800000"/>
            <a:headEnd/>
            <a:tailEnd/>
          </a:ln>
        </p:spPr>
      </p:pic>
      <p:sp>
        <p:nvSpPr>
          <p:cNvPr id="2" name="Title 1">
            <a:extLst>
              <a:ext uri="{FF2B5EF4-FFF2-40B4-BE49-F238E27FC236}">
                <a16:creationId xmlns:a16="http://schemas.microsoft.com/office/drawing/2014/main" id="{ECD993C0-CB1E-4E43-BAD6-BD2097991BD6}"/>
              </a:ext>
            </a:extLst>
          </p:cNvPr>
          <p:cNvSpPr>
            <a:spLocks noGrp="1"/>
          </p:cNvSpPr>
          <p:nvPr>
            <p:ph type="title"/>
          </p:nvPr>
        </p:nvSpPr>
        <p:spPr>
          <a:xfrm>
            <a:off x="609600" y="274638"/>
            <a:ext cx="7543800" cy="545107"/>
          </a:xfrm>
        </p:spPr>
        <p:txBody>
          <a:bodyPr/>
          <a:lstStyle/>
          <a:p>
            <a:r>
              <a:rPr lang="en-US" dirty="0"/>
              <a:t>Odds in the news</a:t>
            </a:r>
          </a:p>
        </p:txBody>
      </p:sp>
    </p:spTree>
    <p:extLst>
      <p:ext uri="{BB962C8B-B14F-4D97-AF65-F5344CB8AC3E}">
        <p14:creationId xmlns:p14="http://schemas.microsoft.com/office/powerpoint/2010/main" val="10110684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95A16-F437-4824-B53E-10F89CA3B1E1}"/>
              </a:ext>
            </a:extLst>
          </p:cNvPr>
          <p:cNvSpPr>
            <a:spLocks noGrp="1"/>
          </p:cNvSpPr>
          <p:nvPr>
            <p:ph type="title"/>
          </p:nvPr>
        </p:nvSpPr>
        <p:spPr/>
        <p:txBody>
          <a:bodyPr/>
          <a:lstStyle/>
          <a:p>
            <a:r>
              <a:rPr lang="en-US" dirty="0"/>
              <a:t>Dependent events Ex 2 workspace (</a:t>
            </a:r>
            <a:r>
              <a:rPr lang="en-US" dirty="0" err="1"/>
              <a:t>cont</a:t>
            </a:r>
            <a:r>
              <a:rPr lang="en-US" dirty="0"/>
              <a:t>)</a:t>
            </a:r>
          </a:p>
        </p:txBody>
      </p:sp>
      <p:sp>
        <p:nvSpPr>
          <p:cNvPr id="36866" name="Slide Number Placeholder 4"/>
          <p:cNvSpPr>
            <a:spLocks noGrp="1"/>
          </p:cNvSpPr>
          <p:nvPr>
            <p:ph type="sldNum" sz="quarter" idx="11"/>
          </p:nvPr>
        </p:nvSpPr>
        <p:spPr>
          <a:noFill/>
        </p:spPr>
        <p:txBody>
          <a:bodyPr/>
          <a:lstStyle/>
          <a:p>
            <a:fld id="{8EE1EE63-5C73-4515-8C90-2E4735D6FB3A}" type="slidenum">
              <a:rPr lang="en-US"/>
              <a:pPr/>
              <a:t>30</a:t>
            </a:fld>
            <a:endParaRPr lang="en-US"/>
          </a:p>
        </p:txBody>
      </p:sp>
      <p:sp>
        <p:nvSpPr>
          <p:cNvPr id="36868" name="Rectangle 3"/>
          <p:cNvSpPr>
            <a:spLocks noGrp="1" noChangeArrowheads="1"/>
          </p:cNvSpPr>
          <p:nvPr>
            <p:ph type="body" idx="4294967295"/>
          </p:nvPr>
        </p:nvSpPr>
        <p:spPr>
          <a:xfrm>
            <a:off x="0" y="1981200"/>
            <a:ext cx="7848600" cy="1752600"/>
          </a:xfrm>
        </p:spPr>
        <p:txBody>
          <a:bodyPr/>
          <a:lstStyle/>
          <a:p>
            <a:pPr marL="609600" indent="-609600" eaLnBrk="1" hangingPunct="1">
              <a:lnSpc>
                <a:spcPct val="90000"/>
              </a:lnSpc>
              <a:buFontTx/>
              <a:buNone/>
            </a:pPr>
            <a:r>
              <a:rPr lang="en-US" dirty="0">
                <a:latin typeface="Arial Unicode MS" pitchFamily="34" charset="-128"/>
              </a:rPr>
              <a:t>Now consider finding the probability of having exactly 10 defectives out of 20.</a:t>
            </a:r>
          </a:p>
          <a:p>
            <a:pPr marL="609600" indent="-609600" eaLnBrk="1" hangingPunct="1">
              <a:lnSpc>
                <a:spcPct val="90000"/>
              </a:lnSpc>
              <a:buFontTx/>
              <a:buNone/>
            </a:pPr>
            <a:endParaRPr lang="en-US" dirty="0">
              <a:latin typeface="Arial Unicode MS" pitchFamily="34" charset="-128"/>
            </a:endParaRPr>
          </a:p>
        </p:txBody>
      </p:sp>
    </p:spTree>
    <p:extLst>
      <p:ext uri="{BB962C8B-B14F-4D97-AF65-F5344CB8AC3E}">
        <p14:creationId xmlns:p14="http://schemas.microsoft.com/office/powerpoint/2010/main" val="294991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6"/>
          <p:cNvSpPr>
            <a:spLocks noGrp="1"/>
          </p:cNvSpPr>
          <p:nvPr>
            <p:ph type="sldNum" sz="quarter" idx="11"/>
          </p:nvPr>
        </p:nvSpPr>
        <p:spPr>
          <a:noFill/>
        </p:spPr>
        <p:txBody>
          <a:bodyPr/>
          <a:lstStyle/>
          <a:p>
            <a:fld id="{30AAB4DF-2BAF-4093-B0CC-DF44A1A09D0F}" type="slidenum">
              <a:rPr lang="en-US"/>
              <a:pPr/>
              <a:t>4</a:t>
            </a:fld>
            <a:endParaRPr lang="en-US"/>
          </a:p>
        </p:txBody>
      </p:sp>
      <p:pic>
        <p:nvPicPr>
          <p:cNvPr id="9219" name="Picture 8" descr="Table listing causes of death in one column and the lifetime odds (actually the lifetime probabilities) in another column.  The odds of death from Heart Disease, Cancer, Stroke, etc are much higher than for Fire, Natural Forces, Drowning or Airline Accidents."/>
          <p:cNvPicPr>
            <a:picLocks noChangeAspect="1" noChangeArrowheads="1"/>
          </p:cNvPicPr>
          <p:nvPr/>
        </p:nvPicPr>
        <p:blipFill>
          <a:blip r:embed="rId2" cstate="print"/>
          <a:srcRect/>
          <a:stretch>
            <a:fillRect/>
          </a:stretch>
        </p:blipFill>
        <p:spPr bwMode="auto">
          <a:xfrm>
            <a:off x="914400" y="1158875"/>
            <a:ext cx="6530870" cy="5562600"/>
          </a:xfrm>
          <a:prstGeom prst="rect">
            <a:avLst/>
          </a:prstGeom>
          <a:noFill/>
          <a:ln w="9525">
            <a:noFill/>
            <a:miter lim="800000"/>
            <a:headEnd/>
            <a:tailEnd/>
          </a:ln>
        </p:spPr>
      </p:pic>
      <p:sp>
        <p:nvSpPr>
          <p:cNvPr id="2" name="Title 1">
            <a:extLst>
              <a:ext uri="{FF2B5EF4-FFF2-40B4-BE49-F238E27FC236}">
                <a16:creationId xmlns:a16="http://schemas.microsoft.com/office/drawing/2014/main" id="{2698745B-F970-4806-9F8D-A86F1A76AB29}"/>
              </a:ext>
            </a:extLst>
          </p:cNvPr>
          <p:cNvSpPr>
            <a:spLocks noGrp="1"/>
          </p:cNvSpPr>
          <p:nvPr>
            <p:ph type="title"/>
          </p:nvPr>
        </p:nvSpPr>
        <p:spPr>
          <a:xfrm>
            <a:off x="228600" y="120446"/>
            <a:ext cx="8305800" cy="974725"/>
          </a:xfrm>
        </p:spPr>
        <p:txBody>
          <a:bodyPr/>
          <a:lstStyle/>
          <a:p>
            <a:r>
              <a:rPr lang="en-US" sz="3600" dirty="0"/>
              <a:t>Lifetime Odds for different events</a:t>
            </a:r>
          </a:p>
        </p:txBody>
      </p:sp>
    </p:spTree>
    <p:extLst>
      <p:ext uri="{BB962C8B-B14F-4D97-AF65-F5344CB8AC3E}">
        <p14:creationId xmlns:p14="http://schemas.microsoft.com/office/powerpoint/2010/main" val="4196551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7FBCBBEA-A4EA-481D-BA8D-6550A21315C7}" type="slidenum">
              <a:rPr lang="en-US"/>
              <a:pPr/>
              <a:t>5</a:t>
            </a:fld>
            <a:endParaRPr lang="en-US"/>
          </a:p>
        </p:txBody>
      </p:sp>
      <p:sp>
        <p:nvSpPr>
          <p:cNvPr id="10243" name="Rectangle 2"/>
          <p:cNvSpPr>
            <a:spLocks noGrp="1" noChangeArrowheads="1"/>
          </p:cNvSpPr>
          <p:nvPr>
            <p:ph type="title"/>
          </p:nvPr>
        </p:nvSpPr>
        <p:spPr>
          <a:xfrm>
            <a:off x="457200" y="274638"/>
            <a:ext cx="8229600" cy="381000"/>
          </a:xfrm>
        </p:spPr>
        <p:txBody>
          <a:bodyPr/>
          <a:lstStyle/>
          <a:p>
            <a:pPr eaLnBrk="1" hangingPunct="1"/>
            <a:r>
              <a:rPr lang="en-US">
                <a:latin typeface="Arial Unicode MS" pitchFamily="34" charset="-128"/>
              </a:rPr>
              <a:t>  </a:t>
            </a:r>
          </a:p>
        </p:txBody>
      </p:sp>
      <p:sp>
        <p:nvSpPr>
          <p:cNvPr id="212995" name="Rectangle 3"/>
          <p:cNvSpPr>
            <a:spLocks noGrp="1" noChangeArrowheads="1"/>
          </p:cNvSpPr>
          <p:nvPr>
            <p:ph type="body" idx="1"/>
          </p:nvPr>
        </p:nvSpPr>
        <p:spPr>
          <a:xfrm>
            <a:off x="685800" y="838200"/>
            <a:ext cx="7772400" cy="4953000"/>
          </a:xfrm>
        </p:spPr>
        <p:txBody>
          <a:bodyPr/>
          <a:lstStyle/>
          <a:p>
            <a:pPr marL="609600" indent="-609600" eaLnBrk="1" hangingPunct="1">
              <a:buFontTx/>
              <a:buNone/>
            </a:pPr>
            <a:r>
              <a:rPr lang="en-US" dirty="0">
                <a:latin typeface="Arial Unicode MS" pitchFamily="34" charset="-128"/>
              </a:rPr>
              <a:t>	</a:t>
            </a:r>
          </a:p>
          <a:p>
            <a:pPr marL="609600" indent="-609600" eaLnBrk="1" hangingPunct="1">
              <a:buFontTx/>
              <a:buNone/>
            </a:pPr>
            <a:endParaRPr lang="en-US" dirty="0">
              <a:latin typeface="Arial Unicode MS" pitchFamily="34" charset="-128"/>
            </a:endParaRPr>
          </a:p>
          <a:p>
            <a:pPr marL="609600" indent="-609600" eaLnBrk="1" hangingPunct="1">
              <a:buFontTx/>
              <a:buNone/>
            </a:pPr>
            <a:r>
              <a:rPr lang="en-US" dirty="0">
                <a:latin typeface="Arial Unicode MS" pitchFamily="34" charset="-128"/>
              </a:rPr>
              <a:t>My </a:t>
            </a:r>
            <a:r>
              <a:rPr lang="en-US" i="1" dirty="0">
                <a:latin typeface="Arial Unicode MS" pitchFamily="34" charset="-128"/>
              </a:rPr>
              <a:t>Webster’s New World Dictionary</a:t>
            </a:r>
            <a:r>
              <a:rPr lang="en-US" dirty="0">
                <a:latin typeface="Arial Unicode MS" pitchFamily="34" charset="-128"/>
              </a:rPr>
              <a:t> defines </a:t>
            </a:r>
            <a:r>
              <a:rPr lang="en-US" u="sng" dirty="0">
                <a:latin typeface="Arial Unicode MS" pitchFamily="34" charset="-128"/>
                <a:hlinkClick r:id="rId2"/>
              </a:rPr>
              <a:t>probability</a:t>
            </a:r>
            <a:r>
              <a:rPr lang="en-US" dirty="0">
                <a:latin typeface="Arial Unicode MS" pitchFamily="34" charset="-128"/>
              </a:rPr>
              <a:t> as: </a:t>
            </a:r>
          </a:p>
          <a:p>
            <a:pPr marL="609600" indent="-609600" eaLnBrk="1" hangingPunct="1">
              <a:buFontTx/>
              <a:buAutoNum type="arabicPeriod"/>
            </a:pPr>
            <a:r>
              <a:rPr lang="en-US" dirty="0">
                <a:latin typeface="Arial Unicode MS" pitchFamily="34" charset="-128"/>
              </a:rPr>
              <a:t>The quality of state of being probable, likelihood</a:t>
            </a:r>
          </a:p>
          <a:p>
            <a:pPr marL="609600" indent="-609600" eaLnBrk="1" hangingPunct="1">
              <a:buFontTx/>
              <a:buAutoNum type="arabicPeriod"/>
            </a:pPr>
            <a:r>
              <a:rPr lang="en-US" dirty="0">
                <a:latin typeface="Arial Unicode MS" pitchFamily="34" charset="-128"/>
              </a:rPr>
              <a:t>Something that is probable</a:t>
            </a:r>
          </a:p>
          <a:p>
            <a:pPr marL="609600" indent="-609600" eaLnBrk="1" hangingPunct="1">
              <a:buFontTx/>
              <a:buAutoNum type="arabicPeriod"/>
            </a:pPr>
            <a:r>
              <a:rPr lang="en-US" dirty="0">
                <a:latin typeface="Arial Unicode MS" pitchFamily="34" charset="-128"/>
              </a:rPr>
              <a:t>…</a:t>
            </a:r>
          </a:p>
          <a:p>
            <a:pPr marL="609600" indent="-609600" eaLnBrk="1" hangingPunct="1">
              <a:buFontTx/>
              <a:buNone/>
            </a:pPr>
            <a:endParaRPr lang="en-US" dirty="0">
              <a:latin typeface="Arial Unicode MS" pitchFamily="34" charset="-128"/>
            </a:endParaRPr>
          </a:p>
          <a:p>
            <a:pPr marL="609600" indent="-609600" eaLnBrk="1" hangingPunct="1">
              <a:buFontTx/>
              <a:buNone/>
            </a:pPr>
            <a:endParaRPr lang="en-US" dirty="0">
              <a:latin typeface="Arial Unicode MS" pitchFamily="34" charset="-128"/>
            </a:endParaRPr>
          </a:p>
        </p:txBody>
      </p:sp>
    </p:spTree>
    <p:extLst>
      <p:ext uri="{BB962C8B-B14F-4D97-AF65-F5344CB8AC3E}">
        <p14:creationId xmlns:p14="http://schemas.microsoft.com/office/powerpoint/2010/main" val="3915231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additive="base">
                                        <p:cTn id="7" dur="500" fill="hold"/>
                                        <p:tgtEl>
                                          <p:spTgt spid="212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29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2995">
                                            <p:txEl>
                                              <p:pRg st="2" end="2"/>
                                            </p:txEl>
                                          </p:spTgt>
                                        </p:tgtEl>
                                        <p:attrNameLst>
                                          <p:attrName>style.visibility</p:attrName>
                                        </p:attrNameLst>
                                      </p:cBhvr>
                                      <p:to>
                                        <p:strVal val="visible"/>
                                      </p:to>
                                    </p:set>
                                    <p:anim calcmode="lin" valueType="num">
                                      <p:cBhvr additive="base">
                                        <p:cTn id="13" dur="500" fill="hold"/>
                                        <p:tgtEl>
                                          <p:spTgt spid="21299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29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2995">
                                            <p:txEl>
                                              <p:pRg st="3" end="3"/>
                                            </p:txEl>
                                          </p:spTgt>
                                        </p:tgtEl>
                                        <p:attrNameLst>
                                          <p:attrName>style.visibility</p:attrName>
                                        </p:attrNameLst>
                                      </p:cBhvr>
                                      <p:to>
                                        <p:strVal val="visible"/>
                                      </p:to>
                                    </p:set>
                                    <p:anim calcmode="lin" valueType="num">
                                      <p:cBhvr additive="base">
                                        <p:cTn id="19" dur="500" fill="hold"/>
                                        <p:tgtEl>
                                          <p:spTgt spid="21299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29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2995">
                                            <p:txEl>
                                              <p:pRg st="4" end="4"/>
                                            </p:txEl>
                                          </p:spTgt>
                                        </p:tgtEl>
                                        <p:attrNameLst>
                                          <p:attrName>style.visibility</p:attrName>
                                        </p:attrNameLst>
                                      </p:cBhvr>
                                      <p:to>
                                        <p:strVal val="visible"/>
                                      </p:to>
                                    </p:set>
                                    <p:anim calcmode="lin" valueType="num">
                                      <p:cBhvr additive="base">
                                        <p:cTn id="25" dur="500" fill="hold"/>
                                        <p:tgtEl>
                                          <p:spTgt spid="21299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29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2995">
                                            <p:txEl>
                                              <p:pRg st="5" end="5"/>
                                            </p:txEl>
                                          </p:spTgt>
                                        </p:tgtEl>
                                        <p:attrNameLst>
                                          <p:attrName>style.visibility</p:attrName>
                                        </p:attrNameLst>
                                      </p:cBhvr>
                                      <p:to>
                                        <p:strVal val="visible"/>
                                      </p:to>
                                    </p:set>
                                    <p:anim calcmode="lin" valueType="num">
                                      <p:cBhvr additive="base">
                                        <p:cTn id="31" dur="500" fill="hold"/>
                                        <p:tgtEl>
                                          <p:spTgt spid="21299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29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CD3811-7B31-4D1F-B954-AC45993D7629}"/>
              </a:ext>
            </a:extLst>
          </p:cNvPr>
          <p:cNvSpPr>
            <a:spLocks noGrp="1"/>
          </p:cNvSpPr>
          <p:nvPr>
            <p:ph type="title"/>
          </p:nvPr>
        </p:nvSpPr>
        <p:spPr/>
        <p:txBody>
          <a:bodyPr/>
          <a:lstStyle/>
          <a:p>
            <a:r>
              <a:rPr lang="en-US" dirty="0"/>
              <a:t>Definition of probable</a:t>
            </a:r>
          </a:p>
        </p:txBody>
      </p:sp>
      <p:sp>
        <p:nvSpPr>
          <p:cNvPr id="11268" name="Rectangle 3"/>
          <p:cNvSpPr>
            <a:spLocks noGrp="1" noChangeArrowheads="1"/>
          </p:cNvSpPr>
          <p:nvPr>
            <p:ph type="body" idx="1"/>
          </p:nvPr>
        </p:nvSpPr>
        <p:spPr/>
        <p:txBody>
          <a:bodyPr/>
          <a:lstStyle/>
          <a:p>
            <a:r>
              <a:rPr lang="en-US" dirty="0"/>
              <a:t>Looking up probable doesn’t really seem to apply:  </a:t>
            </a:r>
          </a:p>
          <a:p>
            <a:r>
              <a:rPr lang="en-US" dirty="0"/>
              <a:t>Supported by evidence strong enough to establish presumption but not proof</a:t>
            </a:r>
          </a:p>
          <a:p>
            <a:r>
              <a:rPr lang="en-US" dirty="0"/>
              <a:t>Establishing a probability</a:t>
            </a:r>
          </a:p>
          <a:p>
            <a:r>
              <a:rPr lang="en-US" dirty="0"/>
              <a:t>Likely to be or become true or real</a:t>
            </a:r>
          </a:p>
          <a:p>
            <a:endParaRPr lang="en-US" dirty="0"/>
          </a:p>
          <a:p>
            <a:endParaRPr lang="en-US" dirty="0"/>
          </a:p>
        </p:txBody>
      </p:sp>
      <p:sp>
        <p:nvSpPr>
          <p:cNvPr id="11266" name="Slide Number Placeholder 4"/>
          <p:cNvSpPr>
            <a:spLocks noGrp="1"/>
          </p:cNvSpPr>
          <p:nvPr>
            <p:ph type="sldNum" sz="quarter" idx="11"/>
          </p:nvPr>
        </p:nvSpPr>
        <p:spPr/>
        <p:txBody>
          <a:bodyPr/>
          <a:lstStyle/>
          <a:p>
            <a:fld id="{8D7E2A46-0B95-42E9-AA57-DA2D5A4FE2BF}" type="slidenum">
              <a:rPr lang="en-US"/>
              <a:pPr/>
              <a:t>6</a:t>
            </a:fld>
            <a:endParaRPr lang="en-US"/>
          </a:p>
        </p:txBody>
      </p:sp>
    </p:spTree>
    <p:extLst>
      <p:ext uri="{BB962C8B-B14F-4D97-AF65-F5344CB8AC3E}">
        <p14:creationId xmlns:p14="http://schemas.microsoft.com/office/powerpoint/2010/main" val="5827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457535-1CAC-433A-A296-4A81BEBD31F4}"/>
              </a:ext>
            </a:extLst>
          </p:cNvPr>
          <p:cNvSpPr>
            <a:spLocks noGrp="1"/>
          </p:cNvSpPr>
          <p:nvPr>
            <p:ph type="title"/>
          </p:nvPr>
        </p:nvSpPr>
        <p:spPr/>
        <p:txBody>
          <a:bodyPr/>
          <a:lstStyle/>
          <a:p>
            <a:r>
              <a:rPr lang="en-US" dirty="0"/>
              <a:t>Definition of Likelihood</a:t>
            </a:r>
          </a:p>
        </p:txBody>
      </p:sp>
      <p:sp>
        <p:nvSpPr>
          <p:cNvPr id="12292" name="Rectangle 3"/>
          <p:cNvSpPr>
            <a:spLocks noGrp="1" noChangeArrowheads="1"/>
          </p:cNvSpPr>
          <p:nvPr>
            <p:ph type="body" idx="1"/>
          </p:nvPr>
        </p:nvSpPr>
        <p:spPr/>
        <p:txBody>
          <a:bodyPr/>
          <a:lstStyle/>
          <a:p>
            <a:r>
              <a:rPr lang="en-US" dirty="0"/>
              <a:t>So, we could check likelihood:  </a:t>
            </a:r>
          </a:p>
          <a:p>
            <a:endParaRPr lang="en-US" dirty="0"/>
          </a:p>
          <a:p>
            <a:r>
              <a:rPr lang="en-US" dirty="0"/>
              <a:t>Probability</a:t>
            </a:r>
          </a:p>
          <a:p>
            <a:endParaRPr lang="en-US" dirty="0"/>
          </a:p>
          <a:p>
            <a:endParaRPr lang="en-US" dirty="0"/>
          </a:p>
          <a:p>
            <a:r>
              <a:rPr lang="en-US" dirty="0"/>
              <a:t>Clearly the dictionary won’t be too helpful here.</a:t>
            </a:r>
          </a:p>
          <a:p>
            <a:endParaRPr lang="en-US" dirty="0"/>
          </a:p>
          <a:p>
            <a:endParaRPr lang="en-US" dirty="0"/>
          </a:p>
        </p:txBody>
      </p:sp>
      <p:sp>
        <p:nvSpPr>
          <p:cNvPr id="12290" name="Slide Number Placeholder 4"/>
          <p:cNvSpPr>
            <a:spLocks noGrp="1"/>
          </p:cNvSpPr>
          <p:nvPr>
            <p:ph type="sldNum" sz="quarter" idx="11"/>
          </p:nvPr>
        </p:nvSpPr>
        <p:spPr/>
        <p:txBody>
          <a:bodyPr/>
          <a:lstStyle/>
          <a:p>
            <a:fld id="{648AC35C-FD71-4C8D-8FCA-82A3409542C1}" type="slidenum">
              <a:rPr lang="en-US"/>
              <a:pPr/>
              <a:t>7</a:t>
            </a:fld>
            <a:endParaRPr lang="en-US"/>
          </a:p>
        </p:txBody>
      </p:sp>
    </p:spTree>
    <p:extLst>
      <p:ext uri="{BB962C8B-B14F-4D97-AF65-F5344CB8AC3E}">
        <p14:creationId xmlns:p14="http://schemas.microsoft.com/office/powerpoint/2010/main" val="122230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80EE2B-539C-47AD-AE15-6C8CD7808D1D}"/>
              </a:ext>
            </a:extLst>
          </p:cNvPr>
          <p:cNvSpPr>
            <a:spLocks noGrp="1"/>
          </p:cNvSpPr>
          <p:nvPr>
            <p:ph type="title"/>
          </p:nvPr>
        </p:nvSpPr>
        <p:spPr/>
        <p:txBody>
          <a:bodyPr/>
          <a:lstStyle/>
          <a:p>
            <a:r>
              <a:rPr lang="en-US" sz="3600" dirty="0"/>
              <a:t>Frequentist definition of probability</a:t>
            </a:r>
          </a:p>
        </p:txBody>
      </p:sp>
      <p:sp>
        <p:nvSpPr>
          <p:cNvPr id="13316" name="Rectangle 3"/>
          <p:cNvSpPr>
            <a:spLocks noGrp="1" noChangeArrowheads="1"/>
          </p:cNvSpPr>
          <p:nvPr>
            <p:ph type="body" idx="1"/>
          </p:nvPr>
        </p:nvSpPr>
        <p:spPr/>
        <p:txBody>
          <a:bodyPr/>
          <a:lstStyle/>
          <a:p>
            <a:endParaRPr lang="en-US"/>
          </a:p>
          <a:p>
            <a:r>
              <a:rPr lang="en-US"/>
              <a:t>One way of defining the probability of an event is:</a:t>
            </a:r>
          </a:p>
          <a:p>
            <a:endParaRPr lang="en-US"/>
          </a:p>
          <a:p>
            <a:r>
              <a:rPr lang="en-US"/>
              <a:t>The probability of an event is the proportion of times (relative frequency) that the event is expected to occur when an experiment is repeated a large number of times under identical conditions.</a:t>
            </a:r>
          </a:p>
          <a:p>
            <a:endParaRPr lang="en-US"/>
          </a:p>
          <a:p>
            <a:endParaRPr lang="en-US"/>
          </a:p>
        </p:txBody>
      </p:sp>
      <p:sp>
        <p:nvSpPr>
          <p:cNvPr id="13314" name="Slide Number Placeholder 4"/>
          <p:cNvSpPr>
            <a:spLocks noGrp="1"/>
          </p:cNvSpPr>
          <p:nvPr>
            <p:ph type="sldNum" sz="quarter" idx="11"/>
          </p:nvPr>
        </p:nvSpPr>
        <p:spPr/>
        <p:txBody>
          <a:bodyPr/>
          <a:lstStyle/>
          <a:p>
            <a:fld id="{3507D17D-CBFB-4F91-9616-6C8413D14591}" type="slidenum">
              <a:rPr lang="en-US"/>
              <a:pPr/>
              <a:t>8</a:t>
            </a:fld>
            <a:endParaRPr lang="en-US"/>
          </a:p>
        </p:txBody>
      </p:sp>
    </p:spTree>
    <p:extLst>
      <p:ext uri="{BB962C8B-B14F-4D97-AF65-F5344CB8AC3E}">
        <p14:creationId xmlns:p14="http://schemas.microsoft.com/office/powerpoint/2010/main" val="41403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D4F917-533E-40BE-A8FF-64D52A81FFD6}"/>
              </a:ext>
            </a:extLst>
          </p:cNvPr>
          <p:cNvSpPr>
            <a:spLocks noGrp="1"/>
          </p:cNvSpPr>
          <p:nvPr>
            <p:ph type="title"/>
          </p:nvPr>
        </p:nvSpPr>
        <p:spPr/>
        <p:txBody>
          <a:bodyPr/>
          <a:lstStyle/>
          <a:p>
            <a:r>
              <a:rPr lang="en-US" dirty="0"/>
              <a:t>A probability framework</a:t>
            </a:r>
          </a:p>
        </p:txBody>
      </p:sp>
      <p:sp>
        <p:nvSpPr>
          <p:cNvPr id="14340" name="Rectangle 3"/>
          <p:cNvSpPr>
            <a:spLocks noGrp="1" noChangeArrowheads="1"/>
          </p:cNvSpPr>
          <p:nvPr>
            <p:ph type="body" idx="1"/>
          </p:nvPr>
        </p:nvSpPr>
        <p:spPr/>
        <p:txBody>
          <a:bodyPr/>
          <a:lstStyle/>
          <a:p>
            <a:endParaRPr lang="en-US"/>
          </a:p>
          <a:p>
            <a:r>
              <a:rPr lang="en-US"/>
              <a:t>This is the “frequentist” idea that we will use to connect our theoretical probability constructions to reality.</a:t>
            </a:r>
          </a:p>
          <a:p>
            <a:endParaRPr lang="en-US"/>
          </a:p>
          <a:p>
            <a:r>
              <a:rPr lang="en-US"/>
              <a:t>Our goal now is to set up a mathematical foundation to allow us to apply this intuition in practice.</a:t>
            </a:r>
          </a:p>
          <a:p>
            <a:endParaRPr lang="en-US"/>
          </a:p>
        </p:txBody>
      </p:sp>
      <p:sp>
        <p:nvSpPr>
          <p:cNvPr id="14338" name="Slide Number Placeholder 4"/>
          <p:cNvSpPr>
            <a:spLocks noGrp="1"/>
          </p:cNvSpPr>
          <p:nvPr>
            <p:ph type="sldNum" sz="quarter" idx="11"/>
          </p:nvPr>
        </p:nvSpPr>
        <p:spPr/>
        <p:txBody>
          <a:bodyPr/>
          <a:lstStyle/>
          <a:p>
            <a:fld id="{D125CF74-0260-40AA-A8C3-3250E0BBA747}" type="slidenum">
              <a:rPr lang="en-US"/>
              <a:pPr/>
              <a:t>9</a:t>
            </a:fld>
            <a:endParaRPr lang="en-US"/>
          </a:p>
        </p:txBody>
      </p:sp>
    </p:spTree>
    <p:extLst>
      <p:ext uri="{BB962C8B-B14F-4D97-AF65-F5344CB8AC3E}">
        <p14:creationId xmlns:p14="http://schemas.microsoft.com/office/powerpoint/2010/main" val="3676126422"/>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8608</TotalTime>
  <Words>725</Words>
  <Application>Microsoft Office PowerPoint</Application>
  <PresentationFormat>On-screen Show (4:3)</PresentationFormat>
  <Paragraphs>151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 Unicode MS</vt:lpstr>
      <vt:lpstr>Arial</vt:lpstr>
      <vt:lpstr>Times New Roman</vt:lpstr>
      <vt:lpstr>1_Default Design</vt:lpstr>
      <vt:lpstr>STAT 515  Statistical Methods I   Lecture 2 August 27, 2019  Originally prepared by Brian Habing Department of Statistics University of South Carolina  Redistribution of these slides without permission  is a violation of copyright law. </vt:lpstr>
      <vt:lpstr>Outline for Today</vt:lpstr>
      <vt:lpstr>Odds in the news</vt:lpstr>
      <vt:lpstr>Lifetime Odds for different events</vt:lpstr>
      <vt:lpstr>  </vt:lpstr>
      <vt:lpstr>Definition of probable</vt:lpstr>
      <vt:lpstr>Definition of Likelihood</vt:lpstr>
      <vt:lpstr>Frequentist definition of probability</vt:lpstr>
      <vt:lpstr>A probability framework</vt:lpstr>
      <vt:lpstr>Definition of Experiment</vt:lpstr>
      <vt:lpstr>Definition of Sample Space</vt:lpstr>
      <vt:lpstr>Definition of Event</vt:lpstr>
      <vt:lpstr>Probability Laws</vt:lpstr>
      <vt:lpstr>Assigning probabilities to outcomes</vt:lpstr>
      <vt:lpstr>Assigning probabilities to events</vt:lpstr>
      <vt:lpstr>Addition Law</vt:lpstr>
      <vt:lpstr>Additional Law Workspace</vt:lpstr>
      <vt:lpstr>Conditional Probability</vt:lpstr>
      <vt:lpstr>Conditional Probability Workspace</vt:lpstr>
      <vt:lpstr>Multiplication Rule</vt:lpstr>
      <vt:lpstr>Multiplication Rule Workspace</vt:lpstr>
      <vt:lpstr>Independence</vt:lpstr>
      <vt:lpstr>Mutual Independence</vt:lpstr>
      <vt:lpstr>Mutual Independence Example</vt:lpstr>
      <vt:lpstr>Mutual Independence Workspace</vt:lpstr>
      <vt:lpstr>Dependent events</vt:lpstr>
      <vt:lpstr>Workspace for dependent events</vt:lpstr>
      <vt:lpstr>Independent events (Ex 2)</vt:lpstr>
      <vt:lpstr>Dependent events Ex. 2 workspace</vt:lpstr>
      <vt:lpstr>Dependent events Ex 2 workspace (cont)</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122</cp:revision>
  <cp:lastPrinted>2019-08-23T19:00:41Z</cp:lastPrinted>
  <dcterms:created xsi:type="dcterms:W3CDTF">2001-05-21T01:21:44Z</dcterms:created>
  <dcterms:modified xsi:type="dcterms:W3CDTF">2019-08-28T14:26:58Z</dcterms:modified>
</cp:coreProperties>
</file>