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5"/>
  </p:notesMasterIdLst>
  <p:handoutMasterIdLst>
    <p:handoutMasterId r:id="rId36"/>
  </p:handoutMasterIdLst>
  <p:sldIdLst>
    <p:sldId id="364" r:id="rId2"/>
    <p:sldId id="592" r:id="rId3"/>
    <p:sldId id="507" r:id="rId4"/>
    <p:sldId id="487" r:id="rId5"/>
    <p:sldId id="569" r:id="rId6"/>
    <p:sldId id="570" r:id="rId7"/>
    <p:sldId id="577" r:id="rId8"/>
    <p:sldId id="593" r:id="rId9"/>
    <p:sldId id="594" r:id="rId10"/>
    <p:sldId id="595" r:id="rId11"/>
    <p:sldId id="596" r:id="rId12"/>
    <p:sldId id="597" r:id="rId13"/>
    <p:sldId id="598" r:id="rId14"/>
    <p:sldId id="599" r:id="rId15"/>
    <p:sldId id="622" r:id="rId16"/>
    <p:sldId id="600" r:id="rId17"/>
    <p:sldId id="601" r:id="rId18"/>
    <p:sldId id="602" r:id="rId19"/>
    <p:sldId id="603" r:id="rId20"/>
    <p:sldId id="604" r:id="rId21"/>
    <p:sldId id="605" r:id="rId22"/>
    <p:sldId id="606" r:id="rId23"/>
    <p:sldId id="607" r:id="rId24"/>
    <p:sldId id="608" r:id="rId25"/>
    <p:sldId id="609" r:id="rId26"/>
    <p:sldId id="610" r:id="rId27"/>
    <p:sldId id="611" r:id="rId28"/>
    <p:sldId id="621" r:id="rId29"/>
    <p:sldId id="612" r:id="rId30"/>
    <p:sldId id="613" r:id="rId31"/>
    <p:sldId id="614" r:id="rId32"/>
    <p:sldId id="615" r:id="rId33"/>
    <p:sldId id="616" r:id="rId3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1924"/>
    <a:srgbClr val="BDADB5"/>
    <a:srgbClr val="A299AD"/>
    <a:srgbClr val="89454F"/>
    <a:srgbClr val="CC0000"/>
    <a:srgbClr val="653146"/>
    <a:srgbClr val="B598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5" autoAdjust="0"/>
    <p:restoredTop sz="94660" autoAdjust="0"/>
  </p:normalViewPr>
  <p:slideViewPr>
    <p:cSldViewPr>
      <p:cViewPr varScale="1">
        <p:scale>
          <a:sx n="76" d="100"/>
          <a:sy n="76" d="100"/>
        </p:scale>
        <p:origin x="141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e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38372" cy="51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8" tIns="46539" rIns="93078" bIns="46539" numCol="1" anchor="t" anchorCtr="0" compatLnSpc="1">
            <a:prstTxWarp prst="textNoShape">
              <a:avLst/>
            </a:prstTxWarp>
          </a:bodyPr>
          <a:lstStyle>
            <a:lvl1pPr defTabSz="93085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035" y="0"/>
            <a:ext cx="3038371" cy="51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8" tIns="46539" rIns="93078" bIns="46539" numCol="1" anchor="t" anchorCtr="0" compatLnSpc="1">
            <a:prstTxWarp prst="textNoShape">
              <a:avLst/>
            </a:prstTxWarp>
          </a:bodyPr>
          <a:lstStyle>
            <a:lvl1pPr algn="r" defTabSz="93085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780643"/>
            <a:ext cx="3038372" cy="515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8" tIns="46539" rIns="93078" bIns="46539" numCol="1" anchor="b" anchorCtr="0" compatLnSpc="1">
            <a:prstTxWarp prst="textNoShape">
              <a:avLst/>
            </a:prstTxWarp>
          </a:bodyPr>
          <a:lstStyle>
            <a:lvl1pPr defTabSz="93085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035" y="8780643"/>
            <a:ext cx="3038371" cy="515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8" tIns="46539" rIns="93078" bIns="46539" numCol="1" anchor="b" anchorCtr="0" compatLnSpc="1">
            <a:prstTxWarp prst="textNoShape">
              <a:avLst/>
            </a:prstTxWarp>
          </a:bodyPr>
          <a:lstStyle>
            <a:lvl1pPr algn="r" defTabSz="930757" eaLnBrk="1" hangingPunct="1">
              <a:defRPr sz="1200">
                <a:latin typeface="Times New Roman" pitchFamily="18" charset="0"/>
              </a:defRPr>
            </a:lvl1pPr>
          </a:lstStyle>
          <a:p>
            <a:fld id="{9CAEF96C-BAD6-427B-B2AF-8F83141C57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4916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3038372" cy="463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8" tIns="46539" rIns="93078" bIns="46539" numCol="1" anchor="t" anchorCtr="0" compatLnSpc="1">
            <a:prstTxWarp prst="textNoShape">
              <a:avLst/>
            </a:prstTxWarp>
          </a:bodyPr>
          <a:lstStyle>
            <a:lvl1pPr defTabSz="93085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035" y="1"/>
            <a:ext cx="3038371" cy="463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8" tIns="46539" rIns="93078" bIns="46539" numCol="1" anchor="t" anchorCtr="0" compatLnSpc="1">
            <a:prstTxWarp prst="textNoShape">
              <a:avLst/>
            </a:prstTxWarp>
          </a:bodyPr>
          <a:lstStyle>
            <a:lvl1pPr algn="r" defTabSz="93085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252" y="4415790"/>
            <a:ext cx="5139898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8" tIns="46539" rIns="93078" bIns="465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33182"/>
            <a:ext cx="3038372" cy="463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8" tIns="46539" rIns="93078" bIns="46539" numCol="1" anchor="b" anchorCtr="0" compatLnSpc="1">
            <a:prstTxWarp prst="textNoShape">
              <a:avLst/>
            </a:prstTxWarp>
          </a:bodyPr>
          <a:lstStyle>
            <a:lvl1pPr defTabSz="93085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035" y="8833182"/>
            <a:ext cx="3038371" cy="463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8" tIns="46539" rIns="93078" bIns="46539" numCol="1" anchor="b" anchorCtr="0" compatLnSpc="1">
            <a:prstTxWarp prst="textNoShape">
              <a:avLst/>
            </a:prstTxWarp>
          </a:bodyPr>
          <a:lstStyle>
            <a:lvl1pPr algn="r" defTabSz="930757" eaLnBrk="1" hangingPunct="1">
              <a:defRPr sz="1200">
                <a:latin typeface="Times New Roman" pitchFamily="18" charset="0"/>
              </a:defRPr>
            </a:lvl1pPr>
          </a:lstStyle>
          <a:p>
            <a:fld id="{65698B1F-9B36-4A25-B0EF-A1E2D0AF5A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899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692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2102" indent="-286284" defTabSz="97692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9691" indent="-228057" defTabSz="97692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25508" indent="-228057" defTabSz="97692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9708" indent="-228057" defTabSz="97692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5524" indent="-228057" defTabSz="97692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1343" indent="-228057" defTabSz="97692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7160" indent="-228057" defTabSz="97692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2977" indent="-228057" defTabSz="97692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1BDCC0A-A72D-4EA8-823D-4B94F141CD3A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273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1371" indent="-262066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9806" indent="-209653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69111" indent="-209653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88416" indent="-209653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32386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76357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20327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4299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1C3C2A4-5E64-420C-A18D-5CDDF656D3C9}" type="slidenum">
              <a:rPr lang="en-US" sz="110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21</a:t>
            </a:fld>
            <a:endParaRPr lang="en-US" sz="1100">
              <a:latin typeface="Times New Roman" panose="02020603050405020304" pitchFamily="18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0382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1371" indent="-262066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9806" indent="-209653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69111" indent="-209653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88416" indent="-209653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32386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76357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20327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4299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BDEFA0D-8130-472E-B5E5-D58B12BF36B5}" type="slidenum">
              <a:rPr lang="en-US" sz="110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22</a:t>
            </a:fld>
            <a:endParaRPr lang="en-US" sz="1100">
              <a:latin typeface="Times New Roman" panose="02020603050405020304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0677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21451" indent="-277482"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9926" indent="-221985"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3895" indent="-221985"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7867" indent="-221985"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837" indent="-221985" defTabSz="8987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85808" indent="-221985" defTabSz="8987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29778" indent="-221985" defTabSz="8987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73749" indent="-221985" defTabSz="8987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764924F-80D9-4EDB-A237-A7331B9901BE}" type="slidenum">
              <a:rPr lang="en-US">
                <a:latin typeface="Times New Roman" panose="02020603050405020304" pitchFamily="18" charset="0"/>
              </a:rPr>
              <a:pPr eaLnBrk="1" hangingPunct="1"/>
              <a:t>23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4047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21451" indent="-277482"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9926" indent="-221985"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3895" indent="-221985"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7867" indent="-221985"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837" indent="-221985" defTabSz="8987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85808" indent="-221985" defTabSz="8987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29778" indent="-221985" defTabSz="8987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73749" indent="-221985" defTabSz="8987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764924F-80D9-4EDB-A237-A7331B9901BE}" type="slidenum">
              <a:rPr lang="en-US">
                <a:latin typeface="Times New Roman" panose="02020603050405020304" pitchFamily="18" charset="0"/>
              </a:rPr>
              <a:pPr eaLnBrk="1" hangingPunct="1"/>
              <a:t>26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7193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21451" indent="-277482"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9926" indent="-221985"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3895" indent="-221985"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7867" indent="-221985"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837" indent="-221985" defTabSz="8987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85808" indent="-221985" defTabSz="8987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29778" indent="-221985" defTabSz="8987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73749" indent="-221985" defTabSz="8987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915F13A-7AA3-471B-AE7A-97C13D4F5704}" type="slidenum">
              <a:rPr lang="en-US">
                <a:latin typeface="Times New Roman" panose="02020603050405020304" pitchFamily="18" charset="0"/>
              </a:rPr>
              <a:pPr eaLnBrk="1" hangingPunct="1"/>
              <a:t>29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4906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21451" indent="-277482"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9926" indent="-221985"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3895" indent="-221985"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7867" indent="-221985"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837" indent="-221985" defTabSz="8987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85808" indent="-221985" defTabSz="8987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29778" indent="-221985" defTabSz="8987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73749" indent="-221985" defTabSz="8987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915F13A-7AA3-471B-AE7A-97C13D4F5704}" type="slidenum">
              <a:rPr lang="en-US">
                <a:latin typeface="Times New Roman" panose="02020603050405020304" pitchFamily="18" charset="0"/>
              </a:rPr>
              <a:pPr eaLnBrk="1" hangingPunct="1"/>
              <a:t>30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7483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21451" indent="-277482"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9926" indent="-221985"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3895" indent="-221985"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7867" indent="-221985"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837" indent="-221985" defTabSz="8987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85808" indent="-221985" defTabSz="8987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29778" indent="-221985" defTabSz="8987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73749" indent="-221985" defTabSz="8987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915F13A-7AA3-471B-AE7A-97C13D4F5704}" type="slidenum">
              <a:rPr lang="en-US">
                <a:latin typeface="Times New Roman" panose="02020603050405020304" pitchFamily="18" charset="0"/>
              </a:rPr>
              <a:pPr eaLnBrk="1" hangingPunct="1"/>
              <a:t>31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721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21451" indent="-277482"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9926" indent="-221985"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3895" indent="-221985"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7867" indent="-221985"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837" indent="-221985" defTabSz="8987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85808" indent="-221985" defTabSz="8987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29778" indent="-221985" defTabSz="8987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73749" indent="-221985" defTabSz="8987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915F13A-7AA3-471B-AE7A-97C13D4F5704}" type="slidenum">
              <a:rPr lang="en-US">
                <a:latin typeface="Times New Roman" panose="02020603050405020304" pitchFamily="18" charset="0"/>
              </a:rPr>
              <a:pPr eaLnBrk="1" hangingPunct="1"/>
              <a:t>32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5685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21451" indent="-277482"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9926" indent="-221985"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3895" indent="-221985"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7867" indent="-221985" defTabSz="89873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837" indent="-221985" defTabSz="8987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85808" indent="-221985" defTabSz="8987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29778" indent="-221985" defTabSz="8987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73749" indent="-221985" defTabSz="8987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915F13A-7AA3-471B-AE7A-97C13D4F5704}" type="slidenum">
              <a:rPr lang="en-US">
                <a:latin typeface="Times New Roman" panose="02020603050405020304" pitchFamily="18" charset="0"/>
              </a:rPr>
              <a:pPr eaLnBrk="1" hangingPunct="1"/>
              <a:t>33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499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1371" indent="-262066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9806" indent="-209653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69111" indent="-209653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88416" indent="-209653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32386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76357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20327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4299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4389AF5-86B1-4CE6-B868-FD3A3BA216D8}" type="slidenum">
              <a:rPr lang="en-US" sz="110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12</a:t>
            </a:fld>
            <a:endParaRPr lang="en-US" sz="1100"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520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1371" indent="-262066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9806" indent="-209653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69111" indent="-209653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88416" indent="-209653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32386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76357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20327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4299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90D0A3-A5ED-459D-BB22-FAB848849DAF}" type="slidenum">
              <a:rPr lang="en-US" sz="110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13</a:t>
            </a:fld>
            <a:endParaRPr lang="en-US" sz="1100">
              <a:latin typeface="Times New Roman" panose="02020603050405020304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737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1371" indent="-262066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9806" indent="-209653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69111" indent="-209653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88416" indent="-209653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32386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76357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20327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4299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2915F-2929-4BC4-863B-373CCEFD42C7}" type="slidenum">
              <a:rPr lang="en-US" sz="110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14</a:t>
            </a:fld>
            <a:endParaRPr lang="en-US" sz="1100">
              <a:latin typeface="Times New Roman" panose="02020603050405020304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1938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1371" indent="-262066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9806" indent="-209653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69111" indent="-209653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88416" indent="-209653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32386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76357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20327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4299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2915F-2929-4BC4-863B-373CCEFD42C7}" type="slidenum">
              <a:rPr lang="en-US" sz="110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15</a:t>
            </a:fld>
            <a:endParaRPr lang="en-US" sz="1100">
              <a:latin typeface="Times New Roman" panose="02020603050405020304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0744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1371" indent="-262066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9806" indent="-209653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69111" indent="-209653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88416" indent="-209653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32386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76357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20327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4299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2915F-2929-4BC4-863B-373CCEFD42C7}" type="slidenum">
              <a:rPr lang="en-US" sz="110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16</a:t>
            </a:fld>
            <a:endParaRPr lang="en-US" sz="1100">
              <a:latin typeface="Times New Roman" panose="02020603050405020304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1536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5011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2421" indent="-262469" defTabSz="85011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9879" indent="-209977" defTabSz="85011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69830" indent="-209977" defTabSz="85011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89783" indent="-209977" defTabSz="85011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09735" indent="-209977" defTabSz="8501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29687" indent="-209977" defTabSz="8501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49637" indent="-209977" defTabSz="8501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69589" indent="-209977" defTabSz="8501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D44ACBC-3D4F-4BD0-A4B9-9F81BB0CCA97}" type="slidenum">
              <a:rPr lang="en-US">
                <a:latin typeface="Times New Roman" panose="02020603050405020304" pitchFamily="18" charset="0"/>
              </a:rPr>
              <a:pPr eaLnBrk="1" hangingPunct="1"/>
              <a:t>18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0610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1371" indent="-262066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9806" indent="-209653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69111" indent="-209653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88416" indent="-209653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32386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76357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20327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4299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4DDAC69-2BB9-4706-A1BF-3EDD9EC5F511}" type="slidenum">
              <a:rPr lang="en-US" sz="110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19</a:t>
            </a:fld>
            <a:endParaRPr lang="en-US" sz="1100">
              <a:latin typeface="Times New Roman" panose="02020603050405020304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762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1371" indent="-262066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9806" indent="-209653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69111" indent="-209653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88416" indent="-209653" defTabSz="85094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32386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76357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20327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64299" indent="-209653" defTabSz="85094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D85D284-C99C-4E0B-A934-3125A6157F01}" type="slidenum">
              <a:rPr lang="en-US" sz="110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20</a:t>
            </a:fld>
            <a:endParaRPr lang="en-US" sz="1100">
              <a:latin typeface="Times New Roman" panose="02020603050405020304" pitchFamily="18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190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658CF2-1600-4F96-B866-C57CE66104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09EC89-2F9C-49A3-AD3B-FA74BE9FCB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1E80AC-C1F4-446D-92EE-A31EAA8618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468071-6476-4279-B909-3CCAAF7FAF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6A62DB-9A1F-4AAD-8E11-45B4766775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08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BD8367-0E6F-4E63-811C-4D0CC46762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D32726-A911-4BD4-96D4-02BECB6604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64F901-019E-4281-BEA4-418A8F80C8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68ABBF-1322-4E75-B1E7-B163D4859E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D20D55-96F9-4F0E-AE17-4AB2346335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9AA682-99E6-48D7-8885-5F8DF010C9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43230B-EC52-48FE-881F-CE1677816C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76C3E4-3020-430A-8999-10618C2731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6023524-D787-48A1-B75E-828301C7FA7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png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0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1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3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4.e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3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7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8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2676D5-CB5F-4351-AF1E-D47228B93552}" type="slidenum">
              <a:rPr lang="en-US"/>
              <a:pPr/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Arial Unicode MS" pitchFamily="34" charset="-128"/>
              </a:rPr>
              <a:t>STAT 515 </a:t>
            </a:r>
            <a:br>
              <a:rPr lang="en-US" dirty="0">
                <a:latin typeface="Arial Unicode MS" pitchFamily="34" charset="-128"/>
              </a:rPr>
            </a:br>
            <a:r>
              <a:rPr lang="en-US" i="1" dirty="0">
                <a:latin typeface="Arial Unicode MS" pitchFamily="34" charset="-128"/>
              </a:rPr>
              <a:t>Lecture 20</a:t>
            </a:r>
            <a:br>
              <a:rPr lang="en-US" i="1">
                <a:latin typeface="Arial Unicode MS" pitchFamily="34" charset="-128"/>
              </a:rPr>
            </a:br>
            <a:r>
              <a:rPr lang="en-US">
                <a:latin typeface="Arial Unicode MS" pitchFamily="34" charset="-128"/>
              </a:rPr>
              <a:t>October 31, 2019</a:t>
            </a:r>
            <a:endParaRPr lang="en-US" dirty="0">
              <a:latin typeface="Arial Unicode MS" pitchFamily="34" charset="-128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048000"/>
            <a:ext cx="7010400" cy="2514600"/>
          </a:xfrm>
        </p:spPr>
        <p:txBody>
          <a:bodyPr/>
          <a:lstStyle/>
          <a:p>
            <a:pPr eaLnBrk="1" hangingPunct="1"/>
            <a:r>
              <a:rPr lang="en-US" b="1" dirty="0">
                <a:latin typeface="Arial Unicode MS" pitchFamily="34" charset="-128"/>
              </a:rPr>
              <a:t>Originally prepared by Brian </a:t>
            </a:r>
            <a:r>
              <a:rPr lang="en-US" b="1" dirty="0" err="1">
                <a:latin typeface="Arial Unicode MS" pitchFamily="34" charset="-128"/>
              </a:rPr>
              <a:t>Habing</a:t>
            </a:r>
            <a:endParaRPr lang="en-US" b="1" dirty="0">
              <a:latin typeface="Arial Unicode MS" pitchFamily="34" charset="-128"/>
            </a:endParaRP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Department of Statistics</a:t>
            </a: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University of South Carolina</a:t>
            </a:r>
          </a:p>
          <a:p>
            <a:pPr eaLnBrk="1" hangingPunct="1"/>
            <a:endParaRPr lang="en-US" b="1" dirty="0">
              <a:latin typeface="Arial Unicode MS" pitchFamily="34" charset="-128"/>
            </a:endParaRPr>
          </a:p>
          <a:p>
            <a:pPr eaLnBrk="1" hangingPunct="1"/>
            <a:r>
              <a:rPr lang="en-US" sz="2000" b="1" i="1" dirty="0"/>
              <a:t>Redistribution of these slides without permission </a:t>
            </a:r>
            <a:br>
              <a:rPr lang="en-US" sz="2000" b="1" i="1" dirty="0"/>
            </a:br>
            <a:r>
              <a:rPr lang="en-US" sz="2000" b="1" i="1" dirty="0"/>
              <a:t>is a violation of copyright law.</a:t>
            </a:r>
            <a:endParaRPr lang="en-US" sz="2000" b="1" dirty="0">
              <a:latin typeface="Arial Unicode MS" pitchFamily="34" charset="-128"/>
            </a:endParaRPr>
          </a:p>
          <a:p>
            <a:pPr eaLnBrk="1" hangingPunct="1"/>
            <a:endParaRPr lang="en-US" b="1" dirty="0">
              <a:latin typeface="Arial Unicode MS" pitchFamily="34" charset="-128"/>
            </a:endParaRPr>
          </a:p>
          <a:p>
            <a:pPr eaLnBrk="1" hangingPunct="1"/>
            <a:endParaRPr lang="en-US" sz="2800" dirty="0">
              <a:solidFill>
                <a:srgbClr val="653146"/>
              </a:solidFill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076184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76250" y="914400"/>
            <a:ext cx="80772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Consider wanting to test the null hypothesis that </a:t>
            </a:r>
            <a:r>
              <a:rPr lang="en-US" dirty="0">
                <a:latin typeface="Symbol" panose="05050102010706020507" pitchFamily="18" charset="2"/>
              </a:rPr>
              <a:t>s</a:t>
            </a:r>
            <a:r>
              <a:rPr lang="en-US" baseline="-25000" dirty="0"/>
              <a:t>1</a:t>
            </a:r>
            <a:r>
              <a:rPr lang="en-US" dirty="0"/>
              <a:t>=</a:t>
            </a:r>
            <a:r>
              <a:rPr lang="en-US" dirty="0">
                <a:latin typeface="Symbol" panose="05050102010706020507" pitchFamily="18" charset="2"/>
              </a:rPr>
              <a:t>s</a:t>
            </a:r>
            <a:r>
              <a:rPr lang="en-US" baseline="-25000" dirty="0"/>
              <a:t>2</a:t>
            </a:r>
            <a:r>
              <a:rPr lang="en-US" dirty="0"/>
              <a:t> versus the alternate that </a:t>
            </a:r>
            <a:r>
              <a:rPr lang="en-US" dirty="0">
                <a:latin typeface="Symbol" panose="05050102010706020507" pitchFamily="18" charset="2"/>
              </a:rPr>
              <a:t>s</a:t>
            </a:r>
            <a:r>
              <a:rPr lang="en-US" baseline="-25000" dirty="0"/>
              <a:t>1</a:t>
            </a:r>
            <a:r>
              <a:rPr lang="en-US" dirty="0"/>
              <a:t>&gt;</a:t>
            </a:r>
            <a:r>
              <a:rPr lang="en-US" dirty="0">
                <a:latin typeface="Symbol" panose="05050102010706020507" pitchFamily="18" charset="2"/>
              </a:rPr>
              <a:t>s</a:t>
            </a:r>
            <a:r>
              <a:rPr lang="en-US" baseline="-25000" dirty="0"/>
              <a:t>2</a:t>
            </a:r>
            <a:r>
              <a:rPr lang="en-US" dirty="0"/>
              <a:t>.   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dirty="0"/>
              <a:t>Say we can afford a sample of size ten from each group and that we really want to detect anything where </a:t>
            </a:r>
            <a:r>
              <a:rPr lang="en-US" dirty="0">
                <a:latin typeface="Symbol" panose="05050102010706020507" pitchFamily="18" charset="2"/>
              </a:rPr>
              <a:t>s</a:t>
            </a:r>
            <a:r>
              <a:rPr lang="en-US" baseline="-25000" dirty="0"/>
              <a:t>1 </a:t>
            </a:r>
            <a:r>
              <a:rPr lang="en-US" dirty="0"/>
              <a:t>is at least 20% larger than </a:t>
            </a:r>
            <a:r>
              <a:rPr lang="en-US" dirty="0">
                <a:latin typeface="Symbol" panose="05050102010706020507" pitchFamily="18" charset="2"/>
              </a:rPr>
              <a:t>s</a:t>
            </a:r>
            <a:r>
              <a:rPr lang="en-US" baseline="-25000" dirty="0"/>
              <a:t>2</a:t>
            </a:r>
            <a:r>
              <a:rPr lang="en-US" dirty="0"/>
              <a:t> . 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dirty="0"/>
              <a:t>If we assume the populations are normal, then we could run a simulation to see how often the test should reject.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A62DB-9A1F-4AAD-8E11-45B4766775D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979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Sample Simulation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85775" y="1143000"/>
            <a:ext cx="8077200" cy="4525963"/>
          </a:xfrm>
        </p:spPr>
        <p:txBody>
          <a:bodyPr/>
          <a:lstStyle/>
          <a:p>
            <a:r>
              <a:rPr lang="en-US" dirty="0"/>
              <a:t>Generate 10,000 samples of size ten from a normal distribution with some standard deviation (say 1, 1.2, or 2).</a:t>
            </a:r>
          </a:p>
          <a:p>
            <a:r>
              <a:rPr lang="en-US" dirty="0"/>
              <a:t>Generate 10,000 samples of size ten from a normal distribution with standard deviation 1.</a:t>
            </a:r>
          </a:p>
          <a:p>
            <a:r>
              <a:rPr lang="en-US" dirty="0"/>
              <a:t>Conduct the F test on each of these 10,000 pairs of data sets.</a:t>
            </a:r>
          </a:p>
          <a:p>
            <a:r>
              <a:rPr lang="en-US" dirty="0"/>
              <a:t>Determine how many of the p-values are less than or equal to your </a:t>
            </a:r>
            <a:r>
              <a:rPr lang="en-US" dirty="0">
                <a:latin typeface="Symbol" panose="05050102010706020507" pitchFamily="18" charset="2"/>
              </a:rPr>
              <a:t>a</a:t>
            </a:r>
            <a:r>
              <a:rPr lang="en-US" dirty="0"/>
              <a:t> (say 0.05).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A62DB-9A1F-4AAD-8E11-45B4766775D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716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25" y="1447800"/>
            <a:ext cx="6553200" cy="478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2800" dirty="0">
                <a:latin typeface="Arial Unicode MS" panose="020B0604020202020204" pitchFamily="34" charset="-128"/>
              </a:rPr>
              <a:t>Distribution of 10,000 p-values when </a:t>
            </a:r>
            <a:br>
              <a:rPr lang="en-US" sz="2800" dirty="0">
                <a:latin typeface="Arial Unicode MS" panose="020B0604020202020204" pitchFamily="34" charset="-128"/>
              </a:rPr>
            </a:br>
            <a:r>
              <a:rPr lang="en-US" sz="2800" dirty="0">
                <a:latin typeface="Arial Unicode MS" panose="020B0604020202020204" pitchFamily="34" charset="-128"/>
              </a:rPr>
              <a:t>H</a:t>
            </a:r>
            <a:r>
              <a:rPr lang="en-US" sz="2800" baseline="-25000" dirty="0">
                <a:latin typeface="Arial Unicode MS" panose="020B0604020202020204" pitchFamily="34" charset="-128"/>
              </a:rPr>
              <a:t>0</a:t>
            </a:r>
            <a:r>
              <a:rPr lang="en-US" sz="2800" dirty="0">
                <a:latin typeface="Arial Unicode MS" panose="020B0604020202020204" pitchFamily="34" charset="-128"/>
              </a:rPr>
              <a:t> is true and populations are normal (n</a:t>
            </a:r>
            <a:r>
              <a:rPr lang="en-US" sz="2800" baseline="-25000" dirty="0">
                <a:latin typeface="Arial Unicode MS" panose="020B0604020202020204" pitchFamily="34" charset="-128"/>
              </a:rPr>
              <a:t>1</a:t>
            </a:r>
            <a:r>
              <a:rPr lang="en-US" sz="2800" dirty="0">
                <a:latin typeface="Arial Unicode MS" panose="020B0604020202020204" pitchFamily="34" charset="-128"/>
              </a:rPr>
              <a:t>= n</a:t>
            </a:r>
            <a:r>
              <a:rPr lang="en-US" sz="2800" baseline="-25000" dirty="0">
                <a:latin typeface="Arial Unicode MS" panose="020B0604020202020204" pitchFamily="34" charset="-128"/>
              </a:rPr>
              <a:t>2 </a:t>
            </a:r>
            <a:r>
              <a:rPr lang="en-US" sz="2800" dirty="0">
                <a:latin typeface="Arial Unicode MS" panose="020B0604020202020204" pitchFamily="34" charset="-128"/>
              </a:rPr>
              <a:t>=10)</a:t>
            </a:r>
            <a:endParaRPr lang="en-US" sz="2800" dirty="0">
              <a:latin typeface="Symbol" panose="05050102010706020507" pitchFamily="18" charset="2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1135063" y="6253163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Observed percent less than 0.05 = 5.07%</a:t>
            </a:r>
          </a:p>
        </p:txBody>
      </p:sp>
    </p:spTree>
    <p:extLst>
      <p:ext uri="{BB962C8B-B14F-4D97-AF65-F5344CB8AC3E}">
        <p14:creationId xmlns:p14="http://schemas.microsoft.com/office/powerpoint/2010/main" val="2341315348"/>
      </p:ext>
    </p:extLst>
  </p:cSld>
  <p:clrMapOvr>
    <a:masterClrMapping/>
  </p:clrMapOvr>
  <p:transition>
    <p:zoom dir="in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225"/>
            <a:ext cx="9144000" cy="1654175"/>
          </a:xfrm>
        </p:spPr>
        <p:txBody>
          <a:bodyPr/>
          <a:lstStyle/>
          <a:p>
            <a:r>
              <a:rPr lang="en-US" sz="2800" dirty="0">
                <a:latin typeface="Arial Unicode MS" panose="020B0604020202020204" pitchFamily="34" charset="-128"/>
              </a:rPr>
              <a:t>Distribution of 10,000 p-values when </a:t>
            </a:r>
            <a:br>
              <a:rPr lang="en-US" sz="2800" dirty="0">
                <a:latin typeface="Arial Unicode MS" panose="020B0604020202020204" pitchFamily="34" charset="-128"/>
              </a:rPr>
            </a:br>
            <a:r>
              <a:rPr lang="en-US" sz="2800" dirty="0">
                <a:latin typeface="Arial Unicode MS" panose="020B0604020202020204" pitchFamily="34" charset="-128"/>
              </a:rPr>
              <a:t>H</a:t>
            </a:r>
            <a:r>
              <a:rPr lang="en-US" sz="2800" baseline="-25000" dirty="0">
                <a:latin typeface="Arial Unicode MS" panose="020B0604020202020204" pitchFamily="34" charset="-128"/>
              </a:rPr>
              <a:t>0</a:t>
            </a:r>
            <a:r>
              <a:rPr lang="en-US" sz="2800" dirty="0">
                <a:latin typeface="Arial Unicode MS" panose="020B0604020202020204" pitchFamily="34" charset="-128"/>
              </a:rPr>
              <a:t> is false (1</a:t>
            </a:r>
            <a:r>
              <a:rPr lang="en-US" sz="2800" baseline="30000" dirty="0">
                <a:latin typeface="Arial Unicode MS" panose="020B0604020202020204" pitchFamily="34" charset="-128"/>
              </a:rPr>
              <a:t>st</a:t>
            </a:r>
            <a:r>
              <a:rPr lang="en-US" sz="2800" dirty="0">
                <a:latin typeface="Arial Unicode MS" panose="020B0604020202020204" pitchFamily="34" charset="-128"/>
              </a:rPr>
              <a:t> has 1.2 times the </a:t>
            </a:r>
            <a:r>
              <a:rPr lang="en-US" sz="2800" dirty="0" err="1">
                <a:latin typeface="Arial Unicode MS" panose="020B0604020202020204" pitchFamily="34" charset="-128"/>
              </a:rPr>
              <a:t>sd</a:t>
            </a:r>
            <a:r>
              <a:rPr lang="en-US" sz="2800" dirty="0">
                <a:latin typeface="Arial Unicode MS" panose="020B0604020202020204" pitchFamily="34" charset="-128"/>
              </a:rPr>
              <a:t>) and populations are normal (n</a:t>
            </a:r>
            <a:r>
              <a:rPr lang="en-US" sz="2800" baseline="-25000" dirty="0">
                <a:latin typeface="Arial Unicode MS" panose="020B0604020202020204" pitchFamily="34" charset="-128"/>
              </a:rPr>
              <a:t>1</a:t>
            </a:r>
            <a:r>
              <a:rPr lang="en-US" sz="2800" dirty="0">
                <a:latin typeface="Arial Unicode MS" panose="020B0604020202020204" pitchFamily="34" charset="-128"/>
              </a:rPr>
              <a:t>= n</a:t>
            </a:r>
            <a:r>
              <a:rPr lang="en-US" sz="2800" baseline="-25000" dirty="0">
                <a:latin typeface="Arial Unicode MS" panose="020B0604020202020204" pitchFamily="34" charset="-128"/>
              </a:rPr>
              <a:t>2 </a:t>
            </a:r>
            <a:r>
              <a:rPr lang="en-US" sz="2800" dirty="0">
                <a:latin typeface="Arial Unicode MS" panose="020B0604020202020204" pitchFamily="34" charset="-128"/>
              </a:rPr>
              <a:t>=10)</a:t>
            </a:r>
            <a:endParaRPr lang="en-US" sz="2800" dirty="0">
              <a:latin typeface="Symbol" panose="05050102010706020507" pitchFamily="18" charset="2"/>
            </a:endParaRPr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965200" y="6234113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Observed percent less than 0.05 = 12.38%</a:t>
            </a:r>
          </a:p>
        </p:txBody>
      </p:sp>
      <p:pic>
        <p:nvPicPr>
          <p:cNvPr id="174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6063" y="1487488"/>
            <a:ext cx="64643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6050843"/>
      </p:ext>
    </p:extLst>
  </p:cSld>
  <p:clrMapOvr>
    <a:masterClrMapping/>
  </p:clrMapOvr>
  <p:transition>
    <p:zoom dir="in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1288"/>
            <a:ext cx="9144000" cy="1143000"/>
          </a:xfrm>
        </p:spPr>
        <p:txBody>
          <a:bodyPr/>
          <a:lstStyle/>
          <a:p>
            <a:r>
              <a:rPr lang="en-US" sz="2800" dirty="0">
                <a:latin typeface="Arial Unicode MS" panose="020B0604020202020204" pitchFamily="34" charset="-128"/>
              </a:rPr>
              <a:t>Distribution of 10,000 p-values when </a:t>
            </a:r>
            <a:br>
              <a:rPr lang="en-US" sz="2800" dirty="0">
                <a:latin typeface="Arial Unicode MS" panose="020B0604020202020204" pitchFamily="34" charset="-128"/>
              </a:rPr>
            </a:br>
            <a:r>
              <a:rPr lang="en-US" sz="2800" dirty="0">
                <a:latin typeface="Arial Unicode MS" panose="020B0604020202020204" pitchFamily="34" charset="-128"/>
              </a:rPr>
              <a:t>H</a:t>
            </a:r>
            <a:r>
              <a:rPr lang="en-US" sz="2800" baseline="-25000" dirty="0">
                <a:latin typeface="Arial Unicode MS" panose="020B0604020202020204" pitchFamily="34" charset="-128"/>
              </a:rPr>
              <a:t>0</a:t>
            </a:r>
            <a:r>
              <a:rPr lang="en-US" sz="2800" dirty="0">
                <a:latin typeface="Arial Unicode MS" panose="020B0604020202020204" pitchFamily="34" charset="-128"/>
              </a:rPr>
              <a:t> is false (1</a:t>
            </a:r>
            <a:r>
              <a:rPr lang="en-US" sz="2800" baseline="30000" dirty="0">
                <a:latin typeface="Arial Unicode MS" panose="020B0604020202020204" pitchFamily="34" charset="-128"/>
              </a:rPr>
              <a:t>st</a:t>
            </a:r>
            <a:r>
              <a:rPr lang="en-US" sz="2800" dirty="0">
                <a:latin typeface="Arial Unicode MS" panose="020B0604020202020204" pitchFamily="34" charset="-128"/>
              </a:rPr>
              <a:t> has 2 times the </a:t>
            </a:r>
            <a:r>
              <a:rPr lang="en-US" sz="2800" dirty="0" err="1">
                <a:latin typeface="Arial Unicode MS" panose="020B0604020202020204" pitchFamily="34" charset="-128"/>
              </a:rPr>
              <a:t>sd</a:t>
            </a:r>
            <a:r>
              <a:rPr lang="en-US" sz="2800" dirty="0">
                <a:latin typeface="Arial Unicode MS" panose="020B0604020202020204" pitchFamily="34" charset="-128"/>
              </a:rPr>
              <a:t>) and populations are normal (n</a:t>
            </a:r>
            <a:r>
              <a:rPr lang="en-US" sz="2800" baseline="-25000" dirty="0">
                <a:latin typeface="Arial Unicode MS" panose="020B0604020202020204" pitchFamily="34" charset="-128"/>
              </a:rPr>
              <a:t>1</a:t>
            </a:r>
            <a:r>
              <a:rPr lang="en-US" sz="2800" dirty="0">
                <a:latin typeface="Arial Unicode MS" panose="020B0604020202020204" pitchFamily="34" charset="-128"/>
              </a:rPr>
              <a:t>= n</a:t>
            </a:r>
            <a:r>
              <a:rPr lang="en-US" sz="2800" baseline="-25000" dirty="0">
                <a:latin typeface="Arial Unicode MS" panose="020B0604020202020204" pitchFamily="34" charset="-128"/>
              </a:rPr>
              <a:t>2 </a:t>
            </a:r>
            <a:r>
              <a:rPr lang="en-US" sz="2800" dirty="0">
                <a:latin typeface="Arial Unicode MS" panose="020B0604020202020204" pitchFamily="34" charset="-128"/>
              </a:rPr>
              <a:t>=10)</a:t>
            </a:r>
            <a:endParaRPr lang="en-US" sz="2800" dirty="0">
              <a:latin typeface="Symbol" panose="05050102010706020507" pitchFamily="18" charset="2"/>
            </a:endParaRP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9460" name="Text Box 6"/>
          <p:cNvSpPr txBox="1">
            <a:spLocks noChangeArrowheads="1"/>
          </p:cNvSpPr>
          <p:nvPr/>
        </p:nvSpPr>
        <p:spPr bwMode="auto">
          <a:xfrm>
            <a:off x="965200" y="6234113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Observed percent less than 0.05 = 63.17%</a:t>
            </a:r>
          </a:p>
        </p:txBody>
      </p:sp>
      <p:pic>
        <p:nvPicPr>
          <p:cNvPr id="1946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238" y="1487488"/>
            <a:ext cx="6359525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0467728"/>
      </p:ext>
    </p:extLst>
  </p:cSld>
  <p:clrMapOvr>
    <a:masterClrMapping/>
  </p:clrMapOvr>
  <p:transition>
    <p:zoom dir="in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1288"/>
            <a:ext cx="9144000" cy="1143000"/>
          </a:xfrm>
        </p:spPr>
        <p:txBody>
          <a:bodyPr/>
          <a:lstStyle/>
          <a:p>
            <a:r>
              <a:rPr lang="en-US" sz="2800" dirty="0">
                <a:latin typeface="Arial Unicode MS" panose="020B0604020202020204" pitchFamily="34" charset="-128"/>
              </a:rPr>
              <a:t>Distribution of 10,000 p-values when </a:t>
            </a:r>
            <a:br>
              <a:rPr lang="en-US" sz="2800" dirty="0">
                <a:latin typeface="Arial Unicode MS" panose="020B0604020202020204" pitchFamily="34" charset="-128"/>
              </a:rPr>
            </a:br>
            <a:r>
              <a:rPr lang="en-US" sz="2800" dirty="0">
                <a:latin typeface="Arial Unicode MS" panose="020B0604020202020204" pitchFamily="34" charset="-128"/>
              </a:rPr>
              <a:t>H</a:t>
            </a:r>
            <a:r>
              <a:rPr lang="en-US" sz="2800" baseline="-25000" dirty="0">
                <a:latin typeface="Arial Unicode MS" panose="020B0604020202020204" pitchFamily="34" charset="-128"/>
              </a:rPr>
              <a:t>0</a:t>
            </a:r>
            <a:r>
              <a:rPr lang="en-US" sz="2800" dirty="0">
                <a:latin typeface="Arial Unicode MS" panose="020B0604020202020204" pitchFamily="34" charset="-128"/>
              </a:rPr>
              <a:t> is false (1</a:t>
            </a:r>
            <a:r>
              <a:rPr lang="en-US" sz="2800" baseline="30000" dirty="0">
                <a:latin typeface="Arial Unicode MS" panose="020B0604020202020204" pitchFamily="34" charset="-128"/>
              </a:rPr>
              <a:t>st</a:t>
            </a:r>
            <a:r>
              <a:rPr lang="en-US" sz="2800" dirty="0">
                <a:latin typeface="Arial Unicode MS" panose="020B0604020202020204" pitchFamily="34" charset="-128"/>
              </a:rPr>
              <a:t> has 2 times the </a:t>
            </a:r>
            <a:r>
              <a:rPr lang="en-US" sz="2800" dirty="0" err="1">
                <a:latin typeface="Arial Unicode MS" panose="020B0604020202020204" pitchFamily="34" charset="-128"/>
              </a:rPr>
              <a:t>sd</a:t>
            </a:r>
            <a:r>
              <a:rPr lang="en-US" sz="2800" dirty="0">
                <a:latin typeface="Arial Unicode MS" panose="020B0604020202020204" pitchFamily="34" charset="-128"/>
              </a:rPr>
              <a:t>) and populations are normal (n</a:t>
            </a:r>
            <a:r>
              <a:rPr lang="en-US" sz="2800" baseline="-25000" dirty="0">
                <a:latin typeface="Arial Unicode MS" panose="020B0604020202020204" pitchFamily="34" charset="-128"/>
              </a:rPr>
              <a:t>1</a:t>
            </a:r>
            <a:r>
              <a:rPr lang="en-US" sz="2800" dirty="0">
                <a:latin typeface="Arial Unicode MS" panose="020B0604020202020204" pitchFamily="34" charset="-128"/>
              </a:rPr>
              <a:t>= n</a:t>
            </a:r>
            <a:r>
              <a:rPr lang="en-US" sz="2800" baseline="-25000" dirty="0">
                <a:latin typeface="Arial Unicode MS" panose="020B0604020202020204" pitchFamily="34" charset="-128"/>
              </a:rPr>
              <a:t>2 </a:t>
            </a:r>
            <a:r>
              <a:rPr lang="en-US" sz="2800" dirty="0">
                <a:latin typeface="Arial Unicode MS" panose="020B0604020202020204" pitchFamily="34" charset="-128"/>
              </a:rPr>
              <a:t>=20)</a:t>
            </a:r>
            <a:endParaRPr lang="en-US" sz="2800" dirty="0">
              <a:latin typeface="Symbol" panose="05050102010706020507" pitchFamily="18" charset="2"/>
            </a:endParaRP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9460" name="Text Box 6"/>
          <p:cNvSpPr txBox="1">
            <a:spLocks noChangeArrowheads="1"/>
          </p:cNvSpPr>
          <p:nvPr/>
        </p:nvSpPr>
        <p:spPr bwMode="auto">
          <a:xfrm>
            <a:off x="965200" y="6234113"/>
            <a:ext cx="9144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Observed percent less than 0.05 = 68.95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6EB35F4-C83C-427B-92E7-15EF993F73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8785" y="1676400"/>
            <a:ext cx="6306430" cy="3934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266453"/>
      </p:ext>
    </p:extLst>
  </p:cSld>
  <p:clrMapOvr>
    <a:masterClrMapping/>
  </p:clrMapOvr>
  <p:transition>
    <p:zoom dir="in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1288"/>
            <a:ext cx="9144000" cy="1143000"/>
          </a:xfrm>
        </p:spPr>
        <p:txBody>
          <a:bodyPr/>
          <a:lstStyle/>
          <a:p>
            <a:r>
              <a:rPr lang="en-US" sz="3600" dirty="0"/>
              <a:t>Combining the Results</a:t>
            </a: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495453"/>
      </p:ext>
    </p:extLst>
  </p:cSld>
  <p:clrMapOvr>
    <a:masterClrMapping/>
  </p:clrMapOvr>
  <p:transition>
    <p:zoom dir="in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Examining Robustness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85775" y="1143000"/>
            <a:ext cx="80772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We can also use simulation to examine how robust a statistical procedure is.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Simply simulate the data from the distribution you are concerned about instead of the normal distribution.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A62DB-9A1F-4AAD-8E11-45B4766775D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778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3FA4426-D766-42E9-9AFE-5D3498E34E77}" type="slidenum">
              <a:rPr lang="en-US"/>
              <a:pPr eaLnBrk="1" hangingPunct="1"/>
              <a:t>18</a:t>
            </a:fld>
            <a:endParaRPr lang="en-US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1143000"/>
          </a:xfrm>
        </p:spPr>
        <p:txBody>
          <a:bodyPr/>
          <a:lstStyle/>
          <a:p>
            <a:r>
              <a:rPr lang="en-US" dirty="0">
                <a:latin typeface="Arial Unicode MS" panose="020B0604020202020204" pitchFamily="34" charset="-128"/>
              </a:rPr>
              <a:t>DIQ Data from Last Class</a:t>
            </a: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4102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graphicFrame>
        <p:nvGraphicFramePr>
          <p:cNvPr id="4098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457200" y="1524000"/>
          <a:ext cx="3787775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5" name="Equation" r:id="rId4" imgW="1295280" imgH="1511280" progId="Equation.3">
                  <p:embed/>
                </p:oleObj>
              </mc:Choice>
              <mc:Fallback>
                <p:oleObj name="Equation" r:id="rId4" imgW="1295280" imgH="1511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524000"/>
                        <a:ext cx="3787775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03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866775"/>
            <a:ext cx="2990850" cy="599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0202214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1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1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47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3600">
                <a:latin typeface="Arial Unicode MS" panose="020B0604020202020204" pitchFamily="34" charset="-128"/>
              </a:rPr>
              <a:t>Chi-square with df=5</a:t>
            </a:r>
            <a:endParaRPr lang="en-US" sz="3600">
              <a:latin typeface="Symbol" panose="05050102010706020507" pitchFamily="18" charset="2"/>
            </a:endParaRP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pic>
        <p:nvPicPr>
          <p:cNvPr id="215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14400"/>
            <a:ext cx="8131175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3528634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821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41AA93-748E-4883-BB98-BF698DF378C7}" type="slidenum">
              <a:rPr lang="en-US"/>
              <a:pPr/>
              <a:t>2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sz="3600">
                <a:latin typeface="Arial Unicode MS" pitchFamily="34" charset="-128"/>
              </a:rPr>
              <a:t>Outline for Today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953000"/>
          </a:xfrm>
        </p:spPr>
        <p:txBody>
          <a:bodyPr/>
          <a:lstStyle/>
          <a:p>
            <a:pPr eaLnBrk="1" hangingPunct="1"/>
            <a:r>
              <a:rPr lang="en-US" b="1" dirty="0">
                <a:latin typeface="Arial Unicode MS" pitchFamily="34" charset="-128"/>
              </a:rPr>
              <a:t>Power (Section 8.7 and Supplement to 8)</a:t>
            </a:r>
          </a:p>
          <a:p>
            <a:pPr eaLnBrk="1" hangingPunct="1"/>
            <a:endParaRPr lang="en-US" b="1" dirty="0">
              <a:latin typeface="Arial Unicode MS" pitchFamily="34" charset="-128"/>
            </a:endParaRP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Homework 7 due today</a:t>
            </a:r>
          </a:p>
          <a:p>
            <a:pPr eaLnBrk="1" hangingPunct="1"/>
            <a:endParaRPr lang="en-US" b="1" dirty="0">
              <a:latin typeface="Arial Unicode MS" pitchFamily="34" charset="-128"/>
            </a:endParaRP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Test 2 on Thursday, November 7</a:t>
            </a:r>
          </a:p>
          <a:p>
            <a:pPr marL="0" indent="0" eaLnBrk="1" hangingPunct="1">
              <a:buNone/>
            </a:pPr>
            <a:endParaRPr lang="en-US" b="1" dirty="0">
              <a:latin typeface="Arial Unicode MS" pitchFamily="34" charset="-128"/>
            </a:endParaRPr>
          </a:p>
          <a:p>
            <a:pPr marL="0" indent="0" eaLnBrk="1" hangingPunct="1">
              <a:buNone/>
            </a:pPr>
            <a:endParaRPr lang="en-US" b="1" dirty="0">
              <a:latin typeface="Arial Unicode MS" pitchFamily="34" charset="-128"/>
            </a:endParaRPr>
          </a:p>
          <a:p>
            <a:pPr eaLnBrk="1" hangingPunct="1"/>
            <a:endParaRPr lang="en-US" b="1" dirty="0">
              <a:latin typeface="Arial Unicode MS" pitchFamily="34" charset="-128"/>
            </a:endParaRPr>
          </a:p>
          <a:p>
            <a:pPr marL="0" indent="0" eaLnBrk="1" hangingPunct="1">
              <a:buNone/>
            </a:pPr>
            <a:endParaRPr lang="en-US" b="1" dirty="0">
              <a:latin typeface="Arial Unicode MS" pitchFamily="34" charset="-128"/>
            </a:endParaRPr>
          </a:p>
          <a:p>
            <a:pPr marL="0" indent="0" eaLnBrk="1" hangingPunct="1">
              <a:buNone/>
            </a:pPr>
            <a:endParaRPr lang="en-US" b="1" baseline="30000" dirty="0">
              <a:latin typeface="Arial Unicode MS" pitchFamily="34" charset="-128"/>
            </a:endParaRPr>
          </a:p>
          <a:p>
            <a:pPr marL="0" indent="0" eaLnBrk="1" hangingPunct="1">
              <a:buNone/>
            </a:pPr>
            <a:endParaRPr lang="en-US" b="1" dirty="0">
              <a:latin typeface="Arial Unicode MS" pitchFamily="34" charset="-128"/>
            </a:endParaRPr>
          </a:p>
          <a:p>
            <a:pPr eaLnBrk="1" hangingPunct="1"/>
            <a:endParaRPr lang="en-US" b="1" dirty="0">
              <a:latin typeface="Arial Unicode MS" pitchFamily="34" charset="-128"/>
            </a:endParaRPr>
          </a:p>
          <a:p>
            <a:pPr marL="0" indent="0" eaLnBrk="1" hangingPunct="1">
              <a:buNone/>
            </a:pPr>
            <a:endParaRPr lang="en-US" b="1" dirty="0"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20928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0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0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3600">
                <a:latin typeface="Arial Unicode MS" panose="020B0604020202020204" pitchFamily="34" charset="-128"/>
              </a:rPr>
              <a:t>Distribution of 10,000 p-values when </a:t>
            </a:r>
            <a:br>
              <a:rPr lang="en-US" sz="3600">
                <a:latin typeface="Arial Unicode MS" panose="020B0604020202020204" pitchFamily="34" charset="-128"/>
              </a:rPr>
            </a:br>
            <a:r>
              <a:rPr lang="en-US" sz="3600">
                <a:latin typeface="Arial Unicode MS" panose="020B0604020202020204" pitchFamily="34" charset="-128"/>
              </a:rPr>
              <a:t>H</a:t>
            </a:r>
            <a:r>
              <a:rPr lang="en-US" sz="3600" baseline="-25000">
                <a:latin typeface="Arial Unicode MS" panose="020B0604020202020204" pitchFamily="34" charset="-128"/>
              </a:rPr>
              <a:t>0</a:t>
            </a:r>
            <a:r>
              <a:rPr lang="en-US" sz="3600">
                <a:latin typeface="Arial Unicode MS" panose="020B0604020202020204" pitchFamily="34" charset="-128"/>
              </a:rPr>
              <a:t> is true and populations are </a:t>
            </a:r>
            <a:r>
              <a:rPr lang="en-US" sz="3600">
                <a:latin typeface="Symbol" panose="05050102010706020507" pitchFamily="18" charset="2"/>
              </a:rPr>
              <a:t>c</a:t>
            </a:r>
            <a:r>
              <a:rPr lang="en-US" sz="3600" baseline="30000">
                <a:latin typeface="Symbol" panose="05050102010706020507" pitchFamily="18" charset="2"/>
              </a:rPr>
              <a:t>2</a:t>
            </a:r>
            <a:r>
              <a:rPr lang="en-US" sz="3600">
                <a:latin typeface="Arial Unicode MS" panose="020B0604020202020204" pitchFamily="34" charset="-128"/>
              </a:rPr>
              <a:t> df=5</a:t>
            </a:r>
            <a:endParaRPr lang="en-US" sz="3600">
              <a:latin typeface="Symbol" panose="05050102010706020507" pitchFamily="18" charset="2"/>
            </a:endParaRP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23556" name="Text Box 6"/>
          <p:cNvSpPr txBox="1">
            <a:spLocks noChangeArrowheads="1"/>
          </p:cNvSpPr>
          <p:nvPr/>
        </p:nvSpPr>
        <p:spPr bwMode="auto">
          <a:xfrm>
            <a:off x="1165225" y="6253163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Observed percent less than 0.05 = 10.92%</a:t>
            </a:r>
          </a:p>
        </p:txBody>
      </p:sp>
      <p:pic>
        <p:nvPicPr>
          <p:cNvPr id="2355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882650"/>
            <a:ext cx="771525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3670347"/>
      </p:ext>
    </p:extLst>
  </p:cSld>
  <p:clrMapOvr>
    <a:masterClrMapping/>
  </p:clrMapOvr>
  <p:transition>
    <p:zoom dir="in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1288"/>
            <a:ext cx="9144000" cy="1143000"/>
          </a:xfrm>
        </p:spPr>
        <p:txBody>
          <a:bodyPr/>
          <a:lstStyle/>
          <a:p>
            <a:r>
              <a:rPr lang="en-US" sz="3600" dirty="0">
                <a:latin typeface="Arial Unicode MS" panose="020B0604020202020204" pitchFamily="34" charset="-128"/>
              </a:rPr>
              <a:t>Distribution of 10,000 p-values when </a:t>
            </a:r>
            <a:br>
              <a:rPr lang="en-US" sz="3600" dirty="0">
                <a:latin typeface="Arial Unicode MS" panose="020B0604020202020204" pitchFamily="34" charset="-128"/>
              </a:rPr>
            </a:br>
            <a:r>
              <a:rPr lang="en-US" sz="3600" dirty="0">
                <a:latin typeface="Arial Unicode MS" panose="020B0604020202020204" pitchFamily="34" charset="-128"/>
              </a:rPr>
              <a:t>H</a:t>
            </a:r>
            <a:r>
              <a:rPr lang="en-US" sz="3600" baseline="-25000" dirty="0">
                <a:latin typeface="Arial Unicode MS" panose="020B0604020202020204" pitchFamily="34" charset="-128"/>
              </a:rPr>
              <a:t>0</a:t>
            </a:r>
            <a:r>
              <a:rPr lang="en-US" sz="3600" dirty="0">
                <a:latin typeface="Arial Unicode MS" panose="020B0604020202020204" pitchFamily="34" charset="-128"/>
              </a:rPr>
              <a:t> is false (1</a:t>
            </a:r>
            <a:r>
              <a:rPr lang="en-US" sz="3600" baseline="30000" dirty="0">
                <a:latin typeface="Arial Unicode MS" panose="020B0604020202020204" pitchFamily="34" charset="-128"/>
              </a:rPr>
              <a:t>st</a:t>
            </a:r>
            <a:r>
              <a:rPr lang="en-US" sz="3600" dirty="0">
                <a:latin typeface="Arial Unicode MS" panose="020B0604020202020204" pitchFamily="34" charset="-128"/>
              </a:rPr>
              <a:t> has 1.2 times the </a:t>
            </a:r>
            <a:r>
              <a:rPr lang="en-US" sz="3600" dirty="0" err="1">
                <a:latin typeface="Arial Unicode MS" panose="020B0604020202020204" pitchFamily="34" charset="-128"/>
              </a:rPr>
              <a:t>sd</a:t>
            </a:r>
            <a:r>
              <a:rPr lang="en-US" sz="3600" dirty="0">
                <a:latin typeface="Arial Unicode MS" panose="020B0604020202020204" pitchFamily="34" charset="-128"/>
              </a:rPr>
              <a:t>) and populations are </a:t>
            </a:r>
            <a:r>
              <a:rPr lang="en-US" sz="3600" dirty="0">
                <a:latin typeface="Symbol" panose="05050102010706020507" pitchFamily="18" charset="2"/>
              </a:rPr>
              <a:t>c</a:t>
            </a:r>
            <a:r>
              <a:rPr lang="en-US" sz="3600" baseline="30000" dirty="0">
                <a:latin typeface="Symbol" panose="05050102010706020507" pitchFamily="18" charset="2"/>
              </a:rPr>
              <a:t>2</a:t>
            </a:r>
            <a:r>
              <a:rPr lang="en-US" sz="3600" dirty="0">
                <a:latin typeface="Arial Unicode MS" panose="020B0604020202020204" pitchFamily="34" charset="-128"/>
              </a:rPr>
              <a:t> df=5 and </a:t>
            </a:r>
            <a:r>
              <a:rPr lang="en-US" sz="3600" dirty="0">
                <a:latin typeface="Symbol" panose="05050102010706020507" pitchFamily="18" charset="2"/>
              </a:rPr>
              <a:t>c</a:t>
            </a:r>
            <a:r>
              <a:rPr lang="en-US" sz="3600" baseline="30000" dirty="0">
                <a:latin typeface="Symbol" panose="05050102010706020507" pitchFamily="18" charset="2"/>
              </a:rPr>
              <a:t>2</a:t>
            </a:r>
            <a:r>
              <a:rPr lang="en-US" sz="3600" dirty="0">
                <a:latin typeface="Arial Unicode MS" panose="020B0604020202020204" pitchFamily="34" charset="-128"/>
              </a:rPr>
              <a:t> df=7.2 </a:t>
            </a:r>
            <a:endParaRPr lang="en-US" sz="3600" dirty="0">
              <a:latin typeface="Symbol" panose="05050102010706020507" pitchFamily="18" charset="2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25605" name="Text Box 6"/>
          <p:cNvSpPr txBox="1">
            <a:spLocks noChangeArrowheads="1"/>
          </p:cNvSpPr>
          <p:nvPr/>
        </p:nvSpPr>
        <p:spPr bwMode="auto">
          <a:xfrm>
            <a:off x="965200" y="6234113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Observed percent less than 0.05 = 19.26%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36B1026-DBD6-44F6-B504-8677376B59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1981200"/>
            <a:ext cx="6304762" cy="39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044392"/>
      </p:ext>
    </p:extLst>
  </p:cSld>
  <p:clrMapOvr>
    <a:masterClrMapping/>
  </p:clrMapOvr>
  <p:transition>
    <p:zoom dir="in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1288"/>
            <a:ext cx="9144000" cy="1143000"/>
          </a:xfrm>
        </p:spPr>
        <p:txBody>
          <a:bodyPr/>
          <a:lstStyle/>
          <a:p>
            <a:r>
              <a:rPr lang="en-US" sz="3600" dirty="0">
                <a:latin typeface="Arial Unicode MS" panose="020B0604020202020204" pitchFamily="34" charset="-128"/>
              </a:rPr>
              <a:t>Distribution of 10,000 p-values when </a:t>
            </a:r>
            <a:br>
              <a:rPr lang="en-US" sz="3600" dirty="0">
                <a:latin typeface="Arial Unicode MS" panose="020B0604020202020204" pitchFamily="34" charset="-128"/>
              </a:rPr>
            </a:br>
            <a:r>
              <a:rPr lang="en-US" sz="3600" dirty="0">
                <a:latin typeface="Arial Unicode MS" panose="020B0604020202020204" pitchFamily="34" charset="-128"/>
              </a:rPr>
              <a:t>H</a:t>
            </a:r>
            <a:r>
              <a:rPr lang="en-US" sz="3600" baseline="-25000" dirty="0">
                <a:latin typeface="Arial Unicode MS" panose="020B0604020202020204" pitchFamily="34" charset="-128"/>
              </a:rPr>
              <a:t>0</a:t>
            </a:r>
            <a:r>
              <a:rPr lang="en-US" sz="3600" dirty="0">
                <a:latin typeface="Arial Unicode MS" panose="020B0604020202020204" pitchFamily="34" charset="-128"/>
              </a:rPr>
              <a:t> is false (1</a:t>
            </a:r>
            <a:r>
              <a:rPr lang="en-US" sz="3600" baseline="30000" dirty="0">
                <a:latin typeface="Arial Unicode MS" panose="020B0604020202020204" pitchFamily="34" charset="-128"/>
              </a:rPr>
              <a:t>st</a:t>
            </a:r>
            <a:r>
              <a:rPr lang="en-US" sz="3600" dirty="0">
                <a:latin typeface="Arial Unicode MS" panose="020B0604020202020204" pitchFamily="34" charset="-128"/>
              </a:rPr>
              <a:t> has 2 times the </a:t>
            </a:r>
            <a:r>
              <a:rPr lang="en-US" sz="3600" dirty="0" err="1">
                <a:latin typeface="Arial Unicode MS" panose="020B0604020202020204" pitchFamily="34" charset="-128"/>
              </a:rPr>
              <a:t>sd</a:t>
            </a:r>
            <a:r>
              <a:rPr lang="en-US" sz="3600" dirty="0">
                <a:latin typeface="Arial Unicode MS" panose="020B0604020202020204" pitchFamily="34" charset="-128"/>
              </a:rPr>
              <a:t>) and populations are </a:t>
            </a:r>
            <a:r>
              <a:rPr lang="en-US" sz="3600" dirty="0">
                <a:latin typeface="Symbol" panose="05050102010706020507" pitchFamily="18" charset="2"/>
              </a:rPr>
              <a:t>c</a:t>
            </a:r>
            <a:r>
              <a:rPr lang="en-US" sz="3600" baseline="30000" dirty="0">
                <a:latin typeface="Symbol" panose="05050102010706020507" pitchFamily="18" charset="2"/>
              </a:rPr>
              <a:t>2</a:t>
            </a:r>
            <a:r>
              <a:rPr lang="en-US" sz="3600" dirty="0">
                <a:latin typeface="Arial Unicode MS" panose="020B0604020202020204" pitchFamily="34" charset="-128"/>
              </a:rPr>
              <a:t> df=5 and </a:t>
            </a:r>
            <a:r>
              <a:rPr lang="en-US" sz="3600" dirty="0">
                <a:latin typeface="Symbol" panose="05050102010706020507" pitchFamily="18" charset="2"/>
              </a:rPr>
              <a:t>c</a:t>
            </a:r>
            <a:r>
              <a:rPr lang="en-US" sz="3600" baseline="30000" dirty="0">
                <a:latin typeface="Symbol" panose="05050102010706020507" pitchFamily="18" charset="2"/>
              </a:rPr>
              <a:t>2</a:t>
            </a:r>
            <a:r>
              <a:rPr lang="en-US" sz="3600" dirty="0">
                <a:latin typeface="Arial Unicode MS" panose="020B0604020202020204" pitchFamily="34" charset="-128"/>
              </a:rPr>
              <a:t> df=20</a:t>
            </a:r>
            <a:endParaRPr lang="en-US" sz="3600" dirty="0">
              <a:latin typeface="Symbol" panose="05050102010706020507" pitchFamily="18" charset="2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27653" name="Text Box 6"/>
          <p:cNvSpPr txBox="1">
            <a:spLocks noChangeArrowheads="1"/>
          </p:cNvSpPr>
          <p:nvPr/>
        </p:nvSpPr>
        <p:spPr bwMode="auto">
          <a:xfrm>
            <a:off x="965200" y="6234113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Observed percent less than 0.05 = 63.23%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F49CDA5-B3B9-4D3E-B329-49E5C3C196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905000"/>
            <a:ext cx="6304762" cy="39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217083"/>
      </p:ext>
    </p:extLst>
  </p:cSld>
  <p:clrMapOvr>
    <a:masterClrMapping/>
  </p:clrMapOvr>
  <p:transition>
    <p:zoom dir="in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8222C2-2E1D-4EB8-99F9-7A7938A51C30}" type="slidenum">
              <a:rPr lang="en-US"/>
              <a:pPr eaLnBrk="1" hangingPunct="1"/>
              <a:t>23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latin typeface="Arial Unicode MS" panose="020B0604020202020204" pitchFamily="34" charset="-128"/>
              </a:rPr>
              <a:t>Calculating Power Directly</a:t>
            </a:r>
            <a:endParaRPr lang="en-US" dirty="0">
              <a:latin typeface="Symbol" panose="05050102010706020507" pitchFamily="18" charset="2"/>
            </a:endParaRP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2054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2055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609600" y="1600200"/>
            <a:ext cx="80772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Consider the easiest case, the test of       H</a:t>
            </a:r>
            <a:r>
              <a:rPr lang="en-US" baseline="-25000" dirty="0"/>
              <a:t>0</a:t>
            </a:r>
            <a:r>
              <a:rPr lang="en-US" dirty="0"/>
              <a:t>: </a:t>
            </a:r>
            <a:r>
              <a:rPr lang="en-US" dirty="0">
                <a:latin typeface="Symbol" panose="05050102010706020507" pitchFamily="18" charset="2"/>
              </a:rPr>
              <a:t>m</a:t>
            </a:r>
            <a:r>
              <a:rPr lang="en-US" dirty="0"/>
              <a:t>=</a:t>
            </a:r>
            <a:r>
              <a:rPr lang="en-US" dirty="0">
                <a:latin typeface="Symbol" panose="05050102010706020507" pitchFamily="18" charset="2"/>
              </a:rPr>
              <a:t>m</a:t>
            </a:r>
            <a:r>
              <a:rPr lang="en-US" baseline="-25000" dirty="0"/>
              <a:t>0</a:t>
            </a:r>
            <a:r>
              <a:rPr lang="en-US" dirty="0"/>
              <a:t> vs. H</a:t>
            </a:r>
            <a:r>
              <a:rPr lang="en-US" baseline="-25000" dirty="0"/>
              <a:t>A</a:t>
            </a:r>
            <a:r>
              <a:rPr lang="en-US" dirty="0"/>
              <a:t>: </a:t>
            </a:r>
            <a:r>
              <a:rPr lang="en-US" dirty="0">
                <a:latin typeface="Symbol" panose="05050102010706020507" pitchFamily="18" charset="2"/>
              </a:rPr>
              <a:t>m</a:t>
            </a:r>
            <a:r>
              <a:rPr lang="en-US" dirty="0"/>
              <a:t>&lt;</a:t>
            </a:r>
            <a:r>
              <a:rPr lang="en-US" dirty="0">
                <a:latin typeface="Symbol" panose="05050102010706020507" pitchFamily="18" charset="2"/>
              </a:rPr>
              <a:t>m</a:t>
            </a:r>
            <a:r>
              <a:rPr lang="en-US" baseline="-25000" dirty="0"/>
              <a:t>0</a:t>
            </a:r>
            <a:r>
              <a:rPr lang="en-US" dirty="0"/>
              <a:t> when the population is normally distributed and the standard deviation </a:t>
            </a:r>
            <a:r>
              <a:rPr lang="en-US" dirty="0">
                <a:latin typeface="Symbol" panose="05050102010706020507" pitchFamily="18" charset="2"/>
              </a:rPr>
              <a:t>s</a:t>
            </a:r>
            <a:r>
              <a:rPr lang="en-US" dirty="0"/>
              <a:t> is known.</a:t>
            </a: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/>
          </p:nvPr>
        </p:nvGraphicFramePr>
        <p:xfrm>
          <a:off x="3379788" y="3781425"/>
          <a:ext cx="2538412" cy="205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9" name="Equation" r:id="rId4" imgW="672840" imgH="545760" progId="Equation.3">
                  <p:embed/>
                </p:oleObj>
              </mc:Choice>
              <mc:Fallback>
                <p:oleObj name="Equation" r:id="rId4" imgW="67284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9788" y="3781425"/>
                        <a:ext cx="2538412" cy="2058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5304610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8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8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19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A62DB-9A1F-4AAD-8E11-45B4766775D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076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A62DB-9A1F-4AAD-8E11-45B4766775D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0885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8222C2-2E1D-4EB8-99F9-7A7938A51C30}" type="slidenum">
              <a:rPr lang="en-US"/>
              <a:pPr eaLnBrk="1" hangingPunct="1"/>
              <a:t>26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Calculating Power</a:t>
            </a:r>
            <a:endParaRPr lang="en-US">
              <a:latin typeface="Symbol" panose="05050102010706020507" pitchFamily="18" charset="2"/>
            </a:endParaRP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2054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2055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graphicFrame>
        <p:nvGraphicFramePr>
          <p:cNvPr id="2050" name="Object 2"/>
          <p:cNvGraphicFramePr>
            <a:graphicFrameLocks noGrp="1" noChangeAspect="1"/>
          </p:cNvGraphicFramePr>
          <p:nvPr>
            <p:ph sz="half" idx="2"/>
            <p:extLst/>
          </p:nvPr>
        </p:nvGraphicFramePr>
        <p:xfrm>
          <a:off x="1698625" y="1143000"/>
          <a:ext cx="5227638" cy="222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93" name="Equation" r:id="rId4" imgW="2145960" imgH="914400" progId="Equation.3">
                  <p:embed/>
                </p:oleObj>
              </mc:Choice>
              <mc:Fallback>
                <p:oleObj name="Equation" r:id="rId4" imgW="214596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8625" y="1143000"/>
                        <a:ext cx="5227638" cy="2227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415167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8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8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19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A62DB-9A1F-4AAD-8E11-45B4766775D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9451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A62DB-9A1F-4AAD-8E11-45B4766775D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4845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96AD852-27DC-4DF0-8E90-D9862E8919FE}" type="slidenum">
              <a:rPr lang="en-US"/>
              <a:pPr eaLnBrk="1" hangingPunct="1"/>
              <a:t>29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Power Curve</a:t>
            </a:r>
            <a:endParaRPr lang="en-US">
              <a:latin typeface="Symbol" panose="05050102010706020507" pitchFamily="18" charset="2"/>
            </a:endParaRP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4DFD271-0891-4248-9665-486FB9D5EC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487488"/>
            <a:ext cx="7054850" cy="440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98262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77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A62DB-9A1F-4AAD-8E11-45B4766775D6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6637183"/>
              </p:ext>
            </p:extLst>
          </p:nvPr>
        </p:nvGraphicFramePr>
        <p:xfrm>
          <a:off x="1524000" y="1817162"/>
          <a:ext cx="2286000" cy="2000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4" name="Equation" r:id="rId3" imgW="711000" imgH="622080" progId="Equation.3">
                  <p:embed/>
                </p:oleObj>
              </mc:Choice>
              <mc:Fallback>
                <p:oleObj name="Equation" r:id="rId3" imgW="711000" imgH="622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817162"/>
                        <a:ext cx="2286000" cy="20008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43591091"/>
              </p:ext>
            </p:extLst>
          </p:nvPr>
        </p:nvGraphicFramePr>
        <p:xfrm>
          <a:off x="5562600" y="1822185"/>
          <a:ext cx="1676400" cy="20586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5" name="Equation" r:id="rId5" imgW="444240" imgH="545760" progId="Equation.3">
                  <p:embed/>
                </p:oleObj>
              </mc:Choice>
              <mc:Fallback>
                <p:oleObj name="Equation" r:id="rId5" imgW="44424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822185"/>
                        <a:ext cx="1676400" cy="20586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6200" y="152400"/>
            <a:ext cx="9067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each of the following, what is the corresponding distribution, what are the assumptions, and what can we say about the robustness (if applicable)?</a:t>
            </a:r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4792322"/>
              </p:ext>
            </p:extLst>
          </p:nvPr>
        </p:nvGraphicFramePr>
        <p:xfrm>
          <a:off x="609600" y="4419600"/>
          <a:ext cx="2204682" cy="1515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6" name="Equation" r:id="rId7" imgW="609480" imgH="419040" progId="Equation.3">
                  <p:embed/>
                </p:oleObj>
              </mc:Choice>
              <mc:Fallback>
                <p:oleObj name="Equation" r:id="rId7" imgW="6094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419600"/>
                        <a:ext cx="2204682" cy="1515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8292413"/>
              </p:ext>
            </p:extLst>
          </p:nvPr>
        </p:nvGraphicFramePr>
        <p:xfrm>
          <a:off x="3810000" y="4572000"/>
          <a:ext cx="1211263" cy="1487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7" name="Equation" r:id="rId9" imgW="444240" imgH="545760" progId="Equation.3">
                  <p:embed/>
                </p:oleObj>
              </mc:Choice>
              <mc:Fallback>
                <p:oleObj name="Equation" r:id="rId9" imgW="44424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572000"/>
                        <a:ext cx="1211263" cy="14870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3473191"/>
              </p:ext>
            </p:extLst>
          </p:nvPr>
        </p:nvGraphicFramePr>
        <p:xfrm>
          <a:off x="6196013" y="4016977"/>
          <a:ext cx="1423987" cy="2462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8" name="Equation" r:id="rId11" imgW="469800" imgH="812520" progId="Equation.3">
                  <p:embed/>
                </p:oleObj>
              </mc:Choice>
              <mc:Fallback>
                <p:oleObj name="Equation" r:id="rId11" imgW="46980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6013" y="4016977"/>
                        <a:ext cx="1423987" cy="24621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06783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03D7B84-0308-4B2B-8C4C-D12099D69E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1011976"/>
            <a:ext cx="7010400" cy="4373557"/>
          </a:xfrm>
          <a:prstGeom prst="rect">
            <a:avLst/>
          </a:prstGeom>
        </p:spPr>
      </p:pic>
      <p:sp>
        <p:nvSpPr>
          <p:cNvPr id="1229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96AD852-27DC-4DF0-8E90-D9862E8919FE}" type="slidenum">
              <a:rPr lang="en-US"/>
              <a:pPr eaLnBrk="1" hangingPunct="1"/>
              <a:t>30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latin typeface="Arial Unicode MS" panose="020B0604020202020204" pitchFamily="34" charset="-128"/>
              </a:rPr>
              <a:t>Increasing Sample Size</a:t>
            </a:r>
            <a:endParaRPr lang="en-US" dirty="0">
              <a:latin typeface="Symbol" panose="05050102010706020507" pitchFamily="18" charset="2"/>
            </a:endParaRP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graphicFrame>
        <p:nvGraphicFramePr>
          <p:cNvPr id="8" name="Object 2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71965815"/>
              </p:ext>
            </p:extLst>
          </p:nvPr>
        </p:nvGraphicFramePr>
        <p:xfrm>
          <a:off x="1800225" y="5137150"/>
          <a:ext cx="5541963" cy="170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8" name="Equation" r:id="rId5" imgW="2234880" imgH="685800" progId="Equation.DSMT4">
                  <p:embed/>
                </p:oleObj>
              </mc:Choice>
              <mc:Fallback>
                <p:oleObj name="Equation" r:id="rId5" imgW="223488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0225" y="5137150"/>
                        <a:ext cx="5541963" cy="170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4942610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771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96AD852-27DC-4DF0-8E90-D9862E8919FE}" type="slidenum">
              <a:rPr lang="en-US"/>
              <a:pPr eaLnBrk="1" hangingPunct="1"/>
              <a:t>31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latin typeface="Arial Unicode MS" panose="020B0604020202020204" pitchFamily="34" charset="-128"/>
              </a:rPr>
              <a:t>Increasing </a:t>
            </a:r>
            <a:r>
              <a:rPr lang="en-US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7620000" cy="389933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CB69EFF-90BE-4BAC-83CF-2658BF9520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752" y="882650"/>
            <a:ext cx="6810073" cy="4248580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737860FA-5DA2-4CCA-96C7-26313A7806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2545761"/>
              </p:ext>
            </p:extLst>
          </p:nvPr>
        </p:nvGraphicFramePr>
        <p:xfrm>
          <a:off x="1992464" y="4755572"/>
          <a:ext cx="5534025" cy="169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42" name="Equation" r:id="rId5" imgW="5533943" imgH="1695330" progId="Equation.DSMT4">
                  <p:embed/>
                </p:oleObj>
              </mc:Choice>
              <mc:Fallback>
                <p:oleObj name="Equation" r:id="rId5" imgW="5533943" imgH="169533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92464" y="4755572"/>
                        <a:ext cx="5534025" cy="1695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8330689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771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96AD852-27DC-4DF0-8E90-D9862E8919FE}" type="slidenum">
              <a:rPr lang="en-US"/>
              <a:pPr eaLnBrk="1" hangingPunct="1"/>
              <a:t>32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latin typeface="Arial Unicode MS" panose="020B0604020202020204" pitchFamily="34" charset="-128"/>
              </a:rPr>
              <a:t>Testing &gt;</a:t>
            </a:r>
            <a:endParaRPr lang="en-US" dirty="0">
              <a:latin typeface="Symbol" panose="05050102010706020507" pitchFamily="18" charset="2"/>
            </a:endParaRP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F480DCA-149B-4F00-8BDD-3C34C9EF93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9728" y="1487488"/>
            <a:ext cx="7030372" cy="4386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312556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771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96AD852-27DC-4DF0-8E90-D9862E8919FE}" type="slidenum">
              <a:rPr lang="en-US"/>
              <a:pPr eaLnBrk="1" hangingPunct="1"/>
              <a:t>33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latin typeface="Arial Unicode MS" panose="020B0604020202020204" pitchFamily="34" charset="-128"/>
              </a:rPr>
              <a:t>Testing ≠</a:t>
            </a:r>
            <a:endParaRPr lang="en-US" dirty="0">
              <a:latin typeface="Symbol" panose="05050102010706020507" pitchFamily="18" charset="2"/>
            </a:endParaRP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427533D-46BF-4CBA-9FAE-5049C42EC1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074" y="1258888"/>
            <a:ext cx="8137525" cy="507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820636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77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6DD6B14-D798-4F64-B154-165620D4C980}" type="slidenum">
              <a:rPr lang="en-US"/>
              <a:pPr eaLnBrk="1" hangingPunct="1"/>
              <a:t>4</a:t>
            </a:fld>
            <a:endParaRPr lang="en-US"/>
          </a:p>
        </p:txBody>
      </p:sp>
      <p:graphicFrame>
        <p:nvGraphicFramePr>
          <p:cNvPr id="307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3310744"/>
              </p:ext>
            </p:extLst>
          </p:nvPr>
        </p:nvGraphicFramePr>
        <p:xfrm>
          <a:off x="259203" y="1898385"/>
          <a:ext cx="4208463" cy="1692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69" name="Equation" r:id="rId3" imgW="2476440" imgH="1028520" progId="Equation.3">
                  <p:embed/>
                </p:oleObj>
              </mc:Choice>
              <mc:Fallback>
                <p:oleObj name="Equation" r:id="rId3" imgW="2476440" imgH="1028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203" y="1898385"/>
                        <a:ext cx="4208463" cy="16928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9675902"/>
              </p:ext>
            </p:extLst>
          </p:nvPr>
        </p:nvGraphicFramePr>
        <p:xfrm>
          <a:off x="3124199" y="-76200"/>
          <a:ext cx="3006111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70" name="Equation" r:id="rId5" imgW="965160" imgH="660240" progId="Equation.3">
                  <p:embed/>
                </p:oleObj>
              </mc:Choice>
              <mc:Fallback>
                <p:oleObj name="Equation" r:id="rId5" imgW="9651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199" y="-76200"/>
                        <a:ext cx="3006111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Content Placeholder 4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883049976"/>
              </p:ext>
            </p:extLst>
          </p:nvPr>
        </p:nvGraphicFramePr>
        <p:xfrm>
          <a:off x="259203" y="4223518"/>
          <a:ext cx="8570032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71" name="Equation" r:id="rId7" imgW="3263760" imgH="939600" progId="Equation.3">
                  <p:embed/>
                </p:oleObj>
              </mc:Choice>
              <mc:Fallback>
                <p:oleObj name="Equation" r:id="rId7" imgW="326376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203" y="4223518"/>
                        <a:ext cx="8570032" cy="246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3674212"/>
              </p:ext>
            </p:extLst>
          </p:nvPr>
        </p:nvGraphicFramePr>
        <p:xfrm>
          <a:off x="4525660" y="1951383"/>
          <a:ext cx="4161140" cy="1508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72" name="Equation" r:id="rId9" imgW="2171520" imgH="812520" progId="Equation.3">
                  <p:embed/>
                </p:oleObj>
              </mc:Choice>
              <mc:Fallback>
                <p:oleObj name="Equation" r:id="rId9" imgW="217152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5660" y="1951383"/>
                        <a:ext cx="4161140" cy="15085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7590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6DD6B14-D798-4F64-B154-165620D4C980}" type="slidenum">
              <a:rPr lang="en-US"/>
              <a:pPr eaLnBrk="1" hangingPunct="1"/>
              <a:t>5</a:t>
            </a:fld>
            <a:endParaRPr lang="en-US"/>
          </a:p>
        </p:txBody>
      </p:sp>
      <p:graphicFrame>
        <p:nvGraphicFramePr>
          <p:cNvPr id="6" name="Object 2"/>
          <p:cNvGraphicFramePr>
            <a:graphicFrameLocks noGrp="1" noChangeAspect="1"/>
          </p:cNvGraphicFramePr>
          <p:nvPr>
            <p:ph sz="quarter" idx="2"/>
            <p:extLst/>
          </p:nvPr>
        </p:nvGraphicFramePr>
        <p:xfrm>
          <a:off x="1752600" y="2743200"/>
          <a:ext cx="5360988" cy="136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74" name="Equation" r:id="rId3" imgW="1993680" imgH="507960" progId="Equation.3">
                  <p:embed/>
                </p:oleObj>
              </mc:Choice>
              <mc:Fallback>
                <p:oleObj name="Equation" r:id="rId3" imgW="199368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743200"/>
                        <a:ext cx="5360988" cy="1365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2956551"/>
              </p:ext>
            </p:extLst>
          </p:nvPr>
        </p:nvGraphicFramePr>
        <p:xfrm>
          <a:off x="2861469" y="389845"/>
          <a:ext cx="3390900" cy="188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75" name="Equation" r:id="rId5" imgW="1257120" imgH="698400" progId="Equation.3">
                  <p:embed/>
                </p:oleObj>
              </mc:Choice>
              <mc:Fallback>
                <p:oleObj name="Equation" r:id="rId5" imgW="1257120" imgH="698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1469" y="389845"/>
                        <a:ext cx="3390900" cy="188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3"/>
          <p:cNvGraphicFramePr>
            <a:graphicFrameLocks noChangeAspect="1"/>
          </p:cNvGraphicFramePr>
          <p:nvPr>
            <p:extLst/>
          </p:nvPr>
        </p:nvGraphicFramePr>
        <p:xfrm>
          <a:off x="2197100" y="4572000"/>
          <a:ext cx="4719638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76" name="Equation" r:id="rId7" imgW="1625400" imgH="457200" progId="Equation.3">
                  <p:embed/>
                </p:oleObj>
              </mc:Choice>
              <mc:Fallback>
                <p:oleObj name="Equation" r:id="rId7" imgW="1625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7100" y="4572000"/>
                        <a:ext cx="4719638" cy="1377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8330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6DD6B14-D798-4F64-B154-165620D4C980}" type="slidenum">
              <a:rPr lang="en-US"/>
              <a:pPr eaLnBrk="1" hangingPunct="1"/>
              <a:t>6</a:t>
            </a:fld>
            <a:endParaRPr lang="en-US"/>
          </a:p>
        </p:txBody>
      </p:sp>
      <p:graphicFrame>
        <p:nvGraphicFramePr>
          <p:cNvPr id="6" name="Object 2"/>
          <p:cNvGraphicFramePr>
            <a:graphicFrameLocks noGrp="1" noChangeAspect="1"/>
          </p:cNvGraphicFramePr>
          <p:nvPr>
            <p:ph sz="quarter" idx="2"/>
            <p:extLst/>
          </p:nvPr>
        </p:nvGraphicFramePr>
        <p:xfrm>
          <a:off x="2403475" y="2470150"/>
          <a:ext cx="4130675" cy="136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98" name="Equation" r:id="rId3" imgW="1498320" imgH="495000" progId="Equation.3">
                  <p:embed/>
                </p:oleObj>
              </mc:Choice>
              <mc:Fallback>
                <p:oleObj name="Equation" r:id="rId3" imgW="149832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3475" y="2470150"/>
                        <a:ext cx="4130675" cy="1365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7685820"/>
              </p:ext>
            </p:extLst>
          </p:nvPr>
        </p:nvGraphicFramePr>
        <p:xfrm>
          <a:off x="3033713" y="212725"/>
          <a:ext cx="3390900" cy="184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99" name="Equation" r:id="rId5" imgW="1257120" imgH="685800" progId="Equation.3">
                  <p:embed/>
                </p:oleObj>
              </mc:Choice>
              <mc:Fallback>
                <p:oleObj name="Equation" r:id="rId5" imgW="125712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3713" y="212725"/>
                        <a:ext cx="3390900" cy="184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3"/>
          <p:cNvGraphicFramePr>
            <a:graphicFrameLocks noChangeAspect="1"/>
          </p:cNvGraphicFramePr>
          <p:nvPr>
            <p:extLst/>
          </p:nvPr>
        </p:nvGraphicFramePr>
        <p:xfrm>
          <a:off x="2298700" y="4191000"/>
          <a:ext cx="4464050" cy="217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00" name="Equation" r:id="rId7" imgW="1981200" imgH="965200" progId="Equation.3">
                  <p:embed/>
                </p:oleObj>
              </mc:Choice>
              <mc:Fallback>
                <p:oleObj name="Equation" r:id="rId7" imgW="1981200" imgH="965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8700" y="4191000"/>
                        <a:ext cx="4464050" cy="217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9562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467" name="Object 4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095603504"/>
              </p:ext>
            </p:extLst>
          </p:nvPr>
        </p:nvGraphicFramePr>
        <p:xfrm>
          <a:off x="-533400" y="228600"/>
          <a:ext cx="8115301" cy="119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16" name="Equation" r:id="rId4" imgW="3276360" imgH="482400" progId="Equation.3">
                  <p:embed/>
                </p:oleObj>
              </mc:Choice>
              <mc:Fallback>
                <p:oleObj name="Equation" r:id="rId4" imgW="32763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533400" y="228600"/>
                        <a:ext cx="8115301" cy="1195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443" y="228600"/>
            <a:ext cx="9267825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en-US" sz="3000" dirty="0">
              <a:solidFill>
                <a:schemeClr val="tx1"/>
              </a:solidFill>
              <a:latin typeface="Arial Unicode MS" panose="020B0604020202020204" pitchFamily="34" charset="-128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sz="3000" dirty="0">
              <a:solidFill>
                <a:schemeClr val="tx1"/>
              </a:solidFill>
              <a:latin typeface="Arial Unicode MS" panose="020B0604020202020204" pitchFamily="34" charset="-128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sz="3000" dirty="0">
              <a:solidFill>
                <a:schemeClr val="tx1"/>
              </a:solidFill>
              <a:latin typeface="Arial Unicode MS" panose="020B0604020202020204" pitchFamily="34" charset="-128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3000" dirty="0">
                <a:solidFill>
                  <a:schemeClr val="tx1"/>
                </a:solidFill>
                <a:latin typeface="Arial Unicode MS" panose="020B0604020202020204" pitchFamily="34" charset="-128"/>
              </a:rPr>
              <a:t>where </a:t>
            </a:r>
            <a:endParaRPr lang="en-US" sz="3000" dirty="0">
              <a:solidFill>
                <a:schemeClr val="tx1"/>
              </a:solidFill>
              <a:latin typeface="+mn-lt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sz="3000" dirty="0">
              <a:solidFill>
                <a:schemeClr val="tx1"/>
              </a:solidFill>
              <a:latin typeface="+mn-lt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sz="3000" dirty="0">
              <a:solidFill>
                <a:schemeClr val="tx1"/>
              </a:solidFill>
              <a:latin typeface="+mn-lt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sz="3000" dirty="0">
              <a:solidFill>
                <a:schemeClr val="tx1"/>
              </a:solidFill>
              <a:latin typeface="+mn-lt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sz="3000" b="1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62469" name="Object 8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78102220"/>
              </p:ext>
            </p:extLst>
          </p:nvPr>
        </p:nvGraphicFramePr>
        <p:xfrm>
          <a:off x="1467757" y="1423987"/>
          <a:ext cx="7670800" cy="189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17" name="Equation" r:id="rId6" imgW="2565360" imgH="634680" progId="Equation.3">
                  <p:embed/>
                </p:oleObj>
              </mc:Choice>
              <mc:Fallback>
                <p:oleObj name="Equation" r:id="rId6" imgW="256536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7757" y="1423987"/>
                        <a:ext cx="7670800" cy="189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561898"/>
              </p:ext>
            </p:extLst>
          </p:nvPr>
        </p:nvGraphicFramePr>
        <p:xfrm>
          <a:off x="928688" y="3957638"/>
          <a:ext cx="6831012" cy="197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18" name="Equation" r:id="rId8" imgW="2286000" imgH="660240" progId="Equation.3">
                  <p:embed/>
                </p:oleObj>
              </mc:Choice>
              <mc:Fallback>
                <p:oleObj name="Equation" r:id="rId8" imgW="2286000" imgH="66024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3957638"/>
                        <a:ext cx="6831012" cy="197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3319002"/>
      </p:ext>
    </p:extLst>
  </p:cSld>
  <p:clrMapOvr>
    <a:masterClrMapping/>
  </p:clrMapOvr>
  <p:transition>
    <p:zoom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Conducting a Test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r>
              <a:rPr lang="en-US" dirty="0"/>
              <a:t>Determine that you actually want to conduct a test of hypotheses.</a:t>
            </a:r>
          </a:p>
          <a:p>
            <a:endParaRPr lang="en-US" sz="1200" dirty="0"/>
          </a:p>
          <a:p>
            <a:r>
              <a:rPr lang="en-US" dirty="0"/>
              <a:t>Determine H</a:t>
            </a:r>
            <a:r>
              <a:rPr lang="en-US" baseline="-25000" dirty="0"/>
              <a:t>0</a:t>
            </a:r>
            <a:r>
              <a:rPr lang="en-US" dirty="0"/>
              <a:t> and H</a:t>
            </a:r>
            <a:r>
              <a:rPr lang="en-US" baseline="-25000" dirty="0"/>
              <a:t>A</a:t>
            </a:r>
            <a:r>
              <a:rPr lang="en-US" dirty="0"/>
              <a:t>.</a:t>
            </a:r>
          </a:p>
          <a:p>
            <a:endParaRPr lang="en-US" sz="1200" dirty="0"/>
          </a:p>
          <a:p>
            <a:r>
              <a:rPr lang="en-US" dirty="0"/>
              <a:t>Determine </a:t>
            </a:r>
            <a:r>
              <a:rPr lang="en-US" dirty="0">
                <a:latin typeface="Symbol" panose="05050102010706020507" pitchFamily="18" charset="2"/>
              </a:rPr>
              <a:t>a</a:t>
            </a:r>
            <a:r>
              <a:rPr lang="en-US" dirty="0"/>
              <a:t>.</a:t>
            </a:r>
          </a:p>
          <a:p>
            <a:endParaRPr lang="en-US" sz="1200" dirty="0"/>
          </a:p>
          <a:p>
            <a:r>
              <a:rPr lang="en-US" dirty="0"/>
              <a:t>Decide on how you will collect the data and how much data you will collect.</a:t>
            </a:r>
          </a:p>
          <a:p>
            <a:endParaRPr lang="en-US" sz="1200" dirty="0"/>
          </a:p>
          <a:p>
            <a:r>
              <a:rPr lang="en-US" dirty="0"/>
              <a:t>Make sure assumptions are met.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A62DB-9A1F-4AAD-8E11-45B4766775D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855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Type II error –  Failing to reject the null hypothesis when it is false.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>
                <a:latin typeface="Symbol" panose="05050102010706020507" pitchFamily="18" charset="2"/>
              </a:rPr>
              <a:t>b</a:t>
            </a:r>
            <a:r>
              <a:rPr lang="en-US" dirty="0"/>
              <a:t> = P(fail to reject H</a:t>
            </a:r>
            <a:r>
              <a:rPr lang="en-US" baseline="-25000" dirty="0"/>
              <a:t>0</a:t>
            </a:r>
            <a:r>
              <a:rPr lang="en-US" dirty="0"/>
              <a:t> | H</a:t>
            </a:r>
            <a:r>
              <a:rPr lang="en-US" baseline="-25000" dirty="0"/>
              <a:t>0</a:t>
            </a:r>
            <a:r>
              <a:rPr lang="en-US" dirty="0"/>
              <a:t> is false)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power=1-</a:t>
            </a:r>
            <a:r>
              <a:rPr lang="en-US" i="1" dirty="0">
                <a:latin typeface="Symbol" panose="05050102010706020507" pitchFamily="18" charset="2"/>
              </a:rPr>
              <a:t> b </a:t>
            </a:r>
            <a:r>
              <a:rPr lang="en-US" dirty="0"/>
              <a:t>= P(reject H</a:t>
            </a:r>
            <a:r>
              <a:rPr lang="en-US" baseline="-25000" dirty="0"/>
              <a:t>0</a:t>
            </a:r>
            <a:r>
              <a:rPr lang="en-US" dirty="0"/>
              <a:t> | H</a:t>
            </a:r>
            <a:r>
              <a:rPr lang="en-US" baseline="-25000" dirty="0"/>
              <a:t>0</a:t>
            </a:r>
            <a:r>
              <a:rPr lang="en-US" dirty="0"/>
              <a:t> is false)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A62DB-9A1F-4AAD-8E11-45B4766775D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437091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4655</TotalTime>
  <Words>536</Words>
  <Application>Microsoft Office PowerPoint</Application>
  <PresentationFormat>On-screen Show (4:3)</PresentationFormat>
  <Paragraphs>141</Paragraphs>
  <Slides>33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 Unicode MS</vt:lpstr>
      <vt:lpstr>Arial</vt:lpstr>
      <vt:lpstr>Courier New</vt:lpstr>
      <vt:lpstr>Symbol</vt:lpstr>
      <vt:lpstr>Times New Roman</vt:lpstr>
      <vt:lpstr>1_Default Design</vt:lpstr>
      <vt:lpstr>Equation</vt:lpstr>
      <vt:lpstr>MathType 7.0 Equation</vt:lpstr>
      <vt:lpstr>STAT 515  Lecture 20 October 31, 2019</vt:lpstr>
      <vt:lpstr>Outline for Today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Before Conducting a Test</vt:lpstr>
      <vt:lpstr>Power</vt:lpstr>
      <vt:lpstr>Example</vt:lpstr>
      <vt:lpstr>Sample Simulation</vt:lpstr>
      <vt:lpstr>Distribution of 10,000 p-values when  H0 is true and populations are normal (n1= n2 =10)</vt:lpstr>
      <vt:lpstr>Distribution of 10,000 p-values when  H0 is false (1st has 1.2 times the sd) and populations are normal (n1= n2 =10)</vt:lpstr>
      <vt:lpstr>Distribution of 10,000 p-values when  H0 is false (1st has 2 times the sd) and populations are normal (n1= n2 =10)</vt:lpstr>
      <vt:lpstr>Distribution of 10,000 p-values when  H0 is false (1st has 2 times the sd) and populations are normal (n1= n2 =20)</vt:lpstr>
      <vt:lpstr>Combining the Results</vt:lpstr>
      <vt:lpstr>Examining Robustness</vt:lpstr>
      <vt:lpstr>DIQ Data from Last Class</vt:lpstr>
      <vt:lpstr>Chi-square with df=5</vt:lpstr>
      <vt:lpstr>Distribution of 10,000 p-values when  H0 is true and populations are c2 df=5</vt:lpstr>
      <vt:lpstr>Distribution of 10,000 p-values when  H0 is false (1st has 1.2 times the sd) and populations are c2 df=5 and c2 df=7.2 </vt:lpstr>
      <vt:lpstr>Distribution of 10,000 p-values when  H0 is false (1st has 2 times the sd) and populations are c2 df=5 and c2 df=20</vt:lpstr>
      <vt:lpstr>Calculating Power Directly</vt:lpstr>
      <vt:lpstr>PowerPoint Presentation</vt:lpstr>
      <vt:lpstr>PowerPoint Presentation</vt:lpstr>
      <vt:lpstr>Calculating Power</vt:lpstr>
      <vt:lpstr>PowerPoint Presentation</vt:lpstr>
      <vt:lpstr>PowerPoint Presentation</vt:lpstr>
      <vt:lpstr>Power Curve</vt:lpstr>
      <vt:lpstr>Increasing Sample Size</vt:lpstr>
      <vt:lpstr>Increasing a</vt:lpstr>
      <vt:lpstr>Testing &gt;</vt:lpstr>
      <vt:lpstr>Testing ≠</vt:lpstr>
    </vt:vector>
  </TitlesOfParts>
  <Company>Statistics, USC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 702/J702 Fall 2001</dc:title>
  <dc:creator>Preferred Customer</dc:creator>
  <cp:lastModifiedBy>Grego John</cp:lastModifiedBy>
  <cp:revision>152</cp:revision>
  <cp:lastPrinted>2019-10-30T21:07:37Z</cp:lastPrinted>
  <dcterms:created xsi:type="dcterms:W3CDTF">2001-05-21T01:21:44Z</dcterms:created>
  <dcterms:modified xsi:type="dcterms:W3CDTF">2019-11-01T14:16:57Z</dcterms:modified>
</cp:coreProperties>
</file>