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2" r:id="rId3"/>
    <p:sldId id="504" r:id="rId4"/>
    <p:sldId id="505" r:id="rId5"/>
    <p:sldId id="507" r:id="rId6"/>
    <p:sldId id="506" r:id="rId7"/>
    <p:sldId id="508" r:id="rId8"/>
    <p:sldId id="509" r:id="rId9"/>
    <p:sldId id="510" r:id="rId10"/>
    <p:sldId id="511" r:id="rId11"/>
    <p:sldId id="512" r:id="rId12"/>
    <p:sldId id="513" r:id="rId13"/>
    <p:sldId id="514" r:id="rId14"/>
    <p:sldId id="524" r:id="rId15"/>
    <p:sldId id="528" r:id="rId16"/>
    <p:sldId id="530" r:id="rId17"/>
    <p:sldId id="529" r:id="rId18"/>
    <p:sldId id="531" r:id="rId19"/>
    <p:sldId id="532" r:id="rId20"/>
    <p:sldId id="533" r:id="rId21"/>
    <p:sldId id="534" r:id="rId22"/>
    <p:sldId id="525" r:id="rId23"/>
    <p:sldId id="517" r:id="rId24"/>
    <p:sldId id="518" r:id="rId25"/>
    <p:sldId id="535" r:id="rId26"/>
    <p:sldId id="519" r:id="rId27"/>
    <p:sldId id="520" r:id="rId28"/>
    <p:sldId id="521" r:id="rId29"/>
    <p:sldId id="522" r:id="rId30"/>
    <p:sldId id="527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7" autoAdjust="0"/>
    <p:restoredTop sz="94660"/>
  </p:normalViewPr>
  <p:slideViewPr>
    <p:cSldViewPr>
      <p:cViewPr varScale="1">
        <p:scale>
          <a:sx n="76" d="100"/>
          <a:sy n="76" d="100"/>
        </p:scale>
        <p:origin x="145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51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defTabSz="93186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57" y="0"/>
            <a:ext cx="3038144" cy="51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defTabSz="93186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9933"/>
            <a:ext cx="3038145" cy="51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defTabSz="93186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57" y="8779933"/>
            <a:ext cx="3038144" cy="51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defTabSz="931860">
              <a:defRPr sz="1200">
                <a:latin typeface="Times New Roman" panose="02020603050405020304" pitchFamily="18" charset="0"/>
              </a:defRPr>
            </a:lvl1pPr>
          </a:lstStyle>
          <a:p>
            <a:fld id="{4578C518-3FF2-42A2-9F8B-96CB17E040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4212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defTabSz="93186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7" y="1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defTabSz="93186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13" y="4416099"/>
            <a:ext cx="5142177" cy="418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6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defTabSz="93186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7" y="8832196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defTabSz="931860">
              <a:defRPr sz="1200">
                <a:latin typeface="Times New Roman" panose="02020603050405020304" pitchFamily="18" charset="0"/>
              </a:defRPr>
            </a:lvl1pPr>
          </a:lstStyle>
          <a:p>
            <a:fld id="{4945D4E3-E8CD-481D-A89C-CD475FDC22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297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56BF32-8374-41D6-A823-0217614B2A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3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49A9F2-2D64-4BD3-8173-FBA176E2B5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89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50192F-307E-41A0-B3C4-F880D50B08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668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8A3C5-03B2-4BB2-9F81-D69B69B3C9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32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6483B-A6A8-4DE9-9F9E-84EAC3CE22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79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03180-1FA9-4FCD-846A-A9BE3F3FF1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41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490387-011B-47DA-9A4C-5222237DE4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42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531A6B-C5BA-4614-BB2A-940DCEB60D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8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9FDA0-0660-402F-AF1C-98814580D3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15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5FABA6-E037-410F-87CD-4E72556C1D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46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7A7DA8-307C-4DB9-93DA-61FD1E38CD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84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3AB6E5-756A-4AEE-934F-E4D978327E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5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D8E52D-7B3A-42FB-8656-0FBF2A5853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18477A-0451-4DFF-AE21-BC4E3C863483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 Unicode MS" panose="020B0604020202020204" pitchFamily="34" charset="-128"/>
              </a:rPr>
              <a:t>STAT 515 </a:t>
            </a:r>
            <a:br>
              <a:rPr lang="en-US" altLang="en-US" dirty="0">
                <a:latin typeface="Arial Unicode MS" panose="020B0604020202020204" pitchFamily="34" charset="-128"/>
              </a:rPr>
            </a:br>
            <a:r>
              <a:rPr lang="en-US" altLang="en-US" i="1" dirty="0">
                <a:latin typeface="Arial Unicode MS" panose="020B0604020202020204" pitchFamily="34" charset="-128"/>
              </a:rPr>
              <a:t>Lecture 21</a:t>
            </a:r>
            <a:br>
              <a:rPr lang="en-US" altLang="en-US" i="1" dirty="0">
                <a:latin typeface="Arial Unicode MS" panose="020B0604020202020204" pitchFamily="34" charset="-128"/>
              </a:rPr>
            </a:br>
            <a:r>
              <a:rPr lang="en-US" altLang="en-US" dirty="0">
                <a:latin typeface="Arial Unicode MS" panose="020B0604020202020204" pitchFamily="34" charset="-128"/>
              </a:rPr>
              <a:t>November 5, 2019</a:t>
            </a:r>
            <a:br>
              <a:rPr lang="en-US" altLang="en-US" dirty="0">
                <a:latin typeface="Arial Unicode MS" panose="020B0604020202020204" pitchFamily="34" charset="-128"/>
              </a:rPr>
            </a:br>
            <a:br>
              <a:rPr lang="en-US" altLang="en-US" sz="2000" i="1" dirty="0">
                <a:latin typeface="Arial Unicode MS" panose="020B0604020202020204" pitchFamily="34" charset="-128"/>
              </a:rPr>
            </a:br>
            <a:endParaRPr lang="en-US" altLang="en-US" sz="2000" i="1" dirty="0">
              <a:latin typeface="Arial Unicode MS" panose="020B0604020202020204" pitchFamily="34" charset="-128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590800"/>
            <a:ext cx="7010400" cy="2514600"/>
          </a:xfrm>
        </p:spPr>
        <p:txBody>
          <a:bodyPr/>
          <a:lstStyle/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Originally prepared by Brian Habing</a:t>
            </a: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Department of Statistics</a:t>
            </a:r>
          </a:p>
          <a:p>
            <a:pPr eaLnBrk="1" hangingPunct="1"/>
            <a:r>
              <a:rPr lang="en-US" altLang="en-US" b="1" dirty="0" err="1">
                <a:latin typeface="Arial Unicode MS" panose="020B0604020202020204" pitchFamily="34" charset="-128"/>
              </a:rPr>
              <a:t>LeConte</a:t>
            </a:r>
            <a:r>
              <a:rPr lang="en-US" altLang="en-US" b="1" dirty="0">
                <a:latin typeface="Arial Unicode MS" panose="020B0604020202020204" pitchFamily="34" charset="-128"/>
              </a:rPr>
              <a:t> 208A</a:t>
            </a: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Telephone:  803-777-3578</a:t>
            </a: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E-mail: habing@stat.sc.edu</a:t>
            </a:r>
          </a:p>
          <a:p>
            <a:pPr eaLnBrk="1" hangingPunct="1"/>
            <a:endParaRPr lang="en-US" altLang="en-US" b="1" dirty="0">
              <a:latin typeface="Arial Unicode MS" panose="020B0604020202020204" pitchFamily="34" charset="-128"/>
            </a:endParaRPr>
          </a:p>
          <a:p>
            <a:pPr eaLnBrk="1" hangingPunct="1"/>
            <a:r>
              <a:rPr lang="en-US" altLang="en-US" sz="2000" b="1" i="1" dirty="0"/>
              <a:t>Redistribution of these slides without permission </a:t>
            </a:r>
            <a:br>
              <a:rPr lang="en-US" altLang="en-US" sz="2000" b="1" i="1" dirty="0"/>
            </a:br>
            <a:r>
              <a:rPr lang="en-US" altLang="en-US" sz="2000" b="1" i="1" dirty="0"/>
              <a:t>is a violation of copyright law.</a:t>
            </a:r>
            <a:endParaRPr lang="en-US" altLang="en-US" sz="2000" b="1" dirty="0">
              <a:latin typeface="Arial Unicode MS" panose="020B0604020202020204" pitchFamily="34" charset="-128"/>
            </a:endParaRPr>
          </a:p>
          <a:p>
            <a:pPr eaLnBrk="1" hangingPunct="1"/>
            <a:endParaRPr lang="en-US" altLang="en-US" b="1" dirty="0">
              <a:latin typeface="Arial Unicode MS" panose="020B0604020202020204" pitchFamily="34" charset="-128"/>
            </a:endParaRPr>
          </a:p>
          <a:p>
            <a:pPr eaLnBrk="1" hangingPunct="1"/>
            <a:endParaRPr lang="en-US" altLang="en-US" sz="2800" dirty="0">
              <a:solidFill>
                <a:srgbClr val="653146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ransition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05D19C-2408-4EE9-B79B-DADA4FBDD7F5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914400"/>
          </a:xfrm>
        </p:spPr>
        <p:txBody>
          <a:bodyPr/>
          <a:lstStyle/>
          <a:p>
            <a:r>
              <a:rPr lang="en-US" altLang="en-US" sz="3200">
                <a:latin typeface="Arial Unicode MS" panose="020B0604020202020204" pitchFamily="34" charset="-128"/>
              </a:rPr>
              <a:t>Confidence Interval for the Median</a:t>
            </a:r>
            <a:br>
              <a:rPr lang="en-US" altLang="en-US" sz="3400">
                <a:latin typeface="Arial Unicode MS" panose="020B0604020202020204" pitchFamily="34" charset="-128"/>
              </a:rPr>
            </a:br>
            <a:endParaRPr lang="en-US" altLang="en-US" sz="3400">
              <a:latin typeface="Arial Unicode MS" panose="020B0604020202020204" pitchFamily="34" charset="-128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815340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2000"/>
              </a:lnSpc>
              <a:spcBef>
                <a:spcPct val="50000"/>
              </a:spcBef>
            </a:pPr>
            <a:r>
              <a:rPr lang="en-US" altLang="en-US" sz="3200"/>
              <a:t>The confidence interval for a parameter can be thought of as the set of parameter values whose null hypotheses you wouldn’t reject.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/>
          </a:p>
        </p:txBody>
      </p:sp>
    </p:spTree>
    <p:extLst>
      <p:ext uri="{BB962C8B-B14F-4D97-AF65-F5344CB8AC3E}">
        <p14:creationId xmlns:p14="http://schemas.microsoft.com/office/powerpoint/2010/main" val="370200993"/>
      </p:ext>
    </p:extLst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4A1D13F-C491-4216-873B-25031E0F6E79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914400"/>
          </a:xfrm>
        </p:spPr>
        <p:txBody>
          <a:bodyPr/>
          <a:lstStyle/>
          <a:p>
            <a:r>
              <a:rPr lang="en-US" altLang="en-US" sz="3200" dirty="0">
                <a:latin typeface="Arial Unicode MS" panose="020B0604020202020204" pitchFamily="34" charset="-128"/>
              </a:rPr>
              <a:t>Recent Grocery Receipts</a:t>
            </a:r>
            <a:br>
              <a:rPr lang="en-US" altLang="en-US" sz="3400" dirty="0">
                <a:latin typeface="Arial Unicode MS" panose="020B0604020202020204" pitchFamily="34" charset="-128"/>
              </a:rPr>
            </a:br>
            <a:endParaRPr lang="en-US" altLang="en-US" sz="3400" dirty="0">
              <a:latin typeface="Arial Unicode MS" panose="020B0604020202020204" pitchFamily="34" charset="-128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0" y="914400"/>
            <a:ext cx="9144000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/>
              <a:t>46.97	56.83	37.98	150.95	184.99</a:t>
            </a:r>
          </a:p>
          <a:p>
            <a:pPr eaLnBrk="1" hangingPunct="1"/>
            <a:r>
              <a:rPr lang="en-US" altLang="en-US" sz="3200" dirty="0"/>
              <a:t>117.63	92.58	132.51	43.76	75.82</a:t>
            </a:r>
          </a:p>
          <a:p>
            <a:pPr eaLnBrk="1" hangingPunct="1"/>
            <a:r>
              <a:rPr lang="en-US" altLang="en-US" sz="3200" dirty="0"/>
              <a:t>29.60	23.32	45.29	11.66	49.96</a:t>
            </a:r>
          </a:p>
          <a:p>
            <a:pPr eaLnBrk="1" hangingPunct="1"/>
            <a:r>
              <a:rPr lang="en-US" altLang="en-US" sz="3200" dirty="0"/>
              <a:t>24.53	75.26	51.65	11.87	28.31</a:t>
            </a:r>
          </a:p>
          <a:p>
            <a:pPr eaLnBrk="1" hangingPunct="1"/>
            <a:r>
              <a:rPr lang="en-US" altLang="en-US" sz="3200" dirty="0"/>
              <a:t>31.05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We want a 95% Confidence interval.</a:t>
            </a:r>
          </a:p>
          <a:p>
            <a:pPr eaLnBrk="1" hangingPunct="1"/>
            <a:r>
              <a:rPr lang="en-US" altLang="en-US" sz="3200" dirty="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50306761"/>
      </p:ext>
    </p:extLst>
  </p:cSld>
  <p:clrMapOvr>
    <a:masterClrMapping/>
  </p:clrMapOvr>
  <p:transition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71840B-D12A-465A-96DD-CE1BD21077CB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914400"/>
          </a:xfrm>
        </p:spPr>
        <p:txBody>
          <a:bodyPr/>
          <a:lstStyle/>
          <a:p>
            <a:r>
              <a:rPr lang="en-US" altLang="en-US" sz="3200" dirty="0">
                <a:latin typeface="Arial Unicode MS" panose="020B0604020202020204" pitchFamily="34" charset="-128"/>
              </a:rPr>
              <a:t>Recent grocery receipts</a:t>
            </a:r>
            <a:br>
              <a:rPr lang="en-US" altLang="en-US" sz="3400" dirty="0">
                <a:latin typeface="Arial Unicode MS" panose="020B0604020202020204" pitchFamily="34" charset="-128"/>
              </a:rPr>
            </a:br>
            <a:endParaRPr lang="en-US" altLang="en-US" sz="3400" dirty="0">
              <a:latin typeface="Arial Unicode MS" panose="020B0604020202020204" pitchFamily="34" charset="-128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0" y="914400"/>
            <a:ext cx="91440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/>
              <a:t>11.66	11.87	23.32	24.53	28.31</a:t>
            </a:r>
          </a:p>
          <a:p>
            <a:pPr eaLnBrk="1" hangingPunct="1"/>
            <a:r>
              <a:rPr lang="en-US" altLang="en-US" sz="3200" dirty="0"/>
              <a:t>29.60	31.05	37.98	43.76	45.29</a:t>
            </a:r>
          </a:p>
          <a:p>
            <a:pPr eaLnBrk="1" hangingPunct="1"/>
            <a:r>
              <a:rPr lang="en-US" altLang="en-US" sz="3200" dirty="0"/>
              <a:t>46.97	49.96	51.65	56.83	76.25</a:t>
            </a:r>
          </a:p>
          <a:p>
            <a:pPr eaLnBrk="1" hangingPunct="1"/>
            <a:r>
              <a:rPr lang="en-US" altLang="en-US" sz="3200" dirty="0"/>
              <a:t>75.82	92.58	117.63	132.51	150.95</a:t>
            </a:r>
          </a:p>
          <a:p>
            <a:pPr eaLnBrk="1" hangingPunct="1"/>
            <a:r>
              <a:rPr lang="en-US" altLang="en-US" sz="3200" dirty="0"/>
              <a:t>184.99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round(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pbinom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(0:11,21,.5),4)</a:t>
            </a:r>
          </a:p>
          <a:p>
            <a:pPr eaLnBrk="1" hangingPunct="1"/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0.0000 0.0000 0.0001 0.0007 0.0036 0.0133</a:t>
            </a:r>
          </a:p>
          <a:p>
            <a:pPr eaLnBrk="1" hangingPunct="1"/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0.0392 0.0946 0.1917 0.3318 0.5000 0.6682</a:t>
            </a:r>
          </a:p>
        </p:txBody>
      </p:sp>
    </p:spTree>
    <p:extLst>
      <p:ext uri="{BB962C8B-B14F-4D97-AF65-F5344CB8AC3E}">
        <p14:creationId xmlns:p14="http://schemas.microsoft.com/office/powerpoint/2010/main" val="3968610145"/>
      </p:ext>
    </p:extLst>
  </p:cSld>
  <p:clrMapOvr>
    <a:masterClrMapping/>
  </p:clrMapOvr>
  <p:transition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2A8A2E-44C3-43BE-9D8C-896B69E47A62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316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92AF84-402D-47F8-A47C-F75274406E03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685800"/>
          </a:xfrm>
        </p:spPr>
        <p:txBody>
          <a:bodyPr/>
          <a:lstStyle/>
          <a:p>
            <a:r>
              <a:rPr lang="en-US" altLang="en-US" sz="3600" dirty="0">
                <a:latin typeface="Arial Unicode MS" panose="020B0604020202020204" pitchFamily="34" charset="-128"/>
              </a:rPr>
              <a:t>14.2 Two Samples – Wilcoxon Rank Sum Test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8153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Let X</a:t>
            </a:r>
            <a:r>
              <a:rPr lang="en-US" altLang="en-US" sz="3200" baseline="-25000" dirty="0"/>
              <a:t>1</a:t>
            </a:r>
            <a:r>
              <a:rPr lang="en-US" altLang="en-US" sz="3200" dirty="0"/>
              <a:t>, … </a:t>
            </a:r>
            <a:r>
              <a:rPr lang="en-US" altLang="en-US" sz="3200" dirty="0" err="1"/>
              <a:t>X</a:t>
            </a:r>
            <a:r>
              <a:rPr lang="en-US" altLang="en-US" sz="3200" baseline="-25000" dirty="0" err="1"/>
              <a:t>n</a:t>
            </a:r>
            <a:r>
              <a:rPr lang="en-US" altLang="en-US" sz="3200" dirty="0"/>
              <a:t> be an </a:t>
            </a:r>
            <a:r>
              <a:rPr lang="en-US" altLang="en-US" sz="3200" dirty="0" err="1"/>
              <a:t>iid</a:t>
            </a:r>
            <a:r>
              <a:rPr lang="en-US" altLang="en-US" sz="3200" dirty="0"/>
              <a:t> sample from population D</a:t>
            </a:r>
            <a:r>
              <a:rPr lang="en-US" altLang="en-US" sz="3200" baseline="-25000" dirty="0"/>
              <a:t>1</a:t>
            </a:r>
            <a:r>
              <a:rPr lang="en-US" altLang="en-US" sz="32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Let Y</a:t>
            </a:r>
            <a:r>
              <a:rPr lang="en-US" altLang="en-US" sz="3200" baseline="-25000" dirty="0"/>
              <a:t>1</a:t>
            </a:r>
            <a:r>
              <a:rPr lang="en-US" altLang="en-US" sz="3200" dirty="0"/>
              <a:t>, … </a:t>
            </a:r>
            <a:r>
              <a:rPr lang="en-US" altLang="en-US" sz="3200" dirty="0" err="1"/>
              <a:t>Y</a:t>
            </a:r>
            <a:r>
              <a:rPr lang="en-US" altLang="en-US" sz="3200" baseline="-25000" dirty="0" err="1"/>
              <a:t>n</a:t>
            </a:r>
            <a:r>
              <a:rPr lang="en-US" altLang="en-US" dirty="0"/>
              <a:t> </a:t>
            </a:r>
            <a:r>
              <a:rPr lang="en-US" altLang="en-US" sz="3200" dirty="0"/>
              <a:t>be independent of the first sample and </a:t>
            </a:r>
            <a:r>
              <a:rPr lang="en-US" altLang="en-US" sz="3200" dirty="0" err="1"/>
              <a:t>iid</a:t>
            </a:r>
            <a:r>
              <a:rPr lang="en-US" altLang="en-US" sz="3200" dirty="0"/>
              <a:t> from some population D</a:t>
            </a:r>
            <a:r>
              <a:rPr lang="en-US" altLang="en-US" sz="3200" baseline="-25000" dirty="0"/>
              <a:t>2</a:t>
            </a:r>
            <a:r>
              <a:rPr lang="en-US" altLang="en-US" sz="3200" dirty="0"/>
              <a:t> that is shifted from the first population (shapes can be different).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We want to test H</a:t>
            </a:r>
            <a:r>
              <a:rPr lang="en-US" altLang="en-US" sz="3200" baseline="-25000" dirty="0"/>
              <a:t>0</a:t>
            </a:r>
            <a:r>
              <a:rPr lang="en-US" altLang="en-US" sz="3200" dirty="0"/>
              <a:t>: D</a:t>
            </a:r>
            <a:r>
              <a:rPr lang="en-US" altLang="en-US" sz="3200" baseline="-25000" dirty="0"/>
              <a:t>1</a:t>
            </a:r>
            <a:r>
              <a:rPr lang="en-US" altLang="en-US" sz="3200" dirty="0"/>
              <a:t>=D</a:t>
            </a:r>
            <a:r>
              <a:rPr lang="en-US" altLang="en-US" sz="3200" baseline="-25000" dirty="0"/>
              <a:t>2</a:t>
            </a:r>
            <a:r>
              <a:rPr lang="en-US" altLang="en-US" sz="3200" dirty="0"/>
              <a:t> versus whether D</a:t>
            </a:r>
            <a:r>
              <a:rPr lang="en-US" altLang="en-US" sz="3200" baseline="-25000" dirty="0"/>
              <a:t>2</a:t>
            </a:r>
            <a:r>
              <a:rPr lang="en-US" altLang="en-US" sz="3200" dirty="0"/>
              <a:t> is shifted from D</a:t>
            </a:r>
            <a:r>
              <a:rPr lang="en-US" altLang="en-US" sz="3200" baseline="-25000" dirty="0"/>
              <a:t>1</a:t>
            </a:r>
            <a:r>
              <a:rPr lang="en-US" altLang="en-US" sz="3200" dirty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94664968"/>
      </p:ext>
    </p:extLst>
  </p:cSld>
  <p:clrMapOvr>
    <a:masterClrMapping/>
  </p:clrMapOvr>
  <p:transition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6D2D-20B9-41B8-B020-04B3AB3F2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Shifted distributions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5F6C26-9D7D-44E7-B3F9-A52A618937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39FDA0-0660-402F-AF1C-98814580D38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521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F6D2D-20B9-41B8-B020-04B3AB3F2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Shifted distributions with different shapes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5F6C26-9D7D-44E7-B3F9-A52A618937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39FDA0-0660-402F-AF1C-98814580D38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81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64E5-783B-4455-8135-E4F850B6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Wilcoxon Rank Sum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93737-B62C-46D8-B52F-D1F496002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 two samples (keep track of samples though), rank them, and compute T</a:t>
            </a:r>
            <a:r>
              <a:rPr lang="en-US" baseline="-25000" dirty="0"/>
              <a:t>1,</a:t>
            </a:r>
            <a:r>
              <a:rPr lang="en-US" dirty="0"/>
              <a:t>T</a:t>
            </a:r>
            <a:r>
              <a:rPr lang="en-US" baseline="-25000" dirty="0"/>
              <a:t>2</a:t>
            </a:r>
            <a:r>
              <a:rPr lang="en-US" dirty="0"/>
              <a:t> or T=min(T</a:t>
            </a:r>
            <a:r>
              <a:rPr lang="en-US" baseline="-25000" dirty="0"/>
              <a:t>1,</a:t>
            </a:r>
            <a:r>
              <a:rPr lang="en-US" dirty="0"/>
              <a:t>T</a:t>
            </a:r>
            <a:r>
              <a:rPr lang="en-US" baseline="-25000" dirty="0"/>
              <a:t>2</a:t>
            </a:r>
            <a:r>
              <a:rPr lang="en-US" dirty="0"/>
              <a:t>).  Use the sum of the ranks of the smaller of the two samples for one-sided tests; T for two-sided tests.</a:t>
            </a:r>
          </a:p>
          <a:p>
            <a:r>
              <a:rPr lang="en-US" dirty="0"/>
              <a:t>Equivalent alternatives exist, based on the equation T</a:t>
            </a:r>
            <a:r>
              <a:rPr lang="en-US" baseline="-25000" dirty="0"/>
              <a:t>1</a:t>
            </a:r>
            <a:r>
              <a:rPr lang="en-US" dirty="0"/>
              <a:t>+T</a:t>
            </a:r>
            <a:r>
              <a:rPr lang="en-US" baseline="-25000" dirty="0"/>
              <a:t>2</a:t>
            </a:r>
            <a:r>
              <a:rPr lang="en-US" dirty="0"/>
              <a:t>=(n</a:t>
            </a:r>
            <a:r>
              <a:rPr lang="en-US" baseline="-25000" dirty="0"/>
              <a:t>1</a:t>
            </a:r>
            <a:r>
              <a:rPr lang="en-US" dirty="0"/>
              <a:t>+n</a:t>
            </a:r>
            <a:r>
              <a:rPr lang="en-US" baseline="-25000" dirty="0"/>
              <a:t>2</a:t>
            </a:r>
            <a:r>
              <a:rPr lang="en-US" dirty="0"/>
              <a:t>)(n</a:t>
            </a:r>
            <a:r>
              <a:rPr lang="en-US" baseline="-25000" dirty="0"/>
              <a:t>1 </a:t>
            </a:r>
            <a:r>
              <a:rPr lang="en-US" dirty="0"/>
              <a:t>+ n</a:t>
            </a:r>
            <a:r>
              <a:rPr lang="en-US" baseline="-25000" dirty="0"/>
              <a:t>2 </a:t>
            </a:r>
            <a:r>
              <a:rPr lang="en-US" dirty="0"/>
              <a:t>+1)/2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733D8-228E-4B42-AFC6-CE3CAB585E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86483B-A6A8-4DE9-9F9E-84EAC3CE22FF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995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671BD-BE8A-4D02-9D97-9B1D14BC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and test statistic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17488-4FFF-4E95-B883-D5D8F0978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X</a:t>
            </a:r>
            <a:r>
              <a:rPr lang="en-US" baseline="-25000" dirty="0"/>
              <a:t>1</a:t>
            </a:r>
            <a:r>
              <a:rPr lang="en-US" dirty="0"/>
              <a:t>=0, X</a:t>
            </a:r>
            <a:r>
              <a:rPr lang="en-US" baseline="-25000" dirty="0"/>
              <a:t>2</a:t>
            </a:r>
            <a:r>
              <a:rPr lang="en-US" dirty="0"/>
              <a:t>=2, Y</a:t>
            </a:r>
            <a:r>
              <a:rPr lang="en-US" baseline="-25000" dirty="0"/>
              <a:t>1</a:t>
            </a:r>
            <a:r>
              <a:rPr lang="en-US" dirty="0"/>
              <a:t>=1, Y</a:t>
            </a:r>
            <a:r>
              <a:rPr lang="en-US" baseline="-25000" dirty="0"/>
              <a:t>2</a:t>
            </a:r>
            <a:r>
              <a:rPr lang="en-US" dirty="0"/>
              <a:t>=4, Y</a:t>
            </a:r>
            <a:r>
              <a:rPr lang="en-US" baseline="-25000" dirty="0"/>
              <a:t>3</a:t>
            </a:r>
            <a:r>
              <a:rPr lang="en-US" dirty="0"/>
              <a:t>=7</a:t>
            </a:r>
          </a:p>
          <a:p>
            <a:r>
              <a:rPr lang="en-US" dirty="0"/>
              <a:t>What is T</a:t>
            </a:r>
            <a:r>
              <a:rPr lang="en-US" baseline="-25000" dirty="0"/>
              <a:t>1</a:t>
            </a:r>
            <a:r>
              <a:rPr lang="en-US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2F699-9C1B-46C4-9111-F7B84CE79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86483B-A6A8-4DE9-9F9E-84EAC3CE22F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461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D0DC8-5781-4D91-9975-CB623ED1C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16A40-6FB9-4AE3-AD69-C077A6DA1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A57EC3-BC02-46D0-956E-4810C6FF4C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86483B-A6A8-4DE9-9F9E-84EAC3CE22FF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96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163F815-0935-4F8F-A9F9-938D538C7FE8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1102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>
                <a:latin typeface="Arial Unicode MS" panose="020B0604020202020204" pitchFamily="34" charset="-128"/>
              </a:rPr>
              <a:t>Outline for Today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495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Sign Test (One sample)</a:t>
            </a: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Rank Sum Test (Two sample)</a:t>
            </a: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Signed-Rank Test (One sample/Paired sample)</a:t>
            </a:r>
          </a:p>
          <a:p>
            <a:pPr eaLnBrk="1" hangingPunct="1"/>
            <a:endParaRPr lang="en-US" altLang="en-US" b="1" dirty="0">
              <a:latin typeface="Arial Unicode MS" panose="020B0604020202020204" pitchFamily="34" charset="-128"/>
            </a:endParaRPr>
          </a:p>
          <a:p>
            <a:pPr eaLnBrk="1" hangingPunct="1"/>
            <a:endParaRPr lang="en-US" altLang="en-US" b="1" dirty="0">
              <a:latin typeface="Arial Unicode MS" panose="020B0604020202020204" pitchFamily="34" charset="-128"/>
            </a:endParaRPr>
          </a:p>
          <a:p>
            <a:pPr eaLnBrk="1" hangingPunct="1"/>
            <a:endParaRPr lang="en-US" altLang="en-US" sz="1200" b="1" dirty="0">
              <a:latin typeface="Arial Unicode MS" panose="020B0604020202020204" pitchFamily="34" charset="-128"/>
            </a:endParaRPr>
          </a:p>
          <a:p>
            <a:pPr eaLnBrk="1" hangingPunct="1"/>
            <a:endParaRPr lang="en-US" altLang="en-US" sz="1200" b="1" dirty="0">
              <a:latin typeface="Arial Unicode MS" panose="020B0604020202020204" pitchFamily="34" charset="-128"/>
            </a:endParaRP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Test on Thursday, Nov 7</a:t>
            </a: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Homework 8 is due Thursday, Nov 14</a:t>
            </a:r>
          </a:p>
          <a:p>
            <a:pPr marL="0" indent="0" eaLnBrk="1" hangingPunct="1">
              <a:buNone/>
            </a:pPr>
            <a:endParaRPr lang="en-US" altLang="en-US" b="1" dirty="0">
              <a:latin typeface="Arial Unicode MS" panose="020B0604020202020204" pitchFamily="34" charset="-128"/>
            </a:endParaRPr>
          </a:p>
          <a:p>
            <a:pPr eaLnBrk="1" hangingPunct="1"/>
            <a:endParaRPr lang="en-US" altLang="en-US" b="1" dirty="0">
              <a:latin typeface="Arial Unicode MS" panose="020B0604020202020204" pitchFamily="34" charset="-128"/>
            </a:endParaRPr>
          </a:p>
          <a:p>
            <a:pPr marL="0" indent="0" eaLnBrk="1" hangingPunct="1">
              <a:buNone/>
            </a:pPr>
            <a:endParaRPr lang="en-US" altLang="en-US" b="1" dirty="0">
              <a:latin typeface="Arial Unicode MS" panose="020B0604020202020204" pitchFamily="34" charset="-128"/>
            </a:endParaRPr>
          </a:p>
          <a:p>
            <a:pPr marL="0" indent="0" eaLnBrk="1" hangingPunct="1">
              <a:buNone/>
            </a:pPr>
            <a:endParaRPr lang="en-US" altLang="en-US" sz="1200" b="1" dirty="0">
              <a:latin typeface="Arial Unicode MS" panose="020B0604020202020204" pitchFamily="34" charset="-128"/>
            </a:endParaRPr>
          </a:p>
          <a:p>
            <a:pPr eaLnBrk="1" hangingPunct="1"/>
            <a:endParaRPr lang="en-US" altLang="en-US" b="1" dirty="0">
              <a:latin typeface="Arial Unicode MS" panose="020B0604020202020204" pitchFamily="34" charset="-128"/>
            </a:endParaRPr>
          </a:p>
          <a:p>
            <a:pPr marL="0" indent="0" eaLnBrk="1" hangingPunct="1">
              <a:buNone/>
            </a:pPr>
            <a:endParaRPr lang="en-US" altLang="en-US" sz="1200" dirty="0">
              <a:latin typeface="Arial Unicode MS" panose="020B0604020202020204" pitchFamily="34" charset="-128"/>
            </a:endParaRPr>
          </a:p>
          <a:p>
            <a:pPr eaLnBrk="1" hangingPunct="1">
              <a:buFontTx/>
              <a:buNone/>
            </a:pPr>
            <a:endParaRPr lang="en-US" altLang="en-US" sz="1000" b="1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ransition>
    <p:zoom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D0DC8-5781-4D91-9975-CB623ED1C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16A40-6FB9-4AE3-AD69-C077A6DA1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A57EC3-BC02-46D0-956E-4810C6FF4C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86483B-A6A8-4DE9-9F9E-84EAC3CE22FF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224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D24C-200C-4B27-B1D6-F15794D88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A21D-3223-4E06-B439-68A80E234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Ties</a:t>
            </a:r>
          </a:p>
          <a:p>
            <a:endParaRPr lang="en-US" dirty="0"/>
          </a:p>
          <a:p>
            <a:r>
              <a:rPr lang="en-US" dirty="0"/>
              <a:t>Large sample approximation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C7CCD-74B9-4CDA-A672-0973A9A16F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86483B-A6A8-4DE9-9F9E-84EAC3CE22FF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333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69AC2C-4034-46FF-912C-05F3BB60B58A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914400"/>
          </a:xfrm>
        </p:spPr>
        <p:txBody>
          <a:bodyPr/>
          <a:lstStyle/>
          <a:p>
            <a:r>
              <a:rPr lang="en-US" altLang="en-US" sz="3400" dirty="0">
                <a:latin typeface="Arial Unicode MS" panose="020B0604020202020204" pitchFamily="34" charset="-128"/>
              </a:rPr>
              <a:t>Asymptotic Relative Efficiency (A.R.E.)</a:t>
            </a:r>
            <a:br>
              <a:rPr lang="en-US" altLang="en-US" sz="3400" dirty="0">
                <a:latin typeface="Arial Unicode MS" panose="020B0604020202020204" pitchFamily="34" charset="-128"/>
              </a:rPr>
            </a:br>
            <a:r>
              <a:rPr lang="en-US" altLang="en-US" sz="3400" dirty="0">
                <a:latin typeface="Arial Unicode MS" panose="020B0604020202020204" pitchFamily="34" charset="-128"/>
              </a:rPr>
              <a:t>Relative to t-test</a:t>
            </a:r>
            <a:br>
              <a:rPr lang="en-US" altLang="en-US" sz="3400" dirty="0">
                <a:latin typeface="Arial Unicode MS" panose="020B0604020202020204" pitchFamily="34" charset="-128"/>
              </a:rPr>
            </a:br>
            <a:endParaRPr lang="en-US" altLang="en-US" sz="3400" dirty="0">
              <a:latin typeface="Arial Unicode MS" panose="020B0604020202020204" pitchFamily="34" charset="-128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534400" cy="220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2000"/>
              </a:lnSpc>
              <a:spcBef>
                <a:spcPct val="50000"/>
              </a:spcBef>
            </a:pPr>
            <a:endParaRPr lang="en-US" altLang="en-US" sz="1000" dirty="0"/>
          </a:p>
          <a:p>
            <a:pPr eaLnBrk="1" hangingPunct="1">
              <a:spcBef>
                <a:spcPts val="600"/>
              </a:spcBef>
            </a:pPr>
            <a:r>
              <a:rPr lang="en-US" altLang="en-US" sz="3200" dirty="0"/>
              <a:t>	     Normal	</a:t>
            </a:r>
            <a:r>
              <a:rPr lang="en-US" altLang="en-US" sz="3200" dirty="0" err="1"/>
              <a:t>Unif</a:t>
            </a:r>
            <a:r>
              <a:rPr lang="en-US" altLang="en-US" sz="3200" dirty="0"/>
              <a:t>		</a:t>
            </a:r>
            <a:r>
              <a:rPr lang="en-US" altLang="en-US" sz="3200" dirty="0" err="1"/>
              <a:t>Doub.Exp</a:t>
            </a:r>
            <a:r>
              <a:rPr lang="en-US" altLang="en-US" sz="3200" dirty="0"/>
              <a:t>	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200" dirty="0"/>
              <a:t>MWW	0.955	1.0		1.5</a:t>
            </a:r>
          </a:p>
          <a:p>
            <a:pPr eaLnBrk="1" hangingPunct="1">
              <a:spcBef>
                <a:spcPts val="600"/>
              </a:spcBef>
            </a:pPr>
            <a:endParaRPr lang="en-US" altLang="en-US" sz="1000" dirty="0"/>
          </a:p>
          <a:p>
            <a:pPr eaLnBrk="1" hangingPunct="1">
              <a:spcBef>
                <a:spcPts val="600"/>
              </a:spcBef>
            </a:pPr>
            <a:r>
              <a:rPr lang="en-US" altLang="en-US" sz="3200" dirty="0"/>
              <a:t>* Never worse than 0.864, up to </a:t>
            </a:r>
            <a:r>
              <a:rPr lang="en-US" altLang="en-US" sz="3200" dirty="0">
                <a:cs typeface="Arial" panose="020B0604020202020204" pitchFamily="34" charset="0"/>
              </a:rPr>
              <a:t>∞</a:t>
            </a:r>
          </a:p>
        </p:txBody>
      </p:sp>
    </p:spTree>
    <p:extLst>
      <p:ext uri="{BB962C8B-B14F-4D97-AF65-F5344CB8AC3E}">
        <p14:creationId xmlns:p14="http://schemas.microsoft.com/office/powerpoint/2010/main" val="1414326981"/>
      </p:ext>
    </p:extLst>
  </p:cSld>
  <p:clrMapOvr>
    <a:masterClrMapping/>
  </p:clrMapOvr>
  <p:transition>
    <p:zoom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B9FD90-23F7-42F4-B1CC-4E2D6FE78380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914400"/>
          </a:xfrm>
        </p:spPr>
        <p:txBody>
          <a:bodyPr/>
          <a:lstStyle/>
          <a:p>
            <a:r>
              <a:rPr lang="en-US" altLang="en-US" sz="3400" dirty="0">
                <a:latin typeface="Arial Unicode MS" panose="020B0604020202020204" pitchFamily="34" charset="-128"/>
              </a:rPr>
              <a:t>14.3 Wilcoxon Signed Rank Test</a:t>
            </a:r>
            <a:br>
              <a:rPr lang="en-US" altLang="en-US" sz="3400" dirty="0">
                <a:latin typeface="Arial Unicode MS" panose="020B0604020202020204" pitchFamily="34" charset="-128"/>
              </a:rPr>
            </a:br>
            <a:endParaRPr lang="en-US" altLang="en-US" sz="3400" dirty="0">
              <a:latin typeface="Arial Unicode MS" panose="020B0604020202020204" pitchFamily="34" charset="-128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8153400" cy="518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2000"/>
              </a:lnSpc>
              <a:spcBef>
                <a:spcPct val="50000"/>
              </a:spcBef>
            </a:pPr>
            <a:r>
              <a:rPr lang="en-US" altLang="en-US" sz="3200" dirty="0"/>
              <a:t>Let Y</a:t>
            </a:r>
            <a:r>
              <a:rPr lang="en-US" altLang="en-US" sz="3200" baseline="-25000" dirty="0"/>
              <a:t>1</a:t>
            </a:r>
            <a:r>
              <a:rPr lang="en-US" altLang="en-US" sz="3200" dirty="0"/>
              <a:t>, … </a:t>
            </a:r>
            <a:r>
              <a:rPr lang="en-US" altLang="en-US" sz="3200" dirty="0" err="1"/>
              <a:t>Y</a:t>
            </a:r>
            <a:r>
              <a:rPr lang="en-US" altLang="en-US" sz="3200" baseline="-25000" dirty="0" err="1"/>
              <a:t>n</a:t>
            </a:r>
            <a:r>
              <a:rPr lang="en-US" altLang="en-US" sz="3200" dirty="0"/>
              <a:t> be an </a:t>
            </a:r>
            <a:r>
              <a:rPr lang="en-US" altLang="en-US" sz="3200" dirty="0" err="1"/>
              <a:t>iid</a:t>
            </a:r>
            <a:r>
              <a:rPr lang="en-US" altLang="en-US" sz="3200" dirty="0"/>
              <a:t> sample from some symmetric distribution.</a:t>
            </a:r>
          </a:p>
          <a:p>
            <a:pPr eaLnBrk="1" hangingPunct="1">
              <a:lnSpc>
                <a:spcPct val="112000"/>
              </a:lnSpc>
              <a:spcBef>
                <a:spcPct val="50000"/>
              </a:spcBef>
            </a:pPr>
            <a:r>
              <a:rPr lang="en-US" altLang="en-US" sz="3200" dirty="0"/>
              <a:t>We want a test about the median of the population distribution.</a:t>
            </a:r>
          </a:p>
          <a:p>
            <a:pPr eaLnBrk="1" hangingPunct="1">
              <a:lnSpc>
                <a:spcPct val="112000"/>
              </a:lnSpc>
              <a:spcBef>
                <a:spcPct val="50000"/>
              </a:spcBef>
            </a:pPr>
            <a:r>
              <a:rPr lang="en-US" altLang="en-US" sz="3200" dirty="0"/>
              <a:t>The text introduces this procedure for paired data, but it is also a better option than the sign test for a single sample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13358572"/>
      </p:ext>
    </p:extLst>
  </p:cSld>
  <p:clrMapOvr>
    <a:masterClrMapping/>
  </p:clrMapOvr>
  <p:transition>
    <p:zoom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C9E3050-6E08-4987-B6F7-E81FF50257F5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Assumptions and hypotheses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Hypotheses and assumptions are similar to those for the sign test</a:t>
            </a:r>
          </a:p>
          <a:p>
            <a:r>
              <a:rPr lang="en-US" altLang="en-US" dirty="0"/>
              <a:t>For paired differences D, the test statistics are T</a:t>
            </a:r>
            <a:r>
              <a:rPr lang="en-US" altLang="en-US" baseline="-25000" dirty="0"/>
              <a:t>+</a:t>
            </a:r>
            <a:r>
              <a:rPr lang="en-US" altLang="en-US" dirty="0"/>
              <a:t>, T</a:t>
            </a:r>
            <a:r>
              <a:rPr lang="en-US" altLang="en-US" baseline="-25000" dirty="0"/>
              <a:t>- </a:t>
            </a:r>
            <a:r>
              <a:rPr lang="en-US" altLang="en-US" dirty="0"/>
              <a:t>and T=min(T</a:t>
            </a:r>
            <a:r>
              <a:rPr lang="en-US" altLang="en-US" baseline="-25000" dirty="0"/>
              <a:t>+</a:t>
            </a:r>
            <a:r>
              <a:rPr lang="en-US" altLang="en-US" dirty="0"/>
              <a:t>,T</a:t>
            </a:r>
            <a:r>
              <a:rPr lang="en-US" altLang="en-US" baseline="-25000" dirty="0"/>
              <a:t>-</a:t>
            </a:r>
            <a:r>
              <a:rPr lang="en-US" altLang="en-US" dirty="0"/>
              <a:t>) (two-sided test), where T</a:t>
            </a:r>
            <a:r>
              <a:rPr lang="en-US" altLang="en-US" baseline="-25000" dirty="0"/>
              <a:t>+</a:t>
            </a:r>
            <a:r>
              <a:rPr lang="en-US" altLang="en-US" dirty="0"/>
              <a:t> is the sum of ranks of |D| for positive observations and T</a:t>
            </a:r>
            <a:r>
              <a:rPr lang="en-US" altLang="en-US" baseline="-25000" dirty="0"/>
              <a:t>-</a:t>
            </a:r>
            <a:r>
              <a:rPr lang="en-US" altLang="en-US" dirty="0"/>
              <a:t> is the sum of ranks of |D| for negative observations.  </a:t>
            </a:r>
          </a:p>
          <a:p>
            <a:r>
              <a:rPr lang="en-US" altLang="en-US" dirty="0"/>
              <a:t>For a single sample, we would work with X-</a:t>
            </a:r>
            <a:r>
              <a:rPr lang="en-US" altLang="en-US" dirty="0">
                <a:latin typeface="Symbol" panose="05050102010706020507" pitchFamily="18" charset="2"/>
              </a:rPr>
              <a:t>h</a:t>
            </a:r>
            <a:r>
              <a:rPr lang="en-US" altLang="en-US" baseline="-25000" dirty="0"/>
              <a:t>0</a:t>
            </a:r>
            <a:r>
              <a:rPr lang="en-US" altLang="en-US" dirty="0"/>
              <a:t> instead of D.</a:t>
            </a:r>
          </a:p>
        </p:txBody>
      </p:sp>
    </p:spTree>
    <p:extLst>
      <p:ext uri="{BB962C8B-B14F-4D97-AF65-F5344CB8AC3E}">
        <p14:creationId xmlns:p14="http://schemas.microsoft.com/office/powerpoint/2010/main" val="3634485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C9E3050-6E08-4987-B6F7-E81FF50257F5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Assumptions and hypotheses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Hypotheses and assumptions are similar to those for the sign test.</a:t>
            </a:r>
          </a:p>
          <a:p>
            <a:r>
              <a:rPr lang="en-US" altLang="en-US" dirty="0"/>
              <a:t>For paired differences D, the test statistics can be either T</a:t>
            </a:r>
            <a:r>
              <a:rPr lang="en-US" altLang="en-US" baseline="-25000" dirty="0"/>
              <a:t>+</a:t>
            </a:r>
            <a:r>
              <a:rPr lang="en-US" altLang="en-US" dirty="0"/>
              <a:t> or</a:t>
            </a:r>
            <a:r>
              <a:rPr lang="en-US" altLang="en-US" baseline="-25000" dirty="0"/>
              <a:t> </a:t>
            </a:r>
            <a:r>
              <a:rPr lang="en-US" altLang="en-US" dirty="0"/>
              <a:t> T</a:t>
            </a:r>
            <a:r>
              <a:rPr lang="en-US" altLang="en-US" baseline="-25000" dirty="0"/>
              <a:t>- , </a:t>
            </a:r>
            <a:r>
              <a:rPr lang="en-US" altLang="en-US" dirty="0"/>
              <a:t>where T</a:t>
            </a:r>
            <a:r>
              <a:rPr lang="en-US" altLang="en-US" baseline="-25000" dirty="0"/>
              <a:t>+</a:t>
            </a:r>
            <a:r>
              <a:rPr lang="en-US" altLang="en-US" dirty="0"/>
              <a:t> is the sum of ranks of |D| for positive observations and T</a:t>
            </a:r>
            <a:r>
              <a:rPr lang="en-US" altLang="en-US" baseline="-25000" dirty="0"/>
              <a:t>-</a:t>
            </a:r>
            <a:r>
              <a:rPr lang="en-US" altLang="en-US" dirty="0"/>
              <a:t> is the sum of ranks of |D| for negative observations.  </a:t>
            </a:r>
          </a:p>
          <a:p>
            <a:r>
              <a:rPr lang="en-US" altLang="en-US" dirty="0"/>
              <a:t>For a single sample, we would work with X-</a:t>
            </a:r>
            <a:r>
              <a:rPr lang="en-US" altLang="en-US" dirty="0">
                <a:latin typeface="Symbol" panose="05050102010706020507" pitchFamily="18" charset="2"/>
              </a:rPr>
              <a:t>h</a:t>
            </a:r>
            <a:r>
              <a:rPr lang="en-US" altLang="en-US" baseline="-25000" dirty="0"/>
              <a:t>0</a:t>
            </a:r>
            <a:r>
              <a:rPr lang="en-US" altLang="en-US" dirty="0"/>
              <a:t> instead of D.</a:t>
            </a:r>
          </a:p>
        </p:txBody>
      </p:sp>
    </p:spTree>
    <p:extLst>
      <p:ext uri="{BB962C8B-B14F-4D97-AF65-F5344CB8AC3E}">
        <p14:creationId xmlns:p14="http://schemas.microsoft.com/office/powerpoint/2010/main" val="2091552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886A23-CED8-407C-95E5-4571575C6A0F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Recent grocery receipts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6450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/>
              <a:t>$46.97  $56.83   $37.98   $150.95   $184.99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$117.63 $92.58  $132.51   $43.76     $75.82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$29.60   $23.32   $45.29   $11.66      $49.96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$24.53   $75.26   $51.65   $11.87      $28.31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$31.05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56844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CBAE7A-0945-455C-9387-393742E43858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Recent grocery receipts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3784D9-D3A1-4929-906D-370FE93F2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843206"/>
            <a:ext cx="6096000" cy="18466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-3.03  6.83 -12.02 100.95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134.99 67.63 42.58 82.51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-6.24 25.82 -20.40 -26.68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-4.71 -38.34 -0.04 -25.47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25.26 1.65 -38.13 -21.69 -18.95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A106D4-6E7A-403A-93F1-A0DD7969D200}"/>
              </a:ext>
            </a:extLst>
          </p:cNvPr>
          <p:cNvSpPr/>
          <p:nvPr/>
        </p:nvSpPr>
        <p:spPr>
          <a:xfrm>
            <a:off x="1466850" y="4275038"/>
            <a:ext cx="54673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400" dirty="0">
                <a:solidFill>
                  <a:srgbClr val="FF0000"/>
                </a:solidFill>
                <a:latin typeface="Lucida Console" panose="020B0609040504020204" pitchFamily="49" charset="0"/>
              </a:rPr>
              <a:t>-0.04 </a:t>
            </a:r>
            <a:r>
              <a:rPr lang="en-US" alt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1.65 </a:t>
            </a:r>
            <a:r>
              <a:rPr lang="en-US" altLang="en-US" sz="2400" dirty="0">
                <a:solidFill>
                  <a:srgbClr val="FF0000"/>
                </a:solidFill>
                <a:latin typeface="Lucida Console" panose="020B0609040504020204" pitchFamily="49" charset="0"/>
              </a:rPr>
              <a:t>-3.03 -4.71 -6.24 </a:t>
            </a:r>
            <a:r>
              <a:rPr lang="en-US" alt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6.83 </a:t>
            </a:r>
            <a:r>
              <a:rPr lang="en-US" altLang="en-US" sz="2400" dirty="0">
                <a:solidFill>
                  <a:srgbClr val="FF0000"/>
                </a:solidFill>
                <a:latin typeface="Lucida Console" panose="020B0609040504020204" pitchFamily="49" charset="0"/>
              </a:rPr>
              <a:t>-12.02 -18.95 -20.40 </a:t>
            </a:r>
          </a:p>
          <a:p>
            <a:pPr lvl="0" eaLnBrk="0" hangingPunct="0"/>
            <a:r>
              <a:rPr lang="en-US" altLang="en-US" sz="2400" dirty="0">
                <a:solidFill>
                  <a:srgbClr val="FF0000"/>
                </a:solidFill>
                <a:latin typeface="Lucida Console" panose="020B0609040504020204" pitchFamily="49" charset="0"/>
              </a:rPr>
              <a:t>-21.69 </a:t>
            </a:r>
            <a:r>
              <a:rPr lang="en-US" altLang="en-US" sz="2400" dirty="0">
                <a:latin typeface="Lucida Console" panose="020B0609040504020204" pitchFamily="49" charset="0"/>
              </a:rPr>
              <a:t>25.26</a:t>
            </a:r>
            <a:r>
              <a:rPr lang="en-US" altLang="en-US" sz="2400" dirty="0">
                <a:solidFill>
                  <a:srgbClr val="FF0000"/>
                </a:solidFill>
                <a:latin typeface="Lucida Console" panose="020B0609040504020204" pitchFamily="49" charset="0"/>
              </a:rPr>
              <a:t> -25.47 </a:t>
            </a:r>
            <a:r>
              <a:rPr lang="en-US" alt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25.82 </a:t>
            </a:r>
          </a:p>
          <a:p>
            <a:pPr lvl="0" eaLnBrk="0" hangingPunct="0"/>
            <a:r>
              <a:rPr lang="en-US" altLang="en-US" sz="2400" dirty="0">
                <a:solidFill>
                  <a:srgbClr val="FF0000"/>
                </a:solidFill>
                <a:latin typeface="Lucida Console" panose="020B0609040504020204" pitchFamily="49" charset="0"/>
              </a:rPr>
              <a:t>-26.68 -38.13 -38.34 </a:t>
            </a:r>
            <a:r>
              <a:rPr lang="en-US" alt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42.58 67.63 82.51 100.95 134.99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559605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473909-A88A-46B0-87E3-D232E0E92ABD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830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69AC2C-4034-46FF-912C-05F3BB60B58A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914400"/>
          </a:xfrm>
        </p:spPr>
        <p:txBody>
          <a:bodyPr/>
          <a:lstStyle/>
          <a:p>
            <a:r>
              <a:rPr lang="en-US" altLang="en-US" sz="3400">
                <a:latin typeface="Arial Unicode MS" panose="020B0604020202020204" pitchFamily="34" charset="-128"/>
              </a:rPr>
              <a:t>Asymptotic Relative Efficiency (A.R.E.)</a:t>
            </a:r>
            <a:br>
              <a:rPr lang="en-US" altLang="en-US" sz="3400">
                <a:latin typeface="Arial Unicode MS" panose="020B0604020202020204" pitchFamily="34" charset="-128"/>
              </a:rPr>
            </a:br>
            <a:r>
              <a:rPr lang="en-US" altLang="en-US" sz="3400">
                <a:latin typeface="Arial Unicode MS" panose="020B0604020202020204" pitchFamily="34" charset="-128"/>
              </a:rPr>
              <a:t>Relative to t-test</a:t>
            </a:r>
            <a:br>
              <a:rPr lang="en-US" altLang="en-US" sz="3400">
                <a:latin typeface="Arial Unicode MS" panose="020B0604020202020204" pitchFamily="34" charset="-128"/>
              </a:rPr>
            </a:br>
            <a:endParaRPr lang="en-US" altLang="en-US" sz="3400">
              <a:latin typeface="Arial Unicode MS" panose="020B0604020202020204" pitchFamily="34" charset="-128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534400" cy="560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2000"/>
              </a:lnSpc>
              <a:spcBef>
                <a:spcPct val="50000"/>
              </a:spcBef>
            </a:pPr>
            <a:r>
              <a:rPr lang="en-US" altLang="en-US" sz="3200" dirty="0"/>
              <a:t>Asymptotic relative efficiency of test A to test B (for baseline) is the ratio of sample sizes (</a:t>
            </a:r>
            <a:r>
              <a:rPr lang="en-US" altLang="en-US" sz="3200" dirty="0" err="1"/>
              <a:t>n</a:t>
            </a:r>
            <a:r>
              <a:rPr lang="en-US" altLang="en-US" sz="3200" baseline="-25000" dirty="0" err="1"/>
              <a:t>B</a:t>
            </a:r>
            <a:r>
              <a:rPr lang="en-US" altLang="en-US" sz="3200" dirty="0"/>
              <a:t>/</a:t>
            </a:r>
            <a:r>
              <a:rPr lang="en-US" altLang="en-US" sz="3200" dirty="0" err="1"/>
              <a:t>n</a:t>
            </a:r>
            <a:r>
              <a:rPr lang="en-US" altLang="en-US" sz="3200" baseline="-25000" dirty="0" err="1"/>
              <a:t>A</a:t>
            </a:r>
            <a:r>
              <a:rPr lang="en-US" altLang="en-US" sz="3200" dirty="0"/>
              <a:t>) needed to have the same </a:t>
            </a:r>
            <a:r>
              <a:rPr lang="en-US" altLang="en-US" sz="3200" dirty="0">
                <a:latin typeface="Symbol" panose="05050102010706020507" pitchFamily="18" charset="2"/>
              </a:rPr>
              <a:t>a</a:t>
            </a:r>
            <a:r>
              <a:rPr lang="en-US" altLang="en-US" sz="3200" dirty="0"/>
              <a:t> and </a:t>
            </a:r>
            <a:r>
              <a:rPr lang="en-US" altLang="en-US" sz="3200" dirty="0">
                <a:latin typeface="Symbol" panose="05050102010706020507" pitchFamily="18" charset="2"/>
              </a:rPr>
              <a:t>b</a:t>
            </a:r>
            <a:r>
              <a:rPr lang="en-US" altLang="en-US" sz="3200" dirty="0"/>
              <a:t> as the sample sizes increase and the alternates get closer to the null hypothesis.</a:t>
            </a:r>
          </a:p>
          <a:p>
            <a:pPr eaLnBrk="1" hangingPunct="1">
              <a:lnSpc>
                <a:spcPct val="112000"/>
              </a:lnSpc>
              <a:spcBef>
                <a:spcPct val="50000"/>
              </a:spcBef>
            </a:pPr>
            <a:endParaRPr lang="en-US" altLang="en-US" sz="1000" dirty="0"/>
          </a:p>
          <a:p>
            <a:pPr eaLnBrk="1" hangingPunct="1">
              <a:spcBef>
                <a:spcPts val="600"/>
              </a:spcBef>
            </a:pPr>
            <a:r>
              <a:rPr lang="en-US" altLang="en-US" sz="3200" dirty="0"/>
              <a:t>	     Normal	</a:t>
            </a:r>
            <a:r>
              <a:rPr lang="en-US" altLang="en-US" sz="3200" dirty="0" err="1"/>
              <a:t>Unif</a:t>
            </a:r>
            <a:r>
              <a:rPr lang="en-US" altLang="en-US" sz="3200" dirty="0"/>
              <a:t>		</a:t>
            </a:r>
            <a:r>
              <a:rPr lang="en-US" altLang="en-US" sz="3200" dirty="0" err="1"/>
              <a:t>Doub.Exp</a:t>
            </a:r>
            <a:r>
              <a:rPr lang="en-US" altLang="en-US" sz="3200" dirty="0"/>
              <a:t>	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200" dirty="0"/>
              <a:t>Sign		0.637	0.333	2.0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200" dirty="0"/>
              <a:t>W-SR*	0.955	1.0		1.5</a:t>
            </a:r>
          </a:p>
          <a:p>
            <a:pPr eaLnBrk="1" hangingPunct="1">
              <a:spcBef>
                <a:spcPts val="600"/>
              </a:spcBef>
            </a:pPr>
            <a:endParaRPr lang="en-US" altLang="en-US" sz="1000" dirty="0"/>
          </a:p>
          <a:p>
            <a:pPr eaLnBrk="1" hangingPunct="1">
              <a:spcBef>
                <a:spcPts val="600"/>
              </a:spcBef>
            </a:pPr>
            <a:r>
              <a:rPr lang="en-US" altLang="en-US" sz="3200" dirty="0"/>
              <a:t>* Never worse than 0.864, up to </a:t>
            </a:r>
            <a:r>
              <a:rPr lang="en-US" altLang="en-US" sz="3200" dirty="0">
                <a:cs typeface="Arial" panose="020B0604020202020204" pitchFamily="34" charset="0"/>
              </a:rPr>
              <a:t>∞</a:t>
            </a:r>
          </a:p>
        </p:txBody>
      </p:sp>
    </p:spTree>
    <p:extLst>
      <p:ext uri="{BB962C8B-B14F-4D97-AF65-F5344CB8AC3E}">
        <p14:creationId xmlns:p14="http://schemas.microsoft.com/office/powerpoint/2010/main" val="2074931800"/>
      </p:ext>
    </p:extLst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D623E7-777F-4550-92E3-7224179097BF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altLang="en-US" sz="3600" dirty="0">
                <a:latin typeface="Arial Unicode MS" panose="020B0604020202020204" pitchFamily="34" charset="-128"/>
              </a:rPr>
              <a:t>14.1 Sign Test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815340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2000"/>
              </a:lnSpc>
              <a:spcBef>
                <a:spcPct val="50000"/>
              </a:spcBef>
            </a:pPr>
            <a:r>
              <a:rPr lang="en-US" altLang="en-US" sz="3200" dirty="0"/>
              <a:t>Let X</a:t>
            </a:r>
            <a:r>
              <a:rPr lang="en-US" altLang="en-US" sz="3200" baseline="-25000" dirty="0"/>
              <a:t>1</a:t>
            </a:r>
            <a:r>
              <a:rPr lang="en-US" altLang="en-US" sz="3200" dirty="0"/>
              <a:t>, … </a:t>
            </a:r>
            <a:r>
              <a:rPr lang="en-US" altLang="en-US" sz="3200" dirty="0" err="1"/>
              <a:t>X</a:t>
            </a:r>
            <a:r>
              <a:rPr lang="en-US" altLang="en-US" sz="3200" baseline="-25000" dirty="0" err="1"/>
              <a:t>n</a:t>
            </a:r>
            <a:r>
              <a:rPr lang="en-US" altLang="en-US" sz="3200" dirty="0"/>
              <a:t> be an </a:t>
            </a:r>
            <a:r>
              <a:rPr lang="en-US" altLang="en-US" sz="3200" dirty="0" err="1"/>
              <a:t>iid</a:t>
            </a:r>
            <a:r>
              <a:rPr lang="en-US" altLang="en-US" sz="3200" dirty="0"/>
              <a:t> sample from some continuous population.</a:t>
            </a:r>
          </a:p>
          <a:p>
            <a:pPr eaLnBrk="1" hangingPunct="1">
              <a:lnSpc>
                <a:spcPct val="112000"/>
              </a:lnSpc>
              <a:spcBef>
                <a:spcPct val="50000"/>
              </a:spcBef>
            </a:pPr>
            <a:r>
              <a:rPr lang="en-US" altLang="en-US" sz="3200" dirty="0"/>
              <a:t>We want a test about the median </a:t>
            </a:r>
            <a:r>
              <a:rPr lang="en-US" altLang="en-US" sz="3200" dirty="0">
                <a:latin typeface="Symbol" panose="05050102010706020507" pitchFamily="18" charset="2"/>
              </a:rPr>
              <a:t>(h)</a:t>
            </a:r>
            <a:r>
              <a:rPr lang="en-US" altLang="en-US" sz="3200" dirty="0"/>
              <a:t> of the population distribution.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45123947"/>
      </p:ext>
    </p:extLst>
  </p:cSld>
  <p:clrMapOvr>
    <a:masterClrMapping/>
  </p:clrMapOvr>
  <p:transition>
    <p:zoom dir="in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190B4D-B0B9-47EE-9830-344041F587B6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Large Sample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33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9C5B35-78CA-4827-AB21-CFCC843BB5D8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914400"/>
          </a:xfrm>
        </p:spPr>
        <p:txBody>
          <a:bodyPr/>
          <a:lstStyle/>
          <a:p>
            <a:r>
              <a:rPr lang="en-US" altLang="en-US" sz="3200" dirty="0">
                <a:latin typeface="Arial Unicode MS" panose="020B0604020202020204" pitchFamily="34" charset="-128"/>
              </a:rPr>
              <a:t>Recent grocery receipts</a:t>
            </a:r>
            <a:br>
              <a:rPr lang="en-US" altLang="en-US" sz="3400" dirty="0">
                <a:latin typeface="Arial Unicode MS" panose="020B0604020202020204" pitchFamily="34" charset="-128"/>
              </a:rPr>
            </a:br>
            <a:endParaRPr lang="en-US" altLang="en-US" sz="3400" dirty="0">
              <a:latin typeface="Arial Unicode MS" panose="020B0604020202020204" pitchFamily="34" charset="-128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0" y="914400"/>
            <a:ext cx="91440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/>
              <a:t>$46.97	$56.83	$37.98	$150.95	$184.99</a:t>
            </a:r>
          </a:p>
          <a:p>
            <a:pPr eaLnBrk="1" hangingPunct="1"/>
            <a:r>
              <a:rPr lang="en-US" altLang="en-US" sz="3200" dirty="0"/>
              <a:t>$117.63	$92.58	$132.51	$43.76	$75.82</a:t>
            </a:r>
          </a:p>
          <a:p>
            <a:pPr eaLnBrk="1" hangingPunct="1"/>
            <a:r>
              <a:rPr lang="en-US" altLang="en-US" sz="3200" dirty="0"/>
              <a:t>$29.60	$23.32	$45.29	$11.66	$49.96</a:t>
            </a:r>
          </a:p>
          <a:p>
            <a:pPr eaLnBrk="1" hangingPunct="1"/>
            <a:r>
              <a:rPr lang="en-US" altLang="en-US" sz="3200" dirty="0"/>
              <a:t>$24.53	$75.26	$51.65	$11.87	$28.31</a:t>
            </a:r>
          </a:p>
          <a:p>
            <a:pPr eaLnBrk="1" hangingPunct="1"/>
            <a:r>
              <a:rPr lang="en-US" altLang="en-US" sz="3200" dirty="0"/>
              <a:t>$31.05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Consider testing: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	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89990A4-7522-4595-8890-C9D1F3E3DC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426624"/>
              </p:ext>
            </p:extLst>
          </p:nvPr>
        </p:nvGraphicFramePr>
        <p:xfrm>
          <a:off x="3590925" y="4603720"/>
          <a:ext cx="196215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1962246" imgH="1238220" progId="Equation.DSMT4">
                  <p:embed/>
                </p:oleObj>
              </mc:Choice>
              <mc:Fallback>
                <p:oleObj name="Equation" r:id="rId3" imgW="1962246" imgH="12382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90925" y="4603720"/>
                        <a:ext cx="1962150" cy="1238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0696435"/>
      </p:ext>
    </p:extLst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672E039-6C0E-46D6-8B7B-DF336D9BE201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93ACFD-C06E-4D7C-A6F1-03A946947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285" y="1519476"/>
            <a:ext cx="4571429" cy="3819048"/>
          </a:xfrm>
          <a:prstGeom prst="rect">
            <a:avLst/>
          </a:prstGeom>
        </p:spPr>
      </p:pic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815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FE3A0C2-F46E-490C-8B52-78D3E164BDEA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Let Y=# of grocery bills greater than or equal to $50.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What is the distribution of Y under H</a:t>
            </a:r>
            <a:r>
              <a:rPr lang="en-US" altLang="en-US" baseline="-25000" dirty="0"/>
              <a:t>0</a:t>
            </a:r>
            <a:r>
              <a:rPr lang="en-US" alt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22111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FB3A37-F98F-4B06-AD98-34629EAA3F9F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914400"/>
          </a:xfrm>
        </p:spPr>
        <p:txBody>
          <a:bodyPr/>
          <a:lstStyle/>
          <a:p>
            <a:r>
              <a:rPr lang="en-US" altLang="en-US" sz="3200" dirty="0">
                <a:latin typeface="Arial Unicode MS" panose="020B0604020202020204" pitchFamily="34" charset="-128"/>
              </a:rPr>
              <a:t>Recent Grocery Receipts</a:t>
            </a:r>
            <a:br>
              <a:rPr lang="en-US" altLang="en-US" sz="3400" dirty="0">
                <a:latin typeface="Arial Unicode MS" panose="020B0604020202020204" pitchFamily="34" charset="-128"/>
              </a:rPr>
            </a:br>
            <a:endParaRPr lang="en-US" altLang="en-US" sz="3400" dirty="0">
              <a:latin typeface="Arial Unicode MS" panose="020B0604020202020204" pitchFamily="34" charset="-128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0" y="914400"/>
            <a:ext cx="91440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/>
              <a:t>46.97	56.83	37.98	150.95	184.99</a:t>
            </a:r>
          </a:p>
          <a:p>
            <a:pPr eaLnBrk="1" hangingPunct="1"/>
            <a:r>
              <a:rPr lang="en-US" altLang="en-US" sz="3200" dirty="0"/>
              <a:t>117.63	92.58	132.51	43.76	75.82</a:t>
            </a:r>
          </a:p>
          <a:p>
            <a:pPr eaLnBrk="1" hangingPunct="1"/>
            <a:r>
              <a:rPr lang="en-US" altLang="en-US" sz="3200" dirty="0"/>
              <a:t>29.60	23.32	45.29	11.66	49.96</a:t>
            </a:r>
          </a:p>
          <a:p>
            <a:pPr eaLnBrk="1" hangingPunct="1"/>
            <a:r>
              <a:rPr lang="en-US" altLang="en-US" sz="3200" dirty="0"/>
              <a:t>24.53	75.26	51.65	11.87	28.31</a:t>
            </a:r>
          </a:p>
          <a:p>
            <a:pPr eaLnBrk="1" hangingPunct="1"/>
            <a:r>
              <a:rPr lang="en-US" altLang="en-US" sz="3200" dirty="0"/>
              <a:t>31.05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endParaRPr lang="en-US" altLang="en-US" sz="3200" dirty="0"/>
          </a:p>
          <a:p>
            <a:pPr eaLnBrk="1" hangingPunct="1"/>
            <a:endParaRPr lang="en-US" altLang="en-US" sz="3200" dirty="0"/>
          </a:p>
          <a:p>
            <a:pPr eaLnBrk="1" hangingPunct="1">
              <a:spcBef>
                <a:spcPct val="50000"/>
              </a:spcBef>
            </a:pPr>
            <a:endParaRPr lang="en-US" altLang="en-US" sz="3200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6A5A847-C212-4860-8B06-9A88C608AC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697593"/>
              </p:ext>
            </p:extLst>
          </p:nvPr>
        </p:nvGraphicFramePr>
        <p:xfrm>
          <a:off x="3505200" y="3352800"/>
          <a:ext cx="1971675" cy="1245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723600" imgH="457200" progId="Equation.DSMT4">
                  <p:embed/>
                </p:oleObj>
              </mc:Choice>
              <mc:Fallback>
                <p:oleObj name="Equation" r:id="rId3" imgW="7236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3352800"/>
                        <a:ext cx="1971675" cy="12452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6455745"/>
      </p:ext>
    </p:extLst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EE9161-1850-4A23-BECF-365DC53720CB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p-value and R code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982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171481-04B8-4CC6-A7DC-97D142CBAB81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914400"/>
          </a:xfrm>
        </p:spPr>
        <p:txBody>
          <a:bodyPr/>
          <a:lstStyle/>
          <a:p>
            <a:r>
              <a:rPr lang="en-US" altLang="en-US" sz="3400" dirty="0">
                <a:latin typeface="Arial Unicode MS" panose="020B0604020202020204" pitchFamily="34" charset="-128"/>
              </a:rPr>
              <a:t>Asymptotic Relative Efficiency</a:t>
            </a:r>
            <a:br>
              <a:rPr lang="en-US" altLang="en-US" sz="3400" dirty="0">
                <a:latin typeface="Arial Unicode MS" panose="020B0604020202020204" pitchFamily="34" charset="-128"/>
              </a:rPr>
            </a:br>
            <a:r>
              <a:rPr lang="en-US" altLang="en-US" sz="3400" dirty="0">
                <a:latin typeface="Arial Unicode MS" panose="020B0604020202020204" pitchFamily="34" charset="-128"/>
              </a:rPr>
              <a:t>of sign test relative to t-test</a:t>
            </a:r>
            <a:br>
              <a:rPr lang="en-US" altLang="en-US" sz="3400" dirty="0">
                <a:latin typeface="Arial Unicode MS" panose="020B0604020202020204" pitchFamily="34" charset="-128"/>
              </a:rPr>
            </a:br>
            <a:endParaRPr lang="en-US" altLang="en-US" sz="3400" dirty="0">
              <a:latin typeface="Arial Unicode MS" panose="020B0604020202020204" pitchFamily="34" charset="-128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 b="1">
              <a:latin typeface="Arial Unicode MS" panose="020B0604020202020204" pitchFamily="34" charset="-128"/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0" y="1143000"/>
            <a:ext cx="9144000" cy="45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2000"/>
              </a:lnSpc>
              <a:spcBef>
                <a:spcPct val="50000"/>
              </a:spcBef>
            </a:pPr>
            <a:r>
              <a:rPr lang="en-US" altLang="en-US" sz="3200" dirty="0"/>
              <a:t>Asymptotic relative efficiency of test A to test B (B is the baseline) is the ratio of sample sizes (</a:t>
            </a:r>
            <a:r>
              <a:rPr lang="en-US" altLang="en-US" sz="3200" dirty="0" err="1"/>
              <a:t>n</a:t>
            </a:r>
            <a:r>
              <a:rPr lang="en-US" altLang="en-US" sz="3200" baseline="-25000" dirty="0" err="1"/>
              <a:t>B</a:t>
            </a:r>
            <a:r>
              <a:rPr lang="en-US" altLang="en-US" sz="3200" dirty="0"/>
              <a:t>/</a:t>
            </a:r>
            <a:r>
              <a:rPr lang="en-US" altLang="en-US" sz="3200" dirty="0" err="1"/>
              <a:t>n</a:t>
            </a:r>
            <a:r>
              <a:rPr lang="en-US" altLang="en-US" sz="3200" baseline="-25000" dirty="0" err="1"/>
              <a:t>A</a:t>
            </a:r>
            <a:r>
              <a:rPr lang="en-US" altLang="en-US" sz="3200" dirty="0"/>
              <a:t>) needed for test 2 to have the same power as test 1.</a:t>
            </a:r>
          </a:p>
          <a:p>
            <a:pPr eaLnBrk="1" hangingPunct="1">
              <a:lnSpc>
                <a:spcPct val="112000"/>
              </a:lnSpc>
              <a:spcBef>
                <a:spcPct val="50000"/>
              </a:spcBef>
            </a:pPr>
            <a:r>
              <a:rPr lang="en-US" altLang="en-US" sz="3200" dirty="0"/>
              <a:t>	</a:t>
            </a:r>
            <a:r>
              <a:rPr lang="en-US" altLang="en-US" sz="3200" b="1" dirty="0"/>
              <a:t>ARE of Sign test with respect to </a:t>
            </a:r>
            <a:r>
              <a:rPr lang="en-US" altLang="en-US" sz="3200" b="1" i="1" dirty="0"/>
              <a:t>t </a:t>
            </a:r>
            <a:r>
              <a:rPr lang="en-US" altLang="en-US" sz="3200" b="1" dirty="0"/>
              <a:t>test</a:t>
            </a:r>
            <a:endParaRPr lang="en-US" altLang="en-US" sz="3200" b="1" i="1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200" u="sng" dirty="0"/>
              <a:t>Normal		</a:t>
            </a:r>
            <a:r>
              <a:rPr lang="en-US" altLang="en-US" sz="3200" u="sng" dirty="0" err="1"/>
              <a:t>Unif</a:t>
            </a:r>
            <a:r>
              <a:rPr lang="en-US" altLang="en-US" sz="3200" u="sng" dirty="0"/>
              <a:t>	   	</a:t>
            </a:r>
            <a:r>
              <a:rPr lang="en-US" altLang="en-US" sz="3200" u="sng" dirty="0" err="1"/>
              <a:t>Doub.Exp</a:t>
            </a:r>
            <a:r>
              <a:rPr lang="en-US" altLang="en-US" sz="3200" u="sng" dirty="0"/>
              <a:t>    	Cauchy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2/</a:t>
            </a:r>
            <a:r>
              <a:rPr lang="en-US" altLang="en-US" sz="3200" dirty="0">
                <a:latin typeface="Symbol" panose="05050102010706020507" pitchFamily="18" charset="2"/>
              </a:rPr>
              <a:t>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</a:t>
            </a:r>
            <a:r>
              <a:rPr lang="en-US" altLang="en-US" sz="3200" dirty="0"/>
              <a:t>0.637	     1/3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≈</a:t>
            </a:r>
            <a:r>
              <a:rPr lang="en-US" altLang="en-US" sz="3200" dirty="0"/>
              <a:t>0.333 	      2.0		      ∞</a:t>
            </a:r>
          </a:p>
        </p:txBody>
      </p:sp>
    </p:spTree>
    <p:extLst>
      <p:ext uri="{BB962C8B-B14F-4D97-AF65-F5344CB8AC3E}">
        <p14:creationId xmlns:p14="http://schemas.microsoft.com/office/powerpoint/2010/main" val="206899053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9017</TotalTime>
  <Words>819</Words>
  <Application>Microsoft Office PowerPoint</Application>
  <PresentationFormat>On-screen Show (4:3)</PresentationFormat>
  <Paragraphs>175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 Unicode MS</vt:lpstr>
      <vt:lpstr>Arial</vt:lpstr>
      <vt:lpstr>Courier New</vt:lpstr>
      <vt:lpstr>Lucida Console</vt:lpstr>
      <vt:lpstr>Symbol</vt:lpstr>
      <vt:lpstr>Times New Roman</vt:lpstr>
      <vt:lpstr>1_Default Design</vt:lpstr>
      <vt:lpstr>Equation</vt:lpstr>
      <vt:lpstr>STAT 515  Lecture 21 November 5, 2019  </vt:lpstr>
      <vt:lpstr>Outline for Today</vt:lpstr>
      <vt:lpstr>14.1 Sign Test</vt:lpstr>
      <vt:lpstr>Recent grocery receipts </vt:lpstr>
      <vt:lpstr>PowerPoint Presentation</vt:lpstr>
      <vt:lpstr>PowerPoint Presentation</vt:lpstr>
      <vt:lpstr>Recent Grocery Receipts </vt:lpstr>
      <vt:lpstr>p-value and R code</vt:lpstr>
      <vt:lpstr>Asymptotic Relative Efficiency of sign test relative to t-test </vt:lpstr>
      <vt:lpstr>Confidence Interval for the Median </vt:lpstr>
      <vt:lpstr>Recent Grocery Receipts </vt:lpstr>
      <vt:lpstr>Recent grocery receipts </vt:lpstr>
      <vt:lpstr>PowerPoint Presentation</vt:lpstr>
      <vt:lpstr>14.2 Two Samples – Wilcoxon Rank Sum Test</vt:lpstr>
      <vt:lpstr>Shifted distributions</vt:lpstr>
      <vt:lpstr>Shifted distributions with different shapes</vt:lpstr>
      <vt:lpstr>Wilcoxon Rank Sum Test</vt:lpstr>
      <vt:lpstr>Sample and test statistic</vt:lpstr>
      <vt:lpstr>Null distribution</vt:lpstr>
      <vt:lpstr>P-value</vt:lpstr>
      <vt:lpstr>Additional discussion</vt:lpstr>
      <vt:lpstr>Asymptotic Relative Efficiency (A.R.E.) Relative to t-test </vt:lpstr>
      <vt:lpstr>14.3 Wilcoxon Signed Rank Test </vt:lpstr>
      <vt:lpstr>Assumptions and hypotheses</vt:lpstr>
      <vt:lpstr>Assumptions and hypotheses</vt:lpstr>
      <vt:lpstr>Recent grocery receipts</vt:lpstr>
      <vt:lpstr>Recent grocery receipts</vt:lpstr>
      <vt:lpstr>PowerPoint Presentation</vt:lpstr>
      <vt:lpstr>Asymptotic Relative Efficiency (A.R.E.) Relative to t-test </vt:lpstr>
      <vt:lpstr>Large Sample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183</cp:revision>
  <cp:lastPrinted>2019-11-04T19:24:08Z</cp:lastPrinted>
  <dcterms:created xsi:type="dcterms:W3CDTF">2001-05-21T01:21:44Z</dcterms:created>
  <dcterms:modified xsi:type="dcterms:W3CDTF">2019-11-12T12:54:07Z</dcterms:modified>
</cp:coreProperties>
</file>