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2"/>
  </p:notesMasterIdLst>
  <p:handoutMasterIdLst>
    <p:handoutMasterId r:id="rId33"/>
  </p:handoutMasterIdLst>
  <p:sldIdLst>
    <p:sldId id="364" r:id="rId2"/>
    <p:sldId id="335" r:id="rId3"/>
    <p:sldId id="365" r:id="rId4"/>
    <p:sldId id="366" r:id="rId5"/>
    <p:sldId id="367" r:id="rId6"/>
    <p:sldId id="368" r:id="rId7"/>
    <p:sldId id="369" r:id="rId8"/>
    <p:sldId id="370" r:id="rId9"/>
    <p:sldId id="371" r:id="rId10"/>
    <p:sldId id="372" r:id="rId11"/>
    <p:sldId id="373" r:id="rId12"/>
    <p:sldId id="374" r:id="rId13"/>
    <p:sldId id="375" r:id="rId14"/>
    <p:sldId id="376" r:id="rId15"/>
    <p:sldId id="377" r:id="rId16"/>
    <p:sldId id="378" r:id="rId17"/>
    <p:sldId id="379" r:id="rId18"/>
    <p:sldId id="380" r:id="rId19"/>
    <p:sldId id="381" r:id="rId20"/>
    <p:sldId id="388" r:id="rId21"/>
    <p:sldId id="389" r:id="rId22"/>
    <p:sldId id="382" r:id="rId23"/>
    <p:sldId id="383" r:id="rId24"/>
    <p:sldId id="384" r:id="rId25"/>
    <p:sldId id="385" r:id="rId26"/>
    <p:sldId id="386" r:id="rId27"/>
    <p:sldId id="387" r:id="rId28"/>
    <p:sldId id="390" r:id="rId29"/>
    <p:sldId id="391" r:id="rId30"/>
    <p:sldId id="392" r:id="rId3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1924"/>
    <a:srgbClr val="BDADB5"/>
    <a:srgbClr val="A299AD"/>
    <a:srgbClr val="89454F"/>
    <a:srgbClr val="CC0000"/>
    <a:srgbClr val="653146"/>
    <a:srgbClr val="B598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5" autoAdjust="0"/>
    <p:restoredTop sz="94660" autoAdjust="0"/>
  </p:normalViewPr>
  <p:slideViewPr>
    <p:cSldViewPr>
      <p:cViewPr varScale="1">
        <p:scale>
          <a:sx n="76" d="100"/>
          <a:sy n="76" d="100"/>
        </p:scale>
        <p:origin x="14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3038372" cy="51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50" tIns="47225" rIns="94450" bIns="47225" numCol="1" anchor="t" anchorCtr="0" compatLnSpc="1">
            <a:prstTxWarp prst="textNoShape">
              <a:avLst/>
            </a:prstTxWarp>
          </a:bodyPr>
          <a:lstStyle>
            <a:lvl1pPr defTabSz="944572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036" y="0"/>
            <a:ext cx="3038371" cy="51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50" tIns="47225" rIns="94450" bIns="47225" numCol="1" anchor="t" anchorCtr="0" compatLnSpc="1">
            <a:prstTxWarp prst="textNoShape">
              <a:avLst/>
            </a:prstTxWarp>
          </a:bodyPr>
          <a:lstStyle>
            <a:lvl1pPr algn="r" defTabSz="944572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8780643"/>
            <a:ext cx="3038372" cy="515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50" tIns="47225" rIns="94450" bIns="47225" numCol="1" anchor="b" anchorCtr="0" compatLnSpc="1">
            <a:prstTxWarp prst="textNoShape">
              <a:avLst/>
            </a:prstTxWarp>
          </a:bodyPr>
          <a:lstStyle>
            <a:lvl1pPr defTabSz="944572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036" y="8780643"/>
            <a:ext cx="3038371" cy="515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50" tIns="47225" rIns="94450" bIns="47225" numCol="1" anchor="b" anchorCtr="0" compatLnSpc="1">
            <a:prstTxWarp prst="textNoShape">
              <a:avLst/>
            </a:prstTxWarp>
          </a:bodyPr>
          <a:lstStyle>
            <a:lvl1pPr algn="r" defTabSz="944476" eaLnBrk="1" hangingPunct="1">
              <a:defRPr sz="1200">
                <a:latin typeface="Times New Roman" pitchFamily="18" charset="0"/>
              </a:defRPr>
            </a:lvl1pPr>
          </a:lstStyle>
          <a:p>
            <a:fld id="{9CAEF96C-BAD6-427B-B2AF-8F83141C57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4916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3038372" cy="463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50" tIns="47225" rIns="94450" bIns="47225" numCol="1" anchor="t" anchorCtr="0" compatLnSpc="1">
            <a:prstTxWarp prst="textNoShape">
              <a:avLst/>
            </a:prstTxWarp>
          </a:bodyPr>
          <a:lstStyle>
            <a:lvl1pPr defTabSz="944572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036" y="1"/>
            <a:ext cx="3038371" cy="463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50" tIns="47225" rIns="94450" bIns="47225" numCol="1" anchor="t" anchorCtr="0" compatLnSpc="1">
            <a:prstTxWarp prst="textNoShape">
              <a:avLst/>
            </a:prstTxWarp>
          </a:bodyPr>
          <a:lstStyle>
            <a:lvl1pPr algn="r" defTabSz="944572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252" y="4415790"/>
            <a:ext cx="5139898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50" tIns="47225" rIns="94450" bIns="472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8833191"/>
            <a:ext cx="3038372" cy="463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50" tIns="47225" rIns="94450" bIns="47225" numCol="1" anchor="b" anchorCtr="0" compatLnSpc="1">
            <a:prstTxWarp prst="textNoShape">
              <a:avLst/>
            </a:prstTxWarp>
          </a:bodyPr>
          <a:lstStyle>
            <a:lvl1pPr defTabSz="944572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036" y="8833191"/>
            <a:ext cx="3038371" cy="463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50" tIns="47225" rIns="94450" bIns="47225" numCol="1" anchor="b" anchorCtr="0" compatLnSpc="1">
            <a:prstTxWarp prst="textNoShape">
              <a:avLst/>
            </a:prstTxWarp>
          </a:bodyPr>
          <a:lstStyle>
            <a:lvl1pPr algn="r" defTabSz="944476" eaLnBrk="1" hangingPunct="1">
              <a:defRPr sz="1200">
                <a:latin typeface="Times New Roman" pitchFamily="18" charset="0"/>
              </a:defRPr>
            </a:lvl1pPr>
          </a:lstStyle>
          <a:p>
            <a:fld id="{65698B1F-9B36-4A25-B0EF-A1E2D0AF5A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899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85" indent="-29110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439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214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992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767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54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318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909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BA1DD0C-B05F-43FA-A144-34DCF5A44CB4}" type="slidenum">
              <a:rPr lang="en-US">
                <a:latin typeface="Times New Roman" panose="02020603050405020304" pitchFamily="18" charset="0"/>
              </a:rPr>
              <a:pPr eaLnBrk="1" hangingPunct="1"/>
              <a:t>3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880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85" indent="-29110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439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214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992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767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54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318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909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400F6AB-AEEB-47A6-A68D-D9F7C4EDD035}" type="slidenum">
              <a:rPr lang="en-US">
                <a:latin typeface="Times New Roman" panose="02020603050405020304" pitchFamily="18" charset="0"/>
              </a:rPr>
              <a:pPr eaLnBrk="1" hangingPunct="1"/>
              <a:t>12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2583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85" indent="-29110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439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214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992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767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54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318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909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BA1DD0C-B05F-43FA-A144-34DCF5A44CB4}" type="slidenum">
              <a:rPr lang="en-US">
                <a:latin typeface="Times New Roman" panose="02020603050405020304" pitchFamily="18" charset="0"/>
              </a:rPr>
              <a:pPr eaLnBrk="1" hangingPunct="1"/>
              <a:t>13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5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85" indent="-29110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439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214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992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767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54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318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909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D443F6A-A29A-4AF5-9C5F-96EA3C83808C}" type="slidenum">
              <a:rPr lang="en-US">
                <a:latin typeface="Times New Roman" panose="02020603050405020304" pitchFamily="18" charset="0"/>
              </a:rPr>
              <a:pPr eaLnBrk="1" hangingPunct="1"/>
              <a:t>14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8932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85" indent="-29110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439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214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992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767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54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318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909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B24F0E8-0483-4D87-A348-3F44B30A801F}" type="slidenum">
              <a:rPr lang="en-US">
                <a:latin typeface="Times New Roman" panose="02020603050405020304" pitchFamily="18" charset="0"/>
              </a:rPr>
              <a:pPr eaLnBrk="1" hangingPunct="1"/>
              <a:t>15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934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85" indent="-29110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439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214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992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767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54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318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909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B24F0E8-0483-4D87-A348-3F44B30A801F}" type="slidenum">
              <a:rPr lang="en-US">
                <a:latin typeface="Times New Roman" panose="02020603050405020304" pitchFamily="18" charset="0"/>
              </a:rPr>
              <a:pPr eaLnBrk="1" hangingPunct="1"/>
              <a:t>16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1745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85" indent="-29110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439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214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992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767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54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318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909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AB71149-4E22-4B58-BE45-61BFCB91E750}" type="slidenum">
              <a:rPr lang="en-US">
                <a:latin typeface="Times New Roman" panose="02020603050405020304" pitchFamily="18" charset="0"/>
              </a:rPr>
              <a:pPr eaLnBrk="1" hangingPunct="1"/>
              <a:t>17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9328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85" indent="-29110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439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214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992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767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54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318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909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C70DF5C-2C0A-4DC5-BA2A-B8E251BEA37E}" type="slidenum">
              <a:rPr lang="en-US">
                <a:latin typeface="Times New Roman" panose="02020603050405020304" pitchFamily="18" charset="0"/>
              </a:rPr>
              <a:pPr eaLnBrk="1" hangingPunct="1"/>
              <a:t>18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1693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85" indent="-29110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439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214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992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767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54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318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909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1F1E01A-59AD-4BA0-82FC-A31EDB6BA92D}" type="slidenum">
              <a:rPr lang="en-US">
                <a:latin typeface="Times New Roman" panose="02020603050405020304" pitchFamily="18" charset="0"/>
              </a:rPr>
              <a:pPr eaLnBrk="1" hangingPunct="1"/>
              <a:t>19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28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85" indent="-29110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439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214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992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767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54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318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909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D443F6A-A29A-4AF5-9C5F-96EA3C83808C}" type="slidenum">
              <a:rPr lang="en-US">
                <a:latin typeface="Times New Roman" panose="02020603050405020304" pitchFamily="18" charset="0"/>
              </a:rPr>
              <a:pPr eaLnBrk="1" hangingPunct="1"/>
              <a:t>20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8041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85" indent="-29110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439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214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992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767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54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318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909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D443F6A-A29A-4AF5-9C5F-96EA3C83808C}" type="slidenum">
              <a:rPr lang="en-US">
                <a:latin typeface="Times New Roman" panose="02020603050405020304" pitchFamily="18" charset="0"/>
              </a:rPr>
              <a:pPr eaLnBrk="1" hangingPunct="1"/>
              <a:t>21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294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85" indent="-29110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439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214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992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767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54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318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909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2268E71-118F-4EFF-9A9F-8FE78846E048}" type="slidenum">
              <a:rPr lang="en-US">
                <a:latin typeface="Times New Roman" panose="02020603050405020304" pitchFamily="18" charset="0"/>
              </a:rPr>
              <a:pPr eaLnBrk="1" hangingPunct="1"/>
              <a:t>4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9374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85" indent="-29110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439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214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992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767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54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318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909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CC95753-5791-4393-997F-2922C7F2E801}" type="slidenum">
              <a:rPr lang="en-US">
                <a:latin typeface="Times New Roman" panose="02020603050405020304" pitchFamily="18" charset="0"/>
              </a:rPr>
              <a:pPr eaLnBrk="1" hangingPunct="1"/>
              <a:t>22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7384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85" indent="-29110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439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214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992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767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54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318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909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8E52613-467B-44F8-9FD5-1AE4768DD56B}" type="slidenum">
              <a:rPr lang="en-US">
                <a:latin typeface="Times New Roman" panose="02020603050405020304" pitchFamily="18" charset="0"/>
              </a:rPr>
              <a:pPr eaLnBrk="1" hangingPunct="1"/>
              <a:t>23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4403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85" indent="-29110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439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214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992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767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54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318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909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2B10BA1-C53F-471A-B867-0DE31BE4CD93}" type="slidenum">
              <a:rPr lang="en-US">
                <a:latin typeface="Times New Roman" panose="02020603050405020304" pitchFamily="18" charset="0"/>
              </a:rPr>
              <a:pPr eaLnBrk="1" hangingPunct="1"/>
              <a:t>24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3276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85" indent="-29110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439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214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992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767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54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318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909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BDED60E-AD58-4814-AA1E-F245D1096611}" type="slidenum">
              <a:rPr lang="en-US">
                <a:latin typeface="Times New Roman" panose="02020603050405020304" pitchFamily="18" charset="0"/>
              </a:rPr>
              <a:pPr eaLnBrk="1" hangingPunct="1"/>
              <a:t>25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1891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85" indent="-29110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439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214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992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767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54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318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909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0D681D-A035-4B77-A2EA-2817D22F1714}" type="slidenum">
              <a:rPr lang="en-US">
                <a:latin typeface="Times New Roman" panose="02020603050405020304" pitchFamily="18" charset="0"/>
              </a:rPr>
              <a:pPr eaLnBrk="1" hangingPunct="1"/>
              <a:t>26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50619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85" indent="-29110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439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214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992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767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54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318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909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BC91F27-FC83-43EC-924C-59AC88C1512B}" type="slidenum">
              <a:rPr lang="en-US">
                <a:latin typeface="Times New Roman" panose="02020603050405020304" pitchFamily="18" charset="0"/>
              </a:rPr>
              <a:pPr eaLnBrk="1" hangingPunct="1"/>
              <a:t>27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6334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85" indent="-29110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439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214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992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767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54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318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909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CC95753-5791-4393-997F-2922C7F2E801}" type="slidenum">
              <a:rPr lang="en-US">
                <a:latin typeface="Times New Roman" panose="02020603050405020304" pitchFamily="18" charset="0"/>
              </a:rPr>
              <a:pPr eaLnBrk="1" hangingPunct="1"/>
              <a:t>28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8362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85" indent="-29110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439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214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992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767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54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318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909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CC95753-5791-4393-997F-2922C7F2E801}" type="slidenum">
              <a:rPr lang="en-US">
                <a:latin typeface="Times New Roman" panose="02020603050405020304" pitchFamily="18" charset="0"/>
              </a:rPr>
              <a:pPr eaLnBrk="1" hangingPunct="1"/>
              <a:t>29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2390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85" indent="-29110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439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214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992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767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54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318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909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BC91F27-FC83-43EC-924C-59AC88C1512B}" type="slidenum">
              <a:rPr lang="en-US">
                <a:latin typeface="Times New Roman" panose="02020603050405020304" pitchFamily="18" charset="0"/>
              </a:rPr>
              <a:pPr eaLnBrk="1" hangingPunct="1"/>
              <a:t>30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439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85" indent="-29110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439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214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992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767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54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318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909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BFB1464-C46F-45D7-B044-8331C28B12DA}" type="slidenum">
              <a:rPr lang="en-US">
                <a:latin typeface="Times New Roman" panose="02020603050405020304" pitchFamily="18" charset="0"/>
              </a:rPr>
              <a:pPr eaLnBrk="1" hangingPunct="1"/>
              <a:t>5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8102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85" indent="-29110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439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214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992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767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54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318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909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2268E71-118F-4EFF-9A9F-8FE78846E048}" type="slidenum">
              <a:rPr lang="en-US">
                <a:latin typeface="Times New Roman" panose="02020603050405020304" pitchFamily="18" charset="0"/>
              </a:rPr>
              <a:pPr eaLnBrk="1" hangingPunct="1"/>
              <a:t>6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4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85" indent="-29110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439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214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992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767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54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318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909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2268E71-118F-4EFF-9A9F-8FE78846E048}" type="slidenum">
              <a:rPr lang="en-US">
                <a:latin typeface="Times New Roman" panose="02020603050405020304" pitchFamily="18" charset="0"/>
              </a:rPr>
              <a:pPr eaLnBrk="1" hangingPunct="1"/>
              <a:t>7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47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85" indent="-29110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439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214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992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767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54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318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909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93EC32F-18F8-4D28-8D8C-FB2A3F16A33D}" type="slidenum">
              <a:rPr lang="en-US">
                <a:latin typeface="Times New Roman" panose="02020603050405020304" pitchFamily="18" charset="0"/>
              </a:rPr>
              <a:pPr eaLnBrk="1" hangingPunct="1"/>
              <a:t>8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151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85" indent="-29110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439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214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992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767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54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318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909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BFB1464-C46F-45D7-B044-8331C28B12DA}" type="slidenum">
              <a:rPr lang="en-US">
                <a:latin typeface="Times New Roman" panose="02020603050405020304" pitchFamily="18" charset="0"/>
              </a:rPr>
              <a:pPr eaLnBrk="1" hangingPunct="1"/>
              <a:t>9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4318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85" indent="-29110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439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214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992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767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54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318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909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400F6AB-AEEB-47A6-A68D-D9F7C4EDD035}" type="slidenum">
              <a:rPr lang="en-US">
                <a:latin typeface="Times New Roman" panose="02020603050405020304" pitchFamily="18" charset="0"/>
              </a:rPr>
              <a:pPr eaLnBrk="1" hangingPunct="1"/>
              <a:t>10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0303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85" indent="-29110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439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214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992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767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54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318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909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400F6AB-AEEB-47A6-A68D-D9F7C4EDD035}" type="slidenum">
              <a:rPr lang="en-US">
                <a:latin typeface="Times New Roman" panose="02020603050405020304" pitchFamily="18" charset="0"/>
              </a:rPr>
              <a:pPr eaLnBrk="1" hangingPunct="1"/>
              <a:t>11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45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658CF2-1600-4F96-B866-C57CE66104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09EC89-2F9C-49A3-AD3B-FA74BE9FCB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1E80AC-C1F4-446D-92EE-A31EAA8618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468071-6476-4279-B909-3CCAAF7FAF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A143AE-E8E8-4884-A9C7-6AC8AB7A13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522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BD8367-0E6F-4E63-811C-4D0CC46762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D32726-A911-4BD4-96D4-02BECB6604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64F901-019E-4281-BEA4-418A8F80C8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68ABBF-1322-4E75-B1E7-B163D4859E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D20D55-96F9-4F0E-AE17-4AB2346335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9AA682-99E6-48D7-8885-5F8DF010C9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43230B-EC52-48FE-881F-CE1677816C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76C3E4-3020-430A-8999-10618C2731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6023524-D787-48A1-B75E-828301C7FA7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2676D5-CB5F-4351-AF1E-D47228B93552}" type="slidenum">
              <a:rPr lang="en-US"/>
              <a:pPr/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Arial Unicode MS" pitchFamily="34" charset="-128"/>
              </a:rPr>
              <a:t>STAT 515 </a:t>
            </a:r>
            <a:br>
              <a:rPr lang="en-US" dirty="0">
                <a:latin typeface="Arial Unicode MS" pitchFamily="34" charset="-128"/>
              </a:rPr>
            </a:br>
            <a:r>
              <a:rPr lang="en-US" i="1" dirty="0">
                <a:latin typeface="Arial Unicode MS" pitchFamily="34" charset="-128"/>
              </a:rPr>
              <a:t>Lecture 27</a:t>
            </a:r>
            <a:br>
              <a:rPr lang="en-US" i="1" dirty="0">
                <a:latin typeface="Arial Unicode MS" pitchFamily="34" charset="-128"/>
              </a:rPr>
            </a:br>
            <a:r>
              <a:rPr lang="en-US" dirty="0">
                <a:latin typeface="Arial Unicode MS" pitchFamily="34" charset="-128"/>
              </a:rPr>
              <a:t>December 3, 2019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048000"/>
            <a:ext cx="7010400" cy="2514600"/>
          </a:xfrm>
        </p:spPr>
        <p:txBody>
          <a:bodyPr/>
          <a:lstStyle/>
          <a:p>
            <a:pPr eaLnBrk="1" hangingPunct="1"/>
            <a:r>
              <a:rPr lang="en-US" b="1" dirty="0">
                <a:latin typeface="Arial Unicode MS" pitchFamily="34" charset="-128"/>
              </a:rPr>
              <a:t>Originally prepared by Brian </a:t>
            </a:r>
            <a:r>
              <a:rPr lang="en-US" b="1" dirty="0" err="1">
                <a:latin typeface="Arial Unicode MS" pitchFamily="34" charset="-128"/>
              </a:rPr>
              <a:t>Habing</a:t>
            </a:r>
            <a:endParaRPr lang="en-US" b="1" dirty="0">
              <a:latin typeface="Arial Unicode MS" pitchFamily="34" charset="-128"/>
            </a:endParaRP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Department of Statistics</a:t>
            </a: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University of South Carolina</a:t>
            </a:r>
          </a:p>
          <a:p>
            <a:pPr eaLnBrk="1" hangingPunct="1"/>
            <a:endParaRPr lang="en-US" b="1" dirty="0">
              <a:latin typeface="Arial Unicode MS" pitchFamily="34" charset="-128"/>
            </a:endParaRPr>
          </a:p>
          <a:p>
            <a:pPr eaLnBrk="1" hangingPunct="1"/>
            <a:r>
              <a:rPr lang="en-US" sz="2000" b="1" i="1" dirty="0"/>
              <a:t>Redistribution of these slides without permission </a:t>
            </a:r>
            <a:br>
              <a:rPr lang="en-US" sz="2000" b="1" i="1" dirty="0"/>
            </a:br>
            <a:r>
              <a:rPr lang="en-US" sz="2000" b="1" i="1" dirty="0"/>
              <a:t>is a violation of copyright law.</a:t>
            </a:r>
            <a:endParaRPr lang="en-US" sz="2000" b="1" dirty="0">
              <a:latin typeface="Arial Unicode MS" pitchFamily="34" charset="-128"/>
            </a:endParaRPr>
          </a:p>
          <a:p>
            <a:pPr eaLnBrk="1" hangingPunct="1"/>
            <a:endParaRPr lang="en-US" b="1" dirty="0">
              <a:latin typeface="Arial Unicode MS" pitchFamily="34" charset="-128"/>
            </a:endParaRPr>
          </a:p>
          <a:p>
            <a:pPr eaLnBrk="1" hangingPunct="1"/>
            <a:endParaRPr lang="en-US" sz="2800" dirty="0">
              <a:solidFill>
                <a:srgbClr val="653146"/>
              </a:solidFill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076184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785D60E-9424-4C85-941E-1BAD518DD6C2}" type="slidenum">
              <a:rPr lang="en-US"/>
              <a:pPr eaLnBrk="1" hangingPunct="1"/>
              <a:t>10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r>
              <a:rPr lang="en-US" sz="4000">
                <a:latin typeface="Arial Unicode MS" panose="020B0604020202020204" pitchFamily="34" charset="-128"/>
              </a:rPr>
              <a:t>Why does this formula seem plausible?</a:t>
            </a:r>
          </a:p>
        </p:txBody>
      </p:sp>
      <p:sp>
        <p:nvSpPr>
          <p:cNvPr id="614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228600" y="1371600"/>
            <a:ext cx="8610600" cy="244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	</a:t>
            </a:r>
          </a:p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r>
              <a:rPr lang="en-US" sz="2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18734899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0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785D60E-9424-4C85-941E-1BAD518DD6C2}" type="slidenum">
              <a:rPr lang="en-US"/>
              <a:pPr eaLnBrk="1" hangingPunct="1"/>
              <a:t>11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r>
              <a:rPr lang="en-US" sz="4000">
                <a:latin typeface="Arial Unicode MS" panose="020B0604020202020204" pitchFamily="34" charset="-128"/>
              </a:rPr>
              <a:t>Why does this formula seem plausible?</a:t>
            </a:r>
          </a:p>
        </p:txBody>
      </p:sp>
      <p:sp>
        <p:nvSpPr>
          <p:cNvPr id="614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228600" y="1371600"/>
            <a:ext cx="8610600" cy="244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	</a:t>
            </a:r>
          </a:p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r>
              <a:rPr lang="en-US" sz="2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1435265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0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785D60E-9424-4C85-941E-1BAD518DD6C2}" type="slidenum">
              <a:rPr lang="en-US"/>
              <a:pPr eaLnBrk="1" hangingPunct="1"/>
              <a:t>12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r>
              <a:rPr lang="en-US" sz="4000">
                <a:latin typeface="Arial Unicode MS" panose="020B0604020202020204" pitchFamily="34" charset="-128"/>
              </a:rPr>
              <a:t>Why does this formula seem plausible?</a:t>
            </a:r>
          </a:p>
        </p:txBody>
      </p:sp>
      <p:sp>
        <p:nvSpPr>
          <p:cNvPr id="614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228600" y="1371600"/>
            <a:ext cx="8610600" cy="244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	</a:t>
            </a:r>
          </a:p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r>
              <a:rPr lang="en-US" sz="2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23864438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0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65B3A49-A2ED-4ECA-8DC3-3A8AABF3DB6B}" type="slidenum">
              <a:rPr lang="en-US"/>
              <a:pPr eaLnBrk="1" hangingPunct="1"/>
              <a:t>13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r>
              <a:rPr lang="en-US" dirty="0"/>
              <a:t>Example 2</a:t>
            </a:r>
          </a:p>
        </p:txBody>
      </p:sp>
      <p:sp>
        <p:nvSpPr>
          <p:cNvPr id="608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9222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9224" name="Text Box 7"/>
          <p:cNvSpPr txBox="1">
            <a:spLocks noChangeArrowheads="1"/>
          </p:cNvSpPr>
          <p:nvPr/>
        </p:nvSpPr>
        <p:spPr bwMode="auto">
          <a:xfrm>
            <a:off x="228600" y="1039813"/>
            <a:ext cx="8610600" cy="46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			</a:t>
            </a:r>
            <a:r>
              <a:rPr lang="en-US" sz="3200" u="sng" dirty="0"/>
              <a:t>1	2	3	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dirty="0"/>
              <a:t>			78	60	182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dirty="0"/>
              <a:t>We want to test H</a:t>
            </a:r>
            <a:r>
              <a:rPr lang="en-US" sz="3200" baseline="-25000" dirty="0"/>
              <a:t>o</a:t>
            </a:r>
            <a:r>
              <a:rPr lang="en-US" sz="3200" dirty="0"/>
              <a:t>: </a:t>
            </a:r>
            <a:r>
              <a:rPr lang="en-US" sz="3200" dirty="0">
                <a:latin typeface="+mj-lt"/>
              </a:rPr>
              <a:t>p</a:t>
            </a:r>
            <a:r>
              <a:rPr lang="en-US" sz="3200" baseline="-25000" dirty="0"/>
              <a:t>1</a:t>
            </a:r>
            <a:r>
              <a:rPr lang="en-US" sz="3200" dirty="0"/>
              <a:t>=</a:t>
            </a:r>
            <a:r>
              <a:rPr lang="en-US" sz="3200" dirty="0">
                <a:latin typeface="+mj-lt"/>
              </a:rPr>
              <a:t>0.25, p</a:t>
            </a:r>
            <a:r>
              <a:rPr lang="en-US" sz="3200" baseline="-25000" dirty="0"/>
              <a:t>2</a:t>
            </a:r>
            <a:r>
              <a:rPr lang="en-US" sz="3200" dirty="0"/>
              <a:t>=</a:t>
            </a:r>
            <a:r>
              <a:rPr lang="en-US" sz="3200" dirty="0">
                <a:latin typeface="+mj-lt"/>
              </a:rPr>
              <a:t>0.25, p</a:t>
            </a:r>
            <a:r>
              <a:rPr lang="en-US" sz="3200" baseline="-25000" dirty="0"/>
              <a:t>3</a:t>
            </a:r>
            <a:r>
              <a:rPr lang="en-US" sz="3200" dirty="0"/>
              <a:t>=0.5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/>
              <a:t>	</a:t>
            </a:r>
          </a:p>
          <a:p>
            <a:pPr eaLnBrk="1" hangingPunct="1">
              <a:spcBef>
                <a:spcPct val="50000"/>
              </a:spcBef>
            </a:pPr>
            <a:endParaRPr lang="en-US" sz="2800" dirty="0"/>
          </a:p>
          <a:p>
            <a:pPr eaLnBrk="1" hangingPunct="1">
              <a:spcBef>
                <a:spcPct val="50000"/>
              </a:spcBef>
            </a:pPr>
            <a:endParaRPr lang="en-US" sz="2800" dirty="0"/>
          </a:p>
          <a:p>
            <a:pPr eaLnBrk="1" hangingPunct="1">
              <a:spcBef>
                <a:spcPct val="50000"/>
              </a:spcBef>
            </a:pP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99989964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8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8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825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0CA6580-C5D9-47C6-B5EE-0C104F43C15D}" type="slidenum">
              <a:rPr lang="en-US"/>
              <a:pPr eaLnBrk="1" hangingPunct="1"/>
              <a:t>14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r>
              <a:rPr lang="en-US">
                <a:latin typeface="Symbol" panose="05050102010706020507" pitchFamily="18" charset="2"/>
              </a:rPr>
              <a:t>c</a:t>
            </a:r>
            <a:r>
              <a:rPr lang="en-US" baseline="30000">
                <a:latin typeface="Arial Unicode MS" panose="020B0604020202020204" pitchFamily="34" charset="-128"/>
              </a:rPr>
              <a:t>2</a:t>
            </a:r>
            <a:r>
              <a:rPr lang="en-US">
                <a:latin typeface="Arial Unicode MS" panose="020B0604020202020204" pitchFamily="34" charset="-128"/>
              </a:rPr>
              <a:t> tests for Contingency Tables</a:t>
            </a:r>
            <a:endParaRPr lang="en-US">
              <a:latin typeface="Symbol" panose="05050102010706020507" pitchFamily="18" charset="2"/>
            </a:endParaRPr>
          </a:p>
        </p:txBody>
      </p:sp>
      <p:sp>
        <p:nvSpPr>
          <p:cNvPr id="6246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228600" y="1371600"/>
            <a:ext cx="8610600" cy="621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/>
              <a:t>The data below is from a 2001 issue of the Journal of the American Medical Association.  It concerns a sample of 1,913 patients suffering from acute myocardial infarction.  Each patient was classified according to their drinking habits and type of heart failure.</a:t>
            </a:r>
            <a:endParaRPr lang="en-US" sz="2400" u="sng"/>
          </a:p>
          <a:p>
            <a:pPr eaLnBrk="1" hangingPunct="1"/>
            <a:r>
              <a:rPr lang="en-US" sz="2400" u="sng"/>
              <a:t>			Abstain	7 or fewer	7 or more	</a:t>
            </a:r>
            <a:endParaRPr lang="en-US" sz="2400"/>
          </a:p>
          <a:p>
            <a:pPr eaLnBrk="1" hangingPunct="1"/>
            <a:r>
              <a:rPr lang="en-US" sz="2400"/>
              <a:t>Congestive		 146	 	   106		 29</a:t>
            </a:r>
            <a:endParaRPr lang="en-US" sz="2400" u="sng"/>
          </a:p>
          <a:p>
            <a:pPr eaLnBrk="1" hangingPunct="1"/>
            <a:r>
              <a:rPr lang="en-US" sz="2400" u="sng"/>
              <a:t>Not congestive	  750        	   590        	 292		</a:t>
            </a:r>
            <a:endParaRPr lang="en-US" sz="2800"/>
          </a:p>
          <a:p>
            <a:pPr eaLnBrk="1" hangingPunct="1"/>
            <a:endParaRPr lang="en-US" sz="2800"/>
          </a:p>
          <a:p>
            <a:pPr eaLnBrk="1" hangingPunct="1"/>
            <a:r>
              <a:rPr lang="en-US" sz="2800"/>
              <a:t>Is there a relationship between heart failure and drinking habits?</a:t>
            </a:r>
          </a:p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r>
              <a:rPr lang="en-US" sz="2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53839064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4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A56B279-C9F6-49C6-93BE-DB457E5F5A4F}" type="slidenum">
              <a:rPr lang="en-US"/>
              <a:pPr eaLnBrk="1" hangingPunct="1"/>
              <a:t>15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r>
              <a:rPr lang="en-US">
                <a:latin typeface="Symbol" panose="05050102010706020507" pitchFamily="18" charset="2"/>
              </a:rPr>
              <a:t>c</a:t>
            </a:r>
            <a:r>
              <a:rPr lang="en-US" baseline="30000">
                <a:latin typeface="Arial Unicode MS" panose="020B0604020202020204" pitchFamily="34" charset="-128"/>
              </a:rPr>
              <a:t>2</a:t>
            </a:r>
            <a:r>
              <a:rPr lang="en-US">
                <a:latin typeface="Arial Unicode MS" panose="020B0604020202020204" pitchFamily="34" charset="-128"/>
              </a:rPr>
              <a:t> test for Independence</a:t>
            </a:r>
            <a:endParaRPr lang="en-US">
              <a:latin typeface="Symbol" panose="05050102010706020507" pitchFamily="18" charset="2"/>
            </a:endParaRP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228600" y="1371600"/>
            <a:ext cx="8610600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r>
              <a:rPr lang="en-US" sz="2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5398010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A56B279-C9F6-49C6-93BE-DB457E5F5A4F}" type="slidenum">
              <a:rPr lang="en-US"/>
              <a:pPr eaLnBrk="1" hangingPunct="1"/>
              <a:t>16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r>
              <a:rPr lang="en-US">
                <a:latin typeface="Symbol" panose="05050102010706020507" pitchFamily="18" charset="2"/>
              </a:rPr>
              <a:t>c</a:t>
            </a:r>
            <a:r>
              <a:rPr lang="en-US" baseline="30000">
                <a:latin typeface="Arial Unicode MS" panose="020B0604020202020204" pitchFamily="34" charset="-128"/>
              </a:rPr>
              <a:t>2</a:t>
            </a:r>
            <a:r>
              <a:rPr lang="en-US">
                <a:latin typeface="Arial Unicode MS" panose="020B0604020202020204" pitchFamily="34" charset="-128"/>
              </a:rPr>
              <a:t> test for Independence</a:t>
            </a:r>
            <a:endParaRPr lang="en-US">
              <a:latin typeface="Symbol" panose="05050102010706020507" pitchFamily="18" charset="2"/>
            </a:endParaRP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228600" y="1371600"/>
            <a:ext cx="8610600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r>
              <a:rPr lang="en-US" sz="2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2923628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76DF46E-747F-48B1-9348-536AAFC2A4AA}" type="slidenum">
              <a:rPr lang="en-US"/>
              <a:pPr eaLnBrk="1" hangingPunct="1"/>
              <a:t>17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r>
              <a:rPr lang="en-US">
                <a:latin typeface="Symbol" panose="05050102010706020507" pitchFamily="18" charset="2"/>
              </a:rPr>
              <a:t>c</a:t>
            </a:r>
            <a:r>
              <a:rPr lang="en-US" baseline="30000">
                <a:latin typeface="Arial Unicode MS" panose="020B0604020202020204" pitchFamily="34" charset="-128"/>
              </a:rPr>
              <a:t>2</a:t>
            </a:r>
            <a:r>
              <a:rPr lang="en-US">
                <a:latin typeface="Arial Unicode MS" panose="020B0604020202020204" pitchFamily="34" charset="-128"/>
              </a:rPr>
              <a:t> test for Independence</a:t>
            </a:r>
            <a:endParaRPr lang="en-US">
              <a:latin typeface="Symbol" panose="05050102010706020507" pitchFamily="18" charset="2"/>
            </a:endParaRPr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21511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21512" name="Text Box 7"/>
          <p:cNvSpPr txBox="1">
            <a:spLocks noChangeArrowheads="1"/>
          </p:cNvSpPr>
          <p:nvPr/>
        </p:nvSpPr>
        <p:spPr bwMode="auto">
          <a:xfrm>
            <a:off x="228600" y="1371600"/>
            <a:ext cx="8610600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r>
              <a:rPr lang="en-US" sz="2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0197397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8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8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E419955-356B-43FA-AFC3-DB3FF5564B15}" type="slidenum">
              <a:rPr lang="en-US"/>
              <a:pPr eaLnBrk="1" hangingPunct="1"/>
              <a:t>18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r>
              <a:rPr lang="en-US">
                <a:latin typeface="Symbol" panose="05050102010706020507" pitchFamily="18" charset="2"/>
              </a:rPr>
              <a:t>c</a:t>
            </a:r>
            <a:r>
              <a:rPr lang="en-US" baseline="30000">
                <a:latin typeface="Arial Unicode MS" panose="020B0604020202020204" pitchFamily="34" charset="-128"/>
              </a:rPr>
              <a:t>2</a:t>
            </a:r>
            <a:r>
              <a:rPr lang="en-US">
                <a:latin typeface="Arial Unicode MS" panose="020B0604020202020204" pitchFamily="34" charset="-128"/>
              </a:rPr>
              <a:t> test for Independence</a:t>
            </a:r>
            <a:endParaRPr lang="en-US">
              <a:latin typeface="Symbol" panose="05050102010706020507" pitchFamily="18" charset="2"/>
            </a:endParaRPr>
          </a:p>
        </p:txBody>
      </p:sp>
      <p:sp>
        <p:nvSpPr>
          <p:cNvPr id="6307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22534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228600" y="1371600"/>
            <a:ext cx="8610600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r>
              <a:rPr lang="en-US" sz="2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3811746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0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0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0787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48AA5EA-17ED-4A78-9F42-62370C1C0C20}" type="slidenum">
              <a:rPr lang="en-US"/>
              <a:pPr eaLnBrk="1" hangingPunct="1"/>
              <a:t>19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r>
              <a:rPr lang="en-US">
                <a:latin typeface="Symbol" panose="05050102010706020507" pitchFamily="18" charset="2"/>
              </a:rPr>
              <a:t>c</a:t>
            </a:r>
            <a:r>
              <a:rPr lang="en-US" baseline="30000">
                <a:latin typeface="Arial Unicode MS" panose="020B0604020202020204" pitchFamily="34" charset="-128"/>
              </a:rPr>
              <a:t>2</a:t>
            </a:r>
            <a:r>
              <a:rPr lang="en-US">
                <a:latin typeface="Arial Unicode MS" panose="020B0604020202020204" pitchFamily="34" charset="-128"/>
              </a:rPr>
              <a:t> test for Independence</a:t>
            </a:r>
            <a:endParaRPr lang="en-US">
              <a:latin typeface="Symbol" panose="05050102010706020507" pitchFamily="18" charset="2"/>
            </a:endParaRPr>
          </a:p>
        </p:txBody>
      </p:sp>
      <p:sp>
        <p:nvSpPr>
          <p:cNvPr id="636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23560" name="Text Box 7"/>
          <p:cNvSpPr txBox="1">
            <a:spLocks noChangeArrowheads="1"/>
          </p:cNvSpPr>
          <p:nvPr/>
        </p:nvSpPr>
        <p:spPr bwMode="auto">
          <a:xfrm>
            <a:off x="228600" y="1371600"/>
            <a:ext cx="8610600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r>
              <a:rPr lang="en-US" sz="2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91136883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6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6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693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41AA93-748E-4883-BB98-BF698DF378C7}" type="slidenum">
              <a:rPr lang="en-US"/>
              <a:pPr/>
              <a:t>2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Arial Unicode MS" pitchFamily="34" charset="-128"/>
              </a:rPr>
              <a:t>Outline for Today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2" y="990600"/>
            <a:ext cx="9140687" cy="4953000"/>
          </a:xfrm>
        </p:spPr>
        <p:txBody>
          <a:bodyPr/>
          <a:lstStyle/>
          <a:p>
            <a:pPr eaLnBrk="1" hangingPunct="1"/>
            <a:r>
              <a:rPr lang="en-US" b="1" dirty="0">
                <a:latin typeface="Arial Unicode MS" pitchFamily="34" charset="-128"/>
              </a:rPr>
              <a:t>Goodness of Fit Test (13.1-13.2)</a:t>
            </a: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Tests for Independence and Homogeneity (13.3 and Supplement)</a:t>
            </a:r>
          </a:p>
          <a:p>
            <a:pPr eaLnBrk="1" hangingPunct="1"/>
            <a:endParaRPr lang="en-US" sz="1400" b="1" dirty="0">
              <a:latin typeface="Arial Unicode MS" pitchFamily="34" charset="-128"/>
            </a:endParaRPr>
          </a:p>
          <a:p>
            <a:pPr marL="0" indent="0" eaLnBrk="1" hangingPunct="1">
              <a:buNone/>
            </a:pPr>
            <a:endParaRPr lang="en-US" sz="800" b="1" dirty="0">
              <a:latin typeface="Arial Unicode MS" pitchFamily="34" charset="-128"/>
            </a:endParaRP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Homework 10 due today, Tuesday December 3</a:t>
            </a:r>
          </a:p>
          <a:p>
            <a:pPr eaLnBrk="1" hangingPunct="1"/>
            <a:endParaRPr lang="en-US" sz="800" b="1" dirty="0">
              <a:latin typeface="Arial Unicode MS" pitchFamily="34" charset="-128"/>
            </a:endParaRP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Final is next Thursday, December 12 at 9am</a:t>
            </a:r>
          </a:p>
          <a:p>
            <a:pPr eaLnBrk="1" hangingPunct="1"/>
            <a:endParaRPr lang="en-US" b="1" dirty="0">
              <a:latin typeface="Arial Unicode MS" pitchFamily="34" charset="-128"/>
            </a:endParaRPr>
          </a:p>
          <a:p>
            <a:pPr eaLnBrk="1" hangingPunct="1"/>
            <a:endParaRPr lang="en-US" b="1" dirty="0">
              <a:latin typeface="Arial Unicode MS" pitchFamily="34" charset="-128"/>
            </a:endParaRPr>
          </a:p>
          <a:p>
            <a:pPr eaLnBrk="1" hangingPunct="1"/>
            <a:endParaRPr lang="en-US" b="1" baseline="30000" dirty="0">
              <a:latin typeface="Arial Unicode MS" pitchFamily="34" charset="-128"/>
            </a:endParaRPr>
          </a:p>
          <a:p>
            <a:pPr marL="0" indent="0" eaLnBrk="1" hangingPunct="1">
              <a:buNone/>
            </a:pPr>
            <a:endParaRPr lang="en-US" b="1" baseline="30000" dirty="0">
              <a:latin typeface="Arial Unicode MS" pitchFamily="34" charset="-128"/>
            </a:endParaRPr>
          </a:p>
          <a:p>
            <a:pPr marL="0" indent="0" eaLnBrk="1" hangingPunct="1">
              <a:buNone/>
            </a:pPr>
            <a:endParaRPr lang="en-US" b="1" dirty="0">
              <a:latin typeface="Arial Unicode MS" pitchFamily="34" charset="-128"/>
            </a:endParaRPr>
          </a:p>
          <a:p>
            <a:pPr eaLnBrk="1" hangingPunct="1"/>
            <a:endParaRPr lang="en-US" b="1" dirty="0">
              <a:latin typeface="Arial Unicode MS" pitchFamily="34" charset="-128"/>
            </a:endParaRPr>
          </a:p>
          <a:p>
            <a:pPr marL="0" indent="0" eaLnBrk="1" hangingPunct="1">
              <a:buNone/>
            </a:pPr>
            <a:endParaRPr lang="en-US" b="1" dirty="0"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8983067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0CA6580-C5D9-47C6-B5EE-0C104F43C15D}" type="slidenum">
              <a:rPr lang="en-US"/>
              <a:pPr eaLnBrk="1" hangingPunct="1"/>
              <a:t>20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r>
              <a:rPr lang="en-US" dirty="0">
                <a:latin typeface="Symbol" panose="05050102010706020507" pitchFamily="18" charset="2"/>
              </a:rPr>
              <a:t>c</a:t>
            </a:r>
            <a:r>
              <a:rPr lang="en-US" baseline="30000" dirty="0">
                <a:latin typeface="Arial Unicode MS" panose="020B0604020202020204" pitchFamily="34" charset="-128"/>
              </a:rPr>
              <a:t>2</a:t>
            </a:r>
            <a:r>
              <a:rPr lang="en-US" dirty="0">
                <a:latin typeface="Arial Unicode MS" panose="020B0604020202020204" pitchFamily="34" charset="-128"/>
              </a:rPr>
              <a:t> tests for Independence</a:t>
            </a:r>
            <a:endParaRPr lang="en-US" dirty="0">
              <a:latin typeface="Symbol" panose="05050102010706020507" pitchFamily="18" charset="2"/>
            </a:endParaRPr>
          </a:p>
        </p:txBody>
      </p:sp>
      <p:sp>
        <p:nvSpPr>
          <p:cNvPr id="6246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0" y="1234395"/>
            <a:ext cx="9144000" cy="621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u="sng" dirty="0"/>
              <a:t>			Abstain	7 or fewer	7 or more	</a:t>
            </a:r>
            <a:endParaRPr lang="en-US" sz="2400" dirty="0"/>
          </a:p>
          <a:p>
            <a:pPr eaLnBrk="1" hangingPunct="1"/>
            <a:r>
              <a:rPr lang="en-US" sz="2400" dirty="0"/>
              <a:t>Congestive		 146	 	   106		 29</a:t>
            </a:r>
            <a:endParaRPr lang="en-US" sz="2400" u="sng" dirty="0"/>
          </a:p>
          <a:p>
            <a:pPr eaLnBrk="1" hangingPunct="1"/>
            <a:r>
              <a:rPr lang="en-US" sz="2400" u="sng" dirty="0"/>
              <a:t>Not congestive	  750        	   590        	 292		</a:t>
            </a:r>
            <a:endParaRPr lang="en-US" sz="2800" dirty="0"/>
          </a:p>
          <a:p>
            <a:pPr eaLnBrk="1" hangingPunct="1">
              <a:spcBef>
                <a:spcPct val="50000"/>
              </a:spcBef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=matrix(c(146,105,29,750,590,292),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byrow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=T,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ncol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=3)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chisq.test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)$expected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[,1]     [,2]      [,3]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[1,] 131.2134 101.7782  47.00837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[2,] 764.7866 593.2218 273.99163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5752825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43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0CA6580-C5D9-47C6-B5EE-0C104F43C15D}" type="slidenum">
              <a:rPr lang="en-US"/>
              <a:pPr eaLnBrk="1" hangingPunct="1"/>
              <a:t>21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r>
              <a:rPr lang="en-US" dirty="0">
                <a:latin typeface="Symbol" panose="05050102010706020507" pitchFamily="18" charset="2"/>
              </a:rPr>
              <a:t>c</a:t>
            </a:r>
            <a:r>
              <a:rPr lang="en-US" baseline="30000" dirty="0">
                <a:latin typeface="Arial Unicode MS" panose="020B0604020202020204" pitchFamily="34" charset="-128"/>
              </a:rPr>
              <a:t>2</a:t>
            </a:r>
            <a:r>
              <a:rPr lang="en-US" dirty="0">
                <a:latin typeface="Arial Unicode MS" panose="020B0604020202020204" pitchFamily="34" charset="-128"/>
              </a:rPr>
              <a:t> tests for Independence</a:t>
            </a:r>
            <a:endParaRPr lang="en-US" dirty="0">
              <a:latin typeface="Symbol" panose="05050102010706020507" pitchFamily="18" charset="2"/>
            </a:endParaRPr>
          </a:p>
        </p:txBody>
      </p:sp>
      <p:sp>
        <p:nvSpPr>
          <p:cNvPr id="6246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0" y="1234395"/>
            <a:ext cx="9144000" cy="384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u="sng" dirty="0"/>
              <a:t>			Abstain	7 or fewer	7 or more	</a:t>
            </a:r>
            <a:endParaRPr lang="en-US" sz="2400" dirty="0"/>
          </a:p>
          <a:p>
            <a:pPr eaLnBrk="1" hangingPunct="1"/>
            <a:r>
              <a:rPr lang="en-US" sz="2400" dirty="0"/>
              <a:t>Congestive		 146	 	   106		 29</a:t>
            </a:r>
            <a:endParaRPr lang="en-US" sz="2400" u="sng" dirty="0"/>
          </a:p>
          <a:p>
            <a:pPr eaLnBrk="1" hangingPunct="1"/>
            <a:r>
              <a:rPr lang="en-US" sz="2400" u="sng" dirty="0"/>
              <a:t>Not congestive	  750        	   590        	 292		</a:t>
            </a:r>
            <a:endParaRPr lang="en-US" sz="2800" dirty="0"/>
          </a:p>
          <a:p>
            <a:pPr eaLnBrk="1" hangingPunct="1">
              <a:spcBef>
                <a:spcPct val="50000"/>
              </a:spcBef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chisq.test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Pearson's Chi-squared test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X-squared = 10.1541,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2,              p-value = 0.006238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8189433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43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5E15B00-24F4-4838-AA5E-6C07EBC81E5B}" type="slidenum">
              <a:rPr lang="en-US"/>
              <a:pPr eaLnBrk="1" hangingPunct="1"/>
              <a:t>22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r>
              <a:rPr lang="en-US">
                <a:latin typeface="Symbol" panose="05050102010706020507" pitchFamily="18" charset="2"/>
              </a:rPr>
              <a:t>c</a:t>
            </a:r>
            <a:r>
              <a:rPr lang="en-US" baseline="30000">
                <a:latin typeface="Arial Unicode MS" panose="020B0604020202020204" pitchFamily="34" charset="-128"/>
              </a:rPr>
              <a:t>2</a:t>
            </a:r>
            <a:r>
              <a:rPr lang="en-US">
                <a:latin typeface="Arial Unicode MS" panose="020B0604020202020204" pitchFamily="34" charset="-128"/>
              </a:rPr>
              <a:t> tests for Contingency Tables</a:t>
            </a:r>
            <a:endParaRPr lang="en-US">
              <a:latin typeface="Symbol" panose="05050102010706020507" pitchFamily="18" charset="2"/>
            </a:endParaRPr>
          </a:p>
        </p:txBody>
      </p:sp>
      <p:sp>
        <p:nvSpPr>
          <p:cNvPr id="6164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3320" name="Text Box 7"/>
          <p:cNvSpPr txBox="1">
            <a:spLocks noChangeArrowheads="1"/>
          </p:cNvSpPr>
          <p:nvPr/>
        </p:nvSpPr>
        <p:spPr bwMode="auto">
          <a:xfrm>
            <a:off x="228600" y="1371600"/>
            <a:ext cx="8610600" cy="6647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dirty="0"/>
              <a:t>A researcher takes a random sample of 1200 subplots each of bottomland hardwood forest, cypress tupelo slough and muck swamp and recorded presence or absence of feral hog rooting activity at each subplot.</a:t>
            </a:r>
          </a:p>
          <a:p>
            <a:pPr eaLnBrk="1" hangingPunct="1"/>
            <a:endParaRPr lang="en-US" sz="2400" u="sng" dirty="0"/>
          </a:p>
          <a:p>
            <a:pPr eaLnBrk="1" hangingPunct="1"/>
            <a:r>
              <a:rPr lang="en-US" sz="2400" u="sng" dirty="0"/>
              <a:t>		Disturbed	  Undisturbed	</a:t>
            </a:r>
            <a:endParaRPr lang="en-US" sz="2400" dirty="0"/>
          </a:p>
          <a:p>
            <a:pPr eaLnBrk="1" hangingPunct="1"/>
            <a:r>
              <a:rPr lang="en-US" sz="2400" dirty="0"/>
              <a:t>BLH			120		1080               </a:t>
            </a:r>
            <a:endParaRPr lang="en-US" sz="2400" u="sng" dirty="0"/>
          </a:p>
          <a:p>
            <a:pPr eaLnBrk="1" hangingPunct="1"/>
            <a:r>
              <a:rPr lang="en-US" sz="2400" dirty="0"/>
              <a:t>CTS			190		1010       	</a:t>
            </a:r>
          </a:p>
          <a:p>
            <a:pPr eaLnBrk="1" hangingPunct="1"/>
            <a:r>
              <a:rPr lang="en-US" sz="2400" u="sng" dirty="0"/>
              <a:t>MS			240		  960</a:t>
            </a:r>
            <a:endParaRPr lang="en-US" sz="2800" dirty="0"/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/>
              <a:t>Is there a difference in rooting activity for the three habitats at the </a:t>
            </a:r>
            <a:r>
              <a:rPr lang="en-US" sz="2800" dirty="0">
                <a:latin typeface="Symbol" panose="05050102010706020507" pitchFamily="18" charset="2"/>
              </a:rPr>
              <a:t>a</a:t>
            </a:r>
            <a:r>
              <a:rPr lang="en-US" sz="2800" dirty="0"/>
              <a:t>=0.05 level?</a:t>
            </a:r>
          </a:p>
          <a:p>
            <a:pPr eaLnBrk="1" hangingPunct="1">
              <a:spcBef>
                <a:spcPct val="50000"/>
              </a:spcBef>
            </a:pPr>
            <a:endParaRPr lang="en-US" sz="2800" dirty="0"/>
          </a:p>
          <a:p>
            <a:pPr eaLnBrk="1" hangingPunct="1">
              <a:spcBef>
                <a:spcPct val="50000"/>
              </a:spcBef>
            </a:pPr>
            <a:endParaRPr lang="en-US" sz="2800" dirty="0"/>
          </a:p>
          <a:p>
            <a:pPr eaLnBrk="1" hangingPunct="1">
              <a:spcBef>
                <a:spcPct val="50000"/>
              </a:spcBef>
            </a:pP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04202896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451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AC8DCB5-61F3-4EFE-828D-FADD97BD72A6}" type="slidenum">
              <a:rPr lang="en-US"/>
              <a:pPr eaLnBrk="1" hangingPunct="1"/>
              <a:t>23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r>
              <a:rPr lang="en-US">
                <a:latin typeface="Symbol" panose="05050102010706020507" pitchFamily="18" charset="2"/>
              </a:rPr>
              <a:t>c</a:t>
            </a:r>
            <a:r>
              <a:rPr lang="en-US" baseline="30000">
                <a:latin typeface="Arial Unicode MS" panose="020B0604020202020204" pitchFamily="34" charset="-128"/>
              </a:rPr>
              <a:t>2</a:t>
            </a:r>
            <a:r>
              <a:rPr lang="en-US">
                <a:latin typeface="Arial Unicode MS" panose="020B0604020202020204" pitchFamily="34" charset="-128"/>
              </a:rPr>
              <a:t> test for Homogeneity</a:t>
            </a:r>
            <a:endParaRPr lang="en-US">
              <a:latin typeface="Symbol" panose="05050102010706020507" pitchFamily="18" charset="2"/>
            </a:endParaRPr>
          </a:p>
        </p:txBody>
      </p:sp>
      <p:sp>
        <p:nvSpPr>
          <p:cNvPr id="6184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4343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881368195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499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98EEBCF-0CC6-45FD-9655-73D748820F03}" type="slidenum">
              <a:rPr lang="en-US"/>
              <a:pPr eaLnBrk="1" hangingPunct="1"/>
              <a:t>24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r>
              <a:rPr lang="en-US">
                <a:latin typeface="Symbol" panose="05050102010706020507" pitchFamily="18" charset="2"/>
              </a:rPr>
              <a:t>c</a:t>
            </a:r>
            <a:r>
              <a:rPr lang="en-US" baseline="30000">
                <a:latin typeface="Arial Unicode MS" panose="020B0604020202020204" pitchFamily="34" charset="-128"/>
              </a:rPr>
              <a:t>2</a:t>
            </a:r>
            <a:r>
              <a:rPr lang="en-US">
                <a:latin typeface="Arial Unicode MS" panose="020B0604020202020204" pitchFamily="34" charset="-128"/>
              </a:rPr>
              <a:t> test for Homogeneity</a:t>
            </a:r>
            <a:endParaRPr lang="en-US">
              <a:latin typeface="Symbol" panose="05050102010706020507" pitchFamily="18" charset="2"/>
            </a:endParaRPr>
          </a:p>
        </p:txBody>
      </p:sp>
      <p:sp>
        <p:nvSpPr>
          <p:cNvPr id="6184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5367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232394240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499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E2B4039-2CDF-47AA-9269-FEED6EEB392F}" type="slidenum">
              <a:rPr lang="en-US"/>
              <a:pPr eaLnBrk="1" hangingPunct="1"/>
              <a:t>25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r>
              <a:rPr lang="en-US">
                <a:latin typeface="Symbol" panose="05050102010706020507" pitchFamily="18" charset="2"/>
              </a:rPr>
              <a:t>c</a:t>
            </a:r>
            <a:r>
              <a:rPr lang="en-US" baseline="30000">
                <a:latin typeface="Arial Unicode MS" panose="020B0604020202020204" pitchFamily="34" charset="-128"/>
              </a:rPr>
              <a:t>2</a:t>
            </a:r>
            <a:r>
              <a:rPr lang="en-US">
                <a:latin typeface="Arial Unicode MS" panose="020B0604020202020204" pitchFamily="34" charset="-128"/>
              </a:rPr>
              <a:t> test for Homogeneity</a:t>
            </a:r>
            <a:endParaRPr lang="en-US">
              <a:latin typeface="Symbol" panose="05050102010706020507" pitchFamily="18" charset="2"/>
            </a:endParaRPr>
          </a:p>
        </p:txBody>
      </p:sp>
      <p:sp>
        <p:nvSpPr>
          <p:cNvPr id="6205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2149361252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0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0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0547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B58C2F-6D7A-4E2C-8903-98BBAD132493}" type="slidenum">
              <a:rPr lang="en-US"/>
              <a:pPr eaLnBrk="1" hangingPunct="1"/>
              <a:t>26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r>
              <a:rPr lang="en-US">
                <a:latin typeface="Symbol" panose="05050102010706020507" pitchFamily="18" charset="2"/>
              </a:rPr>
              <a:t>c</a:t>
            </a:r>
            <a:r>
              <a:rPr lang="en-US" baseline="30000">
                <a:latin typeface="Arial Unicode MS" panose="020B0604020202020204" pitchFamily="34" charset="-128"/>
              </a:rPr>
              <a:t>2</a:t>
            </a:r>
            <a:r>
              <a:rPr lang="en-US">
                <a:latin typeface="Arial Unicode MS" panose="020B0604020202020204" pitchFamily="34" charset="-128"/>
              </a:rPr>
              <a:t> test for Homogeneity</a:t>
            </a:r>
            <a:endParaRPr lang="en-US">
              <a:latin typeface="Symbol" panose="05050102010706020507" pitchFamily="18" charset="2"/>
            </a:endParaRP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2361447771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883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AC2248E-33CC-4753-8283-D9A6E677D7B9}" type="slidenum">
              <a:rPr lang="en-US"/>
              <a:pPr eaLnBrk="1" hangingPunct="1"/>
              <a:t>27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r>
              <a:rPr lang="en-US">
                <a:latin typeface="Symbol" panose="05050102010706020507" pitchFamily="18" charset="2"/>
              </a:rPr>
              <a:t>c</a:t>
            </a:r>
            <a:r>
              <a:rPr lang="en-US" baseline="30000">
                <a:latin typeface="Arial Unicode MS" panose="020B0604020202020204" pitchFamily="34" charset="-128"/>
              </a:rPr>
              <a:t>2</a:t>
            </a:r>
            <a:r>
              <a:rPr lang="en-US">
                <a:latin typeface="Arial Unicode MS" panose="020B0604020202020204" pitchFamily="34" charset="-128"/>
              </a:rPr>
              <a:t> test for Homogeneity</a:t>
            </a:r>
            <a:endParaRPr lang="en-US">
              <a:latin typeface="Symbol" panose="05050102010706020507" pitchFamily="18" charset="2"/>
            </a:endParaRP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8439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64246474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5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5E15B00-24F4-4838-AA5E-6C07EBC81E5B}" type="slidenum">
              <a:rPr lang="en-US"/>
              <a:pPr eaLnBrk="1" hangingPunct="1"/>
              <a:t>28</a:t>
            </a:fld>
            <a:endParaRPr lang="en-US"/>
          </a:p>
        </p:txBody>
      </p:sp>
      <p:sp>
        <p:nvSpPr>
          <p:cNvPr id="6164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3320" name="Text Box 7"/>
          <p:cNvSpPr txBox="1">
            <a:spLocks noChangeArrowheads="1"/>
          </p:cNvSpPr>
          <p:nvPr/>
        </p:nvSpPr>
        <p:spPr bwMode="auto">
          <a:xfrm>
            <a:off x="187779" y="914400"/>
            <a:ext cx="8610600" cy="387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 u="sng" dirty="0"/>
          </a:p>
          <a:p>
            <a:pPr eaLnBrk="1" hangingPunct="1"/>
            <a:r>
              <a:rPr lang="en-US" sz="2400" u="sng" dirty="0"/>
              <a:t>		Disturbed	  Undisturbed	</a:t>
            </a:r>
            <a:endParaRPr lang="en-US" sz="2400" dirty="0"/>
          </a:p>
          <a:p>
            <a:pPr eaLnBrk="1" hangingPunct="1"/>
            <a:r>
              <a:rPr lang="en-US" sz="2400" dirty="0"/>
              <a:t>BLH			120		1080               </a:t>
            </a:r>
            <a:endParaRPr lang="en-US" sz="2400" u="sng" dirty="0"/>
          </a:p>
          <a:p>
            <a:pPr eaLnBrk="1" hangingPunct="1"/>
            <a:r>
              <a:rPr lang="en-US" sz="2400" dirty="0"/>
              <a:t>CTS			190		1010       	</a:t>
            </a:r>
          </a:p>
          <a:p>
            <a:pPr eaLnBrk="1" hangingPunct="1"/>
            <a:r>
              <a:rPr lang="en-US" sz="2400" u="sng" dirty="0"/>
              <a:t>MS			240		  960</a:t>
            </a:r>
            <a:endParaRPr lang="en-US" sz="2800" dirty="0"/>
          </a:p>
          <a:p>
            <a:pPr eaLnBrk="1" hangingPunct="1">
              <a:spcBef>
                <a:spcPct val="50000"/>
              </a:spcBef>
            </a:pPr>
            <a:endParaRPr lang="en-US" sz="2800" dirty="0"/>
          </a:p>
          <a:p>
            <a:pPr eaLnBrk="1" hangingPunct="1">
              <a:spcBef>
                <a:spcPct val="50000"/>
              </a:spcBef>
            </a:pPr>
            <a:endParaRPr lang="en-US" sz="2800" dirty="0"/>
          </a:p>
          <a:p>
            <a:pPr eaLnBrk="1" hangingPunct="1">
              <a:spcBef>
                <a:spcPct val="50000"/>
              </a:spcBef>
            </a:pPr>
            <a:r>
              <a:rPr lang="en-US" sz="2800" dirty="0"/>
              <a:t> 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r>
              <a:rPr lang="en-US" dirty="0">
                <a:latin typeface="Symbol" panose="05050102010706020507" pitchFamily="18" charset="2"/>
              </a:rPr>
              <a:t>c</a:t>
            </a:r>
            <a:r>
              <a:rPr lang="en-US" baseline="30000" dirty="0">
                <a:latin typeface="Arial Unicode MS" panose="020B0604020202020204" pitchFamily="34" charset="-128"/>
              </a:rPr>
              <a:t>2</a:t>
            </a:r>
            <a:r>
              <a:rPr lang="en-US" dirty="0">
                <a:latin typeface="Arial Unicode MS" panose="020B0604020202020204" pitchFamily="34" charset="-128"/>
              </a:rPr>
              <a:t> test for Homogeneity</a:t>
            </a:r>
            <a:endParaRPr lang="en-US" dirty="0">
              <a:latin typeface="Symbol" panose="05050102010706020507" pitchFamily="18" charset="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" y="2944170"/>
            <a:ext cx="8991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=matrix(c(120,1080,190,1010,240,960),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byrow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=T,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ncol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=2)</a:t>
            </a:r>
          </a:p>
          <a:p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chisq.test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)$expected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[,1]     [,2]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[1,] 183.333 1016.667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[2,] 183.333 1016.667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[3,] 183.333 1016.667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DFC71418-64F9-4A73-AA1A-85C8C28F30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[,1] [,2] [1,] 183.3333 1016.667 [2,] 183.3333 1016.667 [3,] 183.3333 1016.667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C1BDCC7-39AE-4315-A6CC-1D563A85F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[,1] [,2] [1,] 183.3333 1016.667 [2,] 183.3333 1016.667 [3,] 183.3333 1016.667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140688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451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5E15B00-24F4-4838-AA5E-6C07EBC81E5B}" type="slidenum">
              <a:rPr lang="en-US"/>
              <a:pPr eaLnBrk="1" hangingPunct="1"/>
              <a:t>29</a:t>
            </a:fld>
            <a:endParaRPr lang="en-US"/>
          </a:p>
        </p:txBody>
      </p:sp>
      <p:sp>
        <p:nvSpPr>
          <p:cNvPr id="6164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3320" name="Text Box 7"/>
          <p:cNvSpPr txBox="1">
            <a:spLocks noChangeArrowheads="1"/>
          </p:cNvSpPr>
          <p:nvPr/>
        </p:nvSpPr>
        <p:spPr bwMode="auto">
          <a:xfrm>
            <a:off x="187779" y="914400"/>
            <a:ext cx="8610600" cy="4308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 u="sng" dirty="0"/>
          </a:p>
          <a:p>
            <a:pPr eaLnBrk="1" hangingPunct="1"/>
            <a:r>
              <a:rPr lang="en-US" sz="2400" u="sng" dirty="0"/>
              <a:t>		Disturbed	  Undisturbed	</a:t>
            </a:r>
            <a:endParaRPr lang="en-US" sz="2400" dirty="0"/>
          </a:p>
          <a:p>
            <a:pPr eaLnBrk="1" hangingPunct="1"/>
            <a:r>
              <a:rPr lang="en-US" sz="2400" dirty="0"/>
              <a:t>BLH			120		1080               </a:t>
            </a:r>
            <a:endParaRPr lang="en-US" sz="2400" u="sng" dirty="0"/>
          </a:p>
          <a:p>
            <a:pPr eaLnBrk="1" hangingPunct="1"/>
            <a:r>
              <a:rPr lang="en-US" sz="2400" dirty="0"/>
              <a:t>CTS			190		1010       	</a:t>
            </a:r>
          </a:p>
          <a:p>
            <a:pPr eaLnBrk="1" hangingPunct="1"/>
            <a:r>
              <a:rPr lang="en-US" sz="2400" u="sng" dirty="0"/>
              <a:t>MS			240		  960</a:t>
            </a:r>
          </a:p>
          <a:p>
            <a:pPr eaLnBrk="1" hangingPunct="1"/>
            <a:endParaRPr lang="en-US" sz="2800" dirty="0"/>
          </a:p>
          <a:p>
            <a:pPr eaLnBrk="1" hangingPunct="1">
              <a:spcBef>
                <a:spcPct val="50000"/>
              </a:spcBef>
            </a:pPr>
            <a:endParaRPr lang="en-US" sz="2800" dirty="0"/>
          </a:p>
          <a:p>
            <a:pPr eaLnBrk="1" hangingPunct="1">
              <a:spcBef>
                <a:spcPct val="50000"/>
              </a:spcBef>
            </a:pPr>
            <a:endParaRPr lang="en-US" sz="2800" dirty="0"/>
          </a:p>
          <a:p>
            <a:pPr eaLnBrk="1" hangingPunct="1">
              <a:spcBef>
                <a:spcPct val="50000"/>
              </a:spcBef>
            </a:pPr>
            <a:r>
              <a:rPr lang="en-US" sz="2800" dirty="0"/>
              <a:t> 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r>
              <a:rPr lang="en-US" dirty="0">
                <a:latin typeface="Symbol" panose="05050102010706020507" pitchFamily="18" charset="2"/>
              </a:rPr>
              <a:t>c</a:t>
            </a:r>
            <a:r>
              <a:rPr lang="en-US" baseline="30000" dirty="0">
                <a:latin typeface="Arial Unicode MS" panose="020B0604020202020204" pitchFamily="34" charset="-128"/>
              </a:rPr>
              <a:t>2</a:t>
            </a:r>
            <a:r>
              <a:rPr lang="en-US" dirty="0">
                <a:latin typeface="Arial Unicode MS" panose="020B0604020202020204" pitchFamily="34" charset="-128"/>
              </a:rPr>
              <a:t> test for Homogeneity</a:t>
            </a:r>
            <a:endParaRPr lang="en-US" dirty="0">
              <a:latin typeface="Symbol" panose="05050102010706020507" pitchFamily="18" charset="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" y="3007231"/>
            <a:ext cx="8991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chisq.test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Pearson's Chi-squared test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X-squared = 46.784, df = 2, p-value = 6.934e-11</a:t>
            </a:r>
          </a:p>
        </p:txBody>
      </p:sp>
    </p:spTree>
    <p:extLst>
      <p:ext uri="{BB962C8B-B14F-4D97-AF65-F5344CB8AC3E}">
        <p14:creationId xmlns:p14="http://schemas.microsoft.com/office/powerpoint/2010/main" val="2449000813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45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65B3A49-A2ED-4ECA-8DC3-3A8AABF3DB6B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r>
              <a:rPr lang="en-US" dirty="0"/>
              <a:t>Multinomial Experiment</a:t>
            </a:r>
          </a:p>
        </p:txBody>
      </p:sp>
      <p:sp>
        <p:nvSpPr>
          <p:cNvPr id="608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9222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9224" name="Text Box 7"/>
          <p:cNvSpPr txBox="1">
            <a:spLocks noChangeArrowheads="1"/>
          </p:cNvSpPr>
          <p:nvPr/>
        </p:nvSpPr>
        <p:spPr bwMode="auto">
          <a:xfrm>
            <a:off x="228600" y="1371600"/>
            <a:ext cx="8610600" cy="753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Consider wanting to test if a 6-sided die from a Monopoly set is fair.  We roll the die 120 times and observe the number of times each side comes up: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dirty="0"/>
              <a:t>	</a:t>
            </a:r>
            <a:r>
              <a:rPr lang="en-US" sz="3200" u="sng" dirty="0"/>
              <a:t>1	2	3	4	5	6	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dirty="0"/>
              <a:t>	15	21	24	20	12	28</a:t>
            </a:r>
          </a:p>
          <a:p>
            <a:pPr eaLnBrk="1" hangingPunct="1">
              <a:spcBef>
                <a:spcPct val="50000"/>
              </a:spcBef>
            </a:pPr>
            <a:endParaRPr lang="en-US" sz="3200" dirty="0"/>
          </a:p>
          <a:p>
            <a:pPr eaLnBrk="1" hangingPunct="1">
              <a:spcBef>
                <a:spcPct val="50000"/>
              </a:spcBef>
            </a:pPr>
            <a:r>
              <a:rPr lang="en-US" sz="3200" dirty="0"/>
              <a:t>We want to test H</a:t>
            </a:r>
            <a:r>
              <a:rPr lang="en-US" sz="3200" baseline="-25000" dirty="0"/>
              <a:t>o</a:t>
            </a:r>
            <a:r>
              <a:rPr lang="en-US" sz="3200" dirty="0"/>
              <a:t>: </a:t>
            </a:r>
            <a:r>
              <a:rPr lang="en-US" sz="3200" dirty="0">
                <a:latin typeface="+mj-lt"/>
              </a:rPr>
              <a:t>p</a:t>
            </a:r>
            <a:r>
              <a:rPr lang="en-US" sz="3200" baseline="-25000" dirty="0"/>
              <a:t>1</a:t>
            </a:r>
            <a:r>
              <a:rPr lang="en-US" sz="3200" dirty="0"/>
              <a:t>=</a:t>
            </a:r>
            <a:r>
              <a:rPr lang="en-US" sz="3200" dirty="0">
                <a:latin typeface="+mj-lt"/>
              </a:rPr>
              <a:t>p</a:t>
            </a:r>
            <a:r>
              <a:rPr lang="en-US" sz="3200" baseline="-25000" dirty="0"/>
              <a:t>2</a:t>
            </a:r>
            <a:r>
              <a:rPr lang="en-US" sz="3200" dirty="0"/>
              <a:t>=</a:t>
            </a:r>
            <a:r>
              <a:rPr lang="en-US" sz="3200" dirty="0">
                <a:latin typeface="+mj-lt"/>
              </a:rPr>
              <a:t>p</a:t>
            </a:r>
            <a:r>
              <a:rPr lang="en-US" sz="3200" baseline="-25000" dirty="0"/>
              <a:t>3</a:t>
            </a:r>
            <a:r>
              <a:rPr lang="en-US" sz="3200" dirty="0"/>
              <a:t>=</a:t>
            </a:r>
            <a:r>
              <a:rPr lang="en-US" sz="3200" dirty="0">
                <a:latin typeface="+mj-lt"/>
              </a:rPr>
              <a:t>p</a:t>
            </a:r>
            <a:r>
              <a:rPr lang="en-US" sz="3200" baseline="-25000" dirty="0"/>
              <a:t>4</a:t>
            </a:r>
            <a:r>
              <a:rPr lang="en-US" sz="3200" dirty="0"/>
              <a:t>=</a:t>
            </a:r>
            <a:r>
              <a:rPr lang="en-US" sz="3200" dirty="0">
                <a:latin typeface="+mj-lt"/>
              </a:rPr>
              <a:t>p</a:t>
            </a:r>
            <a:r>
              <a:rPr lang="en-US" sz="3200" baseline="-25000" dirty="0"/>
              <a:t>5</a:t>
            </a:r>
            <a:r>
              <a:rPr lang="en-US" sz="3200" dirty="0"/>
              <a:t>=</a:t>
            </a:r>
            <a:r>
              <a:rPr lang="en-US" sz="3200" dirty="0">
                <a:latin typeface="+mj-lt"/>
              </a:rPr>
              <a:t>p</a:t>
            </a:r>
            <a:r>
              <a:rPr lang="en-US" sz="3200" baseline="-25000" dirty="0"/>
              <a:t>6</a:t>
            </a:r>
            <a:r>
              <a:rPr lang="en-US" sz="3200" dirty="0"/>
              <a:t>=1/6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/>
              <a:t>	</a:t>
            </a:r>
          </a:p>
          <a:p>
            <a:pPr eaLnBrk="1" hangingPunct="1">
              <a:spcBef>
                <a:spcPct val="50000"/>
              </a:spcBef>
            </a:pPr>
            <a:endParaRPr lang="en-US" sz="2800" dirty="0"/>
          </a:p>
          <a:p>
            <a:pPr eaLnBrk="1" hangingPunct="1">
              <a:spcBef>
                <a:spcPct val="50000"/>
              </a:spcBef>
            </a:pPr>
            <a:endParaRPr lang="en-US" sz="2800" dirty="0"/>
          </a:p>
          <a:p>
            <a:pPr eaLnBrk="1" hangingPunct="1">
              <a:spcBef>
                <a:spcPct val="50000"/>
              </a:spcBef>
            </a:pP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953915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8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8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8259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AC2248E-33CC-4753-8283-D9A6E677D7B9}" type="slidenum">
              <a:rPr lang="en-US"/>
              <a:pPr eaLnBrk="1" hangingPunct="1"/>
              <a:t>30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r>
              <a:rPr lang="en-US" dirty="0">
                <a:latin typeface="+mn-lt"/>
              </a:rPr>
              <a:t>Telling Which Test is Which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8439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060546015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151E9B0-DE26-4BC2-964E-28A6F9790865}" type="slidenum">
              <a:rPr lang="en-US"/>
              <a:pPr eaLnBrk="1" hangingPunct="1"/>
              <a:t>4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/>
              <a:t>Testing for a Multinomial Experiment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228600" y="1371600"/>
            <a:ext cx="8610600" cy="244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	</a:t>
            </a:r>
          </a:p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r>
              <a:rPr lang="en-US" sz="2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46097728"/>
      </p:ext>
    </p:extLst>
  </p:cSld>
  <p:clrMapOvr>
    <a:masterClrMapping/>
  </p:clrMapOvr>
  <p:transition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4BBD1EF-4B92-4C8F-8BE0-F926C0A99CFE}" type="slidenum">
              <a:rPr lang="en-US"/>
              <a:pPr eaLnBrk="1" hangingPunct="1"/>
              <a:t>5</a:t>
            </a:fld>
            <a:endParaRPr lang="en-US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r>
              <a:rPr lang="en-US" dirty="0">
                <a:latin typeface="Symbol" panose="05050102010706020507" pitchFamily="18" charset="2"/>
              </a:rPr>
              <a:t>c</a:t>
            </a:r>
            <a:r>
              <a:rPr lang="en-US" baseline="30000" dirty="0">
                <a:latin typeface="Arial Unicode MS" panose="020B0604020202020204" pitchFamily="34" charset="-128"/>
              </a:rPr>
              <a:t>2</a:t>
            </a:r>
            <a:r>
              <a:rPr lang="en-US" dirty="0">
                <a:latin typeface="Arial Unicode MS" panose="020B0604020202020204" pitchFamily="34" charset="-128"/>
              </a:rPr>
              <a:t> Goodness-of-Fit Test</a:t>
            </a:r>
            <a:endParaRPr lang="en-US" dirty="0">
              <a:latin typeface="Symbol" panose="05050102010706020507" pitchFamily="18" charset="2"/>
            </a:endParaRPr>
          </a:p>
        </p:txBody>
      </p:sp>
      <p:sp>
        <p:nvSpPr>
          <p:cNvPr id="6103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3078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3079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3080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3081" name="Text Box 7"/>
          <p:cNvSpPr txBox="1">
            <a:spLocks noChangeArrowheads="1"/>
          </p:cNvSpPr>
          <p:nvPr/>
        </p:nvSpPr>
        <p:spPr bwMode="auto">
          <a:xfrm>
            <a:off x="228600" y="1371600"/>
            <a:ext cx="8610600" cy="244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	</a:t>
            </a:r>
          </a:p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r>
              <a:rPr lang="en-US" sz="2800"/>
              <a:t> </a:t>
            </a:r>
          </a:p>
        </p:txBody>
      </p:sp>
      <p:graphicFrame>
        <p:nvGraphicFramePr>
          <p:cNvPr id="3074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2057400" y="1447800"/>
          <a:ext cx="4740275" cy="1344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074" name="Equation" r:id="rId4" imgW="1790640" imgH="507960" progId="Equation.3">
                  <p:embed/>
                </p:oleObj>
              </mc:Choice>
              <mc:Fallback>
                <p:oleObj name="Equation" r:id="rId4" imgW="179064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447800"/>
                        <a:ext cx="4740275" cy="1344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" name="Text Box 9"/>
          <p:cNvSpPr txBox="1">
            <a:spLocks noChangeArrowheads="1"/>
          </p:cNvSpPr>
          <p:nvPr/>
        </p:nvSpPr>
        <p:spPr bwMode="auto">
          <a:xfrm>
            <a:off x="0" y="3200400"/>
            <a:ext cx="91440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Is asymptotically </a:t>
            </a:r>
            <a:r>
              <a:rPr lang="en-US" sz="2800">
                <a:latin typeface="Symbol" panose="05050102010706020507" pitchFamily="18" charset="2"/>
              </a:rPr>
              <a:t>c</a:t>
            </a:r>
            <a:r>
              <a:rPr lang="en-US" sz="2800" baseline="30000"/>
              <a:t>2</a:t>
            </a:r>
            <a:r>
              <a:rPr lang="en-US" sz="2800"/>
              <a:t> with k-1 degrees of freedom when H</a:t>
            </a:r>
            <a:r>
              <a:rPr lang="en-US" sz="2800" baseline="-25000"/>
              <a:t>0</a:t>
            </a:r>
            <a:r>
              <a:rPr lang="en-US" sz="2800"/>
              <a:t> is true.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/>
              <a:t>Works well if at least 80% of the E</a:t>
            </a:r>
            <a:r>
              <a:rPr lang="en-US" sz="2800" baseline="-25000"/>
              <a:t>i</a:t>
            </a:r>
            <a:r>
              <a:rPr lang="en-US" sz="2800">
                <a:cs typeface="Arial" panose="020B0604020202020204" pitchFamily="34" charset="0"/>
              </a:rPr>
              <a:t>≥5 and all are </a:t>
            </a:r>
            <a:r>
              <a:rPr lang="en-US" sz="2800"/>
              <a:t>≥1.</a:t>
            </a:r>
          </a:p>
        </p:txBody>
      </p:sp>
    </p:spTree>
    <p:extLst>
      <p:ext uri="{BB962C8B-B14F-4D97-AF65-F5344CB8AC3E}">
        <p14:creationId xmlns:p14="http://schemas.microsoft.com/office/powerpoint/2010/main" val="1129593015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0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0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030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151E9B0-DE26-4BC2-964E-28A6F9790865}" type="slidenum">
              <a:rPr lang="en-US"/>
              <a:pPr eaLnBrk="1" hangingPunct="1"/>
              <a:t>6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>
                <a:latin typeface="Symbol" panose="05050102010706020507" pitchFamily="18" charset="2"/>
              </a:rPr>
              <a:t>c</a:t>
            </a:r>
            <a:r>
              <a:rPr lang="en-US" baseline="30000" dirty="0">
                <a:latin typeface="Arial Unicode MS" panose="020B0604020202020204" pitchFamily="34" charset="-128"/>
              </a:rPr>
              <a:t>2</a:t>
            </a:r>
            <a:r>
              <a:rPr lang="en-US" dirty="0">
                <a:latin typeface="Arial Unicode MS" panose="020B0604020202020204" pitchFamily="34" charset="-128"/>
              </a:rPr>
              <a:t> Goodness-of-Fit Test</a:t>
            </a:r>
            <a:endParaRPr lang="en-US" dirty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228600" y="1371600"/>
            <a:ext cx="8610600" cy="244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	</a:t>
            </a:r>
          </a:p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r>
              <a:rPr lang="en-US" sz="2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764906"/>
      </p:ext>
    </p:extLst>
  </p:cSld>
  <p:clrMapOvr>
    <a:masterClrMapping/>
  </p:clrMapOvr>
  <p:transition>
    <p:zoom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151E9B0-DE26-4BC2-964E-28A6F9790865}" type="slidenum">
              <a:rPr lang="en-US"/>
              <a:pPr eaLnBrk="1" hangingPunct="1"/>
              <a:t>7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>
                <a:latin typeface="+mn-lt"/>
              </a:rPr>
              <a:t>Dice Example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228600" y="1371600"/>
            <a:ext cx="8610600" cy="244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	</a:t>
            </a:r>
          </a:p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r>
              <a:rPr lang="en-US" sz="2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8337391"/>
      </p:ext>
    </p:extLst>
  </p:cSld>
  <p:clrMapOvr>
    <a:masterClrMapping/>
  </p:clrMapOvr>
  <p:transition>
    <p:zoom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3DE4BBB-900D-4E4E-A672-C7E508CB376E}" type="slidenum">
              <a:rPr lang="en-US"/>
              <a:pPr eaLnBrk="1" hangingPunct="1"/>
              <a:t>8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Degrees of Freedom</a:t>
            </a:r>
          </a:p>
        </p:txBody>
      </p:sp>
      <p:sp>
        <p:nvSpPr>
          <p:cNvPr id="6123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1271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1272" name="Text Box 7"/>
          <p:cNvSpPr txBox="1">
            <a:spLocks noChangeArrowheads="1"/>
          </p:cNvSpPr>
          <p:nvPr/>
        </p:nvSpPr>
        <p:spPr bwMode="auto">
          <a:xfrm>
            <a:off x="228600" y="1371600"/>
            <a:ext cx="8610600" cy="244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	</a:t>
            </a:r>
          </a:p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r>
              <a:rPr lang="en-US" sz="2800"/>
              <a:t> </a:t>
            </a:r>
          </a:p>
        </p:txBody>
      </p:sp>
      <p:sp>
        <p:nvSpPr>
          <p:cNvPr id="11273" name="Text Box 8"/>
          <p:cNvSpPr txBox="1">
            <a:spLocks noChangeArrowheads="1"/>
          </p:cNvSpPr>
          <p:nvPr/>
        </p:nvSpPr>
        <p:spPr bwMode="auto">
          <a:xfrm>
            <a:off x="228600" y="1295400"/>
            <a:ext cx="8153400" cy="365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The degrees of freedom are actually based on the method of likelihood ratio tests (e.g. STAT 512-513).</a:t>
            </a:r>
          </a:p>
          <a:p>
            <a:pPr eaLnBrk="1" hangingPunct="1">
              <a:spcBef>
                <a:spcPct val="50000"/>
              </a:spcBef>
            </a:pPr>
            <a:endParaRPr lang="en-US" sz="3200" dirty="0"/>
          </a:p>
          <a:p>
            <a:pPr eaLnBrk="1" hangingPunct="1">
              <a:spcBef>
                <a:spcPct val="50000"/>
              </a:spcBef>
            </a:pPr>
            <a:r>
              <a:rPr lang="en-US" sz="3200" dirty="0"/>
              <a:t>In general they are: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 err="1"/>
              <a:t>df</a:t>
            </a:r>
            <a:r>
              <a:rPr lang="en-US" sz="2800" dirty="0"/>
              <a:t> = # cells - # fixed cells - # parameters estimated</a:t>
            </a:r>
          </a:p>
        </p:txBody>
      </p:sp>
    </p:spTree>
    <p:extLst>
      <p:ext uri="{BB962C8B-B14F-4D97-AF65-F5344CB8AC3E}">
        <p14:creationId xmlns:p14="http://schemas.microsoft.com/office/powerpoint/2010/main" val="3057923079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2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2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235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4BBD1EF-4B92-4C8F-8BE0-F926C0A99CFE}" type="slidenum">
              <a:rPr lang="en-US"/>
              <a:pPr eaLnBrk="1" hangingPunct="1"/>
              <a:t>9</a:t>
            </a:fld>
            <a:endParaRPr lang="en-US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r>
              <a:rPr lang="en-US" dirty="0">
                <a:latin typeface="Symbol" panose="05050102010706020507" pitchFamily="18" charset="2"/>
              </a:rPr>
              <a:t>c</a:t>
            </a:r>
            <a:r>
              <a:rPr lang="en-US" baseline="30000" dirty="0">
                <a:latin typeface="Arial Unicode MS" panose="020B0604020202020204" pitchFamily="34" charset="-128"/>
              </a:rPr>
              <a:t>2</a:t>
            </a:r>
            <a:r>
              <a:rPr lang="en-US" dirty="0">
                <a:latin typeface="Arial Unicode MS" panose="020B0604020202020204" pitchFamily="34" charset="-128"/>
              </a:rPr>
              <a:t> Goodness-of-Fit Test</a:t>
            </a:r>
            <a:endParaRPr lang="en-US" dirty="0">
              <a:latin typeface="Symbol" panose="05050102010706020507" pitchFamily="18" charset="2"/>
            </a:endParaRPr>
          </a:p>
        </p:txBody>
      </p:sp>
      <p:sp>
        <p:nvSpPr>
          <p:cNvPr id="6103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3078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3079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3080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3081" name="Text Box 7"/>
          <p:cNvSpPr txBox="1">
            <a:spLocks noChangeArrowheads="1"/>
          </p:cNvSpPr>
          <p:nvPr/>
        </p:nvSpPr>
        <p:spPr bwMode="auto">
          <a:xfrm>
            <a:off x="228600" y="1371600"/>
            <a:ext cx="8610600" cy="244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	</a:t>
            </a:r>
          </a:p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r>
              <a:rPr lang="en-US" sz="2800"/>
              <a:t> </a:t>
            </a:r>
          </a:p>
        </p:txBody>
      </p:sp>
      <p:graphicFrame>
        <p:nvGraphicFramePr>
          <p:cNvPr id="3074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2057400" y="1447800"/>
          <a:ext cx="4740275" cy="1344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098" name="Equation" r:id="rId4" imgW="1790640" imgH="507960" progId="Equation.3">
                  <p:embed/>
                </p:oleObj>
              </mc:Choice>
              <mc:Fallback>
                <p:oleObj name="Equation" r:id="rId4" imgW="179064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447800"/>
                        <a:ext cx="4740275" cy="1344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" name="Text Box 9"/>
          <p:cNvSpPr txBox="1">
            <a:spLocks noChangeArrowheads="1"/>
          </p:cNvSpPr>
          <p:nvPr/>
        </p:nvSpPr>
        <p:spPr bwMode="auto">
          <a:xfrm>
            <a:off x="0" y="3200400"/>
            <a:ext cx="91440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Is asymptotically </a:t>
            </a:r>
            <a:r>
              <a:rPr lang="en-US" sz="2800">
                <a:latin typeface="Symbol" panose="05050102010706020507" pitchFamily="18" charset="2"/>
              </a:rPr>
              <a:t>c</a:t>
            </a:r>
            <a:r>
              <a:rPr lang="en-US" sz="2800" baseline="30000"/>
              <a:t>2</a:t>
            </a:r>
            <a:r>
              <a:rPr lang="en-US" sz="2800"/>
              <a:t> with k-1 degrees of freedom when H</a:t>
            </a:r>
            <a:r>
              <a:rPr lang="en-US" sz="2800" baseline="-25000"/>
              <a:t>0</a:t>
            </a:r>
            <a:r>
              <a:rPr lang="en-US" sz="2800"/>
              <a:t> is true.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/>
              <a:t>Works well if at least 80% of the E</a:t>
            </a:r>
            <a:r>
              <a:rPr lang="en-US" sz="2800" baseline="-25000"/>
              <a:t>i</a:t>
            </a:r>
            <a:r>
              <a:rPr lang="en-US" sz="2800">
                <a:cs typeface="Arial" panose="020B0604020202020204" pitchFamily="34" charset="0"/>
              </a:rPr>
              <a:t>≥5 and all are </a:t>
            </a:r>
            <a:r>
              <a:rPr lang="en-US" sz="2800"/>
              <a:t>≥1.</a:t>
            </a:r>
          </a:p>
        </p:txBody>
      </p:sp>
    </p:spTree>
    <p:extLst>
      <p:ext uri="{BB962C8B-B14F-4D97-AF65-F5344CB8AC3E}">
        <p14:creationId xmlns:p14="http://schemas.microsoft.com/office/powerpoint/2010/main" val="1658311068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0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0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0307" grpId="0" build="p" autoUpdateAnimBg="0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9466</TotalTime>
  <Words>559</Words>
  <Application>Microsoft Office PowerPoint</Application>
  <PresentationFormat>On-screen Show (4:3)</PresentationFormat>
  <Paragraphs>353</Paragraphs>
  <Slides>30</Slides>
  <Notes>28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 Unicode MS</vt:lpstr>
      <vt:lpstr>Arial</vt:lpstr>
      <vt:lpstr>Courier New</vt:lpstr>
      <vt:lpstr>Lucida Console</vt:lpstr>
      <vt:lpstr>Symbol</vt:lpstr>
      <vt:lpstr>Times New Roman</vt:lpstr>
      <vt:lpstr>1_Default Design</vt:lpstr>
      <vt:lpstr>Equation</vt:lpstr>
      <vt:lpstr>STAT 515  Lecture 27 December 3, 2019</vt:lpstr>
      <vt:lpstr>Outline for Today</vt:lpstr>
      <vt:lpstr>Multinomial Experiment</vt:lpstr>
      <vt:lpstr>Testing for a Multinomial Experiment</vt:lpstr>
      <vt:lpstr>c2 Goodness-of-Fit Test</vt:lpstr>
      <vt:lpstr>c2 Goodness-of-Fit Test</vt:lpstr>
      <vt:lpstr>Dice Example</vt:lpstr>
      <vt:lpstr>Degrees of Freedom</vt:lpstr>
      <vt:lpstr>c2 Goodness-of-Fit Test</vt:lpstr>
      <vt:lpstr>Why does this formula seem plausible?</vt:lpstr>
      <vt:lpstr>Why does this formula seem plausible?</vt:lpstr>
      <vt:lpstr>Why does this formula seem plausible?</vt:lpstr>
      <vt:lpstr>Example 2</vt:lpstr>
      <vt:lpstr>c2 tests for Contingency Tables</vt:lpstr>
      <vt:lpstr>c2 test for Independence</vt:lpstr>
      <vt:lpstr>c2 test for Independence</vt:lpstr>
      <vt:lpstr>c2 test for Independence</vt:lpstr>
      <vt:lpstr>c2 test for Independence</vt:lpstr>
      <vt:lpstr>c2 test for Independence</vt:lpstr>
      <vt:lpstr>c2 tests for Independence</vt:lpstr>
      <vt:lpstr>c2 tests for Independence</vt:lpstr>
      <vt:lpstr>c2 tests for Contingency Tables</vt:lpstr>
      <vt:lpstr>c2 test for Homogeneity</vt:lpstr>
      <vt:lpstr>c2 test for Homogeneity</vt:lpstr>
      <vt:lpstr>c2 test for Homogeneity</vt:lpstr>
      <vt:lpstr>c2 test for Homogeneity</vt:lpstr>
      <vt:lpstr>c2 test for Homogeneity</vt:lpstr>
      <vt:lpstr>c2 test for Homogeneity</vt:lpstr>
      <vt:lpstr>c2 test for Homogeneity</vt:lpstr>
      <vt:lpstr>Telling Which Test is Which</vt:lpstr>
    </vt:vector>
  </TitlesOfParts>
  <Company>Statistics, USC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 702/J702 Fall 2001</dc:title>
  <dc:creator>Preferred Customer</dc:creator>
  <cp:lastModifiedBy>Grego John</cp:lastModifiedBy>
  <cp:revision>178</cp:revision>
  <cp:lastPrinted>2019-12-02T20:01:40Z</cp:lastPrinted>
  <dcterms:created xsi:type="dcterms:W3CDTF">2001-05-21T01:21:44Z</dcterms:created>
  <dcterms:modified xsi:type="dcterms:W3CDTF">2019-12-02T20:12:37Z</dcterms:modified>
</cp:coreProperties>
</file>