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364" r:id="rId2"/>
    <p:sldId id="335" r:id="rId3"/>
    <p:sldId id="367" r:id="rId4"/>
    <p:sldId id="365" r:id="rId5"/>
    <p:sldId id="376" r:id="rId6"/>
    <p:sldId id="408" r:id="rId7"/>
    <p:sldId id="386" r:id="rId8"/>
    <p:sldId id="409" r:id="rId9"/>
    <p:sldId id="407" r:id="rId10"/>
    <p:sldId id="405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0" r:id="rId20"/>
    <p:sldId id="401" r:id="rId21"/>
    <p:sldId id="402" r:id="rId22"/>
    <p:sldId id="403" r:id="rId23"/>
    <p:sldId id="404" r:id="rId2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 autoAdjust="0"/>
    <p:restoredTop sz="94660" autoAdjust="0"/>
  </p:normalViewPr>
  <p:slideViewPr>
    <p:cSldViewPr>
      <p:cViewPr varScale="1">
        <p:scale>
          <a:sx n="76" d="100"/>
          <a:sy n="76" d="100"/>
        </p:scale>
        <p:origin x="141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8372" cy="51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1" tIns="47220" rIns="94441" bIns="47220" numCol="1" anchor="t" anchorCtr="0" compatLnSpc="1">
            <a:prstTxWarp prst="textNoShape">
              <a:avLst/>
            </a:prstTxWarp>
          </a:bodyPr>
          <a:lstStyle>
            <a:lvl1pPr defTabSz="9444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036" y="0"/>
            <a:ext cx="3038371" cy="51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1" tIns="47220" rIns="94441" bIns="47220" numCol="1" anchor="t" anchorCtr="0" compatLnSpc="1">
            <a:prstTxWarp prst="textNoShape">
              <a:avLst/>
            </a:prstTxWarp>
          </a:bodyPr>
          <a:lstStyle>
            <a:lvl1pPr algn="r" defTabSz="9444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780643"/>
            <a:ext cx="3038372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1" tIns="47220" rIns="94441" bIns="47220" numCol="1" anchor="b" anchorCtr="0" compatLnSpc="1">
            <a:prstTxWarp prst="textNoShape">
              <a:avLst/>
            </a:prstTxWarp>
          </a:bodyPr>
          <a:lstStyle>
            <a:lvl1pPr defTabSz="9444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036" y="8780643"/>
            <a:ext cx="3038371" cy="51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1" tIns="47220" rIns="94441" bIns="47220" numCol="1" anchor="b" anchorCtr="0" compatLnSpc="1">
            <a:prstTxWarp prst="textNoShape">
              <a:avLst/>
            </a:prstTxWarp>
          </a:bodyPr>
          <a:lstStyle>
            <a:lvl1pPr algn="r" defTabSz="944393" eaLnBrk="1" hangingPunct="1">
              <a:defRPr sz="1200">
                <a:latin typeface="Times New Roman" pitchFamily="18" charset="0"/>
              </a:defRPr>
            </a:lvl1pPr>
          </a:lstStyle>
          <a:p>
            <a:fld id="{9CAEF96C-BAD6-427B-B2AF-8F83141C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91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3038372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1" tIns="47220" rIns="94441" bIns="47220" numCol="1" anchor="t" anchorCtr="0" compatLnSpc="1">
            <a:prstTxWarp prst="textNoShape">
              <a:avLst/>
            </a:prstTxWarp>
          </a:bodyPr>
          <a:lstStyle>
            <a:lvl1pPr defTabSz="9444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36" y="1"/>
            <a:ext cx="3038371" cy="46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1" tIns="47220" rIns="94441" bIns="47220" numCol="1" anchor="t" anchorCtr="0" compatLnSpc="1">
            <a:prstTxWarp prst="textNoShape">
              <a:avLst/>
            </a:prstTxWarp>
          </a:bodyPr>
          <a:lstStyle>
            <a:lvl1pPr algn="r" defTabSz="9444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52" y="4415790"/>
            <a:ext cx="5139898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1" tIns="47220" rIns="94441" bIns="472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3192"/>
            <a:ext cx="3038372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1" tIns="47220" rIns="94441" bIns="47220" numCol="1" anchor="b" anchorCtr="0" compatLnSpc="1">
            <a:prstTxWarp prst="textNoShape">
              <a:avLst/>
            </a:prstTxWarp>
          </a:bodyPr>
          <a:lstStyle>
            <a:lvl1pPr defTabSz="94448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36" y="8833192"/>
            <a:ext cx="3038371" cy="46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1" tIns="47220" rIns="94441" bIns="47220" numCol="1" anchor="b" anchorCtr="0" compatLnSpc="1">
            <a:prstTxWarp prst="textNoShape">
              <a:avLst/>
            </a:prstTxWarp>
          </a:bodyPr>
          <a:lstStyle>
            <a:lvl1pPr algn="r" defTabSz="944393" eaLnBrk="1" hangingPunct="1">
              <a:defRPr sz="1200">
                <a:latin typeface="Times New Roman" pitchFamily="18" charset="0"/>
              </a:defRPr>
            </a:lvl1pPr>
          </a:lstStyle>
          <a:p>
            <a:fld id="{65698B1F-9B36-4A25-B0EF-A1E2D0AF5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89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BFB1464-C46F-45D7-B044-8331C28B12DA}" type="slidenum">
              <a:rPr lang="en-US">
                <a:latin typeface="Times New Roman" panose="02020603050405020304" pitchFamily="18" charset="0"/>
              </a:rPr>
              <a:pPr eaLnBrk="1" hangingPunct="1"/>
              <a:t>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10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4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04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86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09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08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129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19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572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20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223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21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40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22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69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A1DD0C-B05F-43FA-A144-34DCF5A44CB4}" type="slidenum">
              <a:rPr lang="en-US">
                <a:latin typeface="Times New Roman" panose="02020603050405020304" pitchFamily="18" charset="0"/>
              </a:rPr>
              <a:pPr eaLnBrk="1" hangingPunct="1"/>
              <a:t>4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88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23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74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443F6A-A29A-4AF5-9C5F-96EA3C83808C}" type="slidenum">
              <a:rPr lang="en-US">
                <a:latin typeface="Times New Roman" panose="02020603050405020304" pitchFamily="18" charset="0"/>
              </a:rPr>
              <a:pPr eaLnBrk="1" hangingPunct="1"/>
              <a:t>5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93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85" indent="-29110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439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214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992" indent="-232889" defTabSz="981687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767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54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318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9093" indent="-232889" defTabSz="9816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C95753-5791-4393-997F-2922C7F2E801}" type="slidenum">
              <a:rPr lang="en-US">
                <a:latin typeface="Times New Roman" panose="02020603050405020304" pitchFamily="18" charset="0"/>
              </a:rPr>
              <a:pPr eaLnBrk="1" hangingPunct="1"/>
              <a:t>6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38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7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06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8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96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10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64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11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28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6818" indent="-291083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33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069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805" indent="-232869" defTabSz="981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1538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7273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3007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58740" indent="-232869" defTabSz="98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D681D-A035-4B77-A2EA-2817D22F1714}" type="slidenum">
              <a:rPr lang="en-US">
                <a:latin typeface="Times New Roman" panose="02020603050405020304" pitchFamily="18" charset="0"/>
              </a:rPr>
              <a:pPr eaLnBrk="1" hangingPunct="1"/>
              <a:t>12</a:t>
            </a:fld>
            <a:endParaRPr 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7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58CF2-1600-4F96-B866-C57CE6610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9EC89-2F9C-49A3-AD3B-FA74BE9FCB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E80AC-C1F4-446D-92EE-A31EAA861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468071-6476-4279-B909-3CCAAF7FA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143AE-E8E8-4884-A9C7-6AC8AB7A13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52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D8367-0E6F-4E63-811C-4D0CC4676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32726-A911-4BD4-96D4-02BECB660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4F901-019E-4281-BEA4-418A8F80C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8ABBF-1322-4E75-B1E7-B163D4859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20D55-96F9-4F0E-AE17-4AB2346335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AA682-99E6-48D7-8885-5F8DF01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3230B-EC52-48FE-881F-CE1677816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6C3E4-3020-430A-8999-10618C2731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6023524-D787-48A1-B75E-828301C7FA7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2676D5-CB5F-4351-AF1E-D47228B93552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STAT 515 </a:t>
            </a:r>
            <a:br>
              <a:rPr lang="en-US" dirty="0">
                <a:latin typeface="Arial Unicode MS" pitchFamily="34" charset="-128"/>
              </a:rPr>
            </a:br>
            <a:r>
              <a:rPr lang="en-US" i="1" dirty="0">
                <a:latin typeface="Arial Unicode MS" pitchFamily="34" charset="-128"/>
              </a:rPr>
              <a:t>Lecture 28</a:t>
            </a:r>
            <a:br>
              <a:rPr lang="en-US" i="1" dirty="0">
                <a:latin typeface="Arial Unicode MS" pitchFamily="34" charset="-128"/>
              </a:rPr>
            </a:br>
            <a:r>
              <a:rPr lang="en-US" dirty="0">
                <a:latin typeface="Arial Unicode MS" pitchFamily="34" charset="-128"/>
              </a:rPr>
              <a:t>December 5, 2019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048000"/>
            <a:ext cx="7010400" cy="25146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Originally prepared by Brian Habing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Department of Statistics</a:t>
            </a: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University of South Carolina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r>
              <a:rPr lang="en-US" sz="2000" b="1" i="1" dirty="0"/>
              <a:t>Redistribution of these slides without permission </a:t>
            </a:r>
            <a:br>
              <a:rPr lang="en-US" sz="2000" b="1" i="1" dirty="0"/>
            </a:br>
            <a:r>
              <a:rPr lang="en-US" sz="2000" b="1" i="1" dirty="0"/>
              <a:t>is a violation of copyright law.</a:t>
            </a:r>
            <a:endParaRPr lang="en-US" sz="2000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sz="2800" dirty="0">
              <a:solidFill>
                <a:srgbClr val="653146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76184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36525" y="0"/>
            <a:ext cx="8855075" cy="1030288"/>
          </a:xfrm>
        </p:spPr>
        <p:txBody>
          <a:bodyPr/>
          <a:lstStyle/>
          <a:p>
            <a:br>
              <a:rPr lang="en-US" dirty="0">
                <a:latin typeface="+mn-lt"/>
              </a:rPr>
            </a:br>
            <a:endParaRPr lang="en-US" sz="2800" i="1" dirty="0">
              <a:latin typeface="+mn-lt"/>
            </a:endParaRP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Questions 3-4 are based on the following partial ANOVA table for an experiment designed to see how student learning is affected by background noise.  A group of 24 students is randomly divided into three groups of eight students.  All of the students study the same reading passage for 30 minutes and then take a 10 question test over the material (the students’ test scores are the responses).  The first group has background sound at a constant volume, the second has background sound that changes volume periodically, and the third group has no sound.</a:t>
            </a:r>
          </a:p>
        </p:txBody>
      </p:sp>
    </p:spTree>
    <p:extLst>
      <p:ext uri="{BB962C8B-B14F-4D97-AF65-F5344CB8AC3E}">
        <p14:creationId xmlns:p14="http://schemas.microsoft.com/office/powerpoint/2010/main" val="32196692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0" y="145227"/>
            <a:ext cx="899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3) Complete the ANOVA table below by filling in the missing values.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09600" y="1978644"/>
            <a:ext cx="12103796" cy="228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6699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0" y="145227"/>
            <a:ext cx="89916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4) State the null and alternate hypothesis for this problem, being sure to identify any symbols used, and state your conclusion in terms of the problem at an </a:t>
            </a:r>
            <a:r>
              <a:rPr lang="en-US" sz="2800" dirty="0">
                <a:latin typeface="Symbol" panose="05050102010706020507" pitchFamily="18" charset="2"/>
              </a:rPr>
              <a:t>a</a:t>
            </a:r>
            <a:r>
              <a:rPr lang="en-US" sz="2800" dirty="0"/>
              <a:t>=0.01 level.</a:t>
            </a:r>
          </a:p>
        </p:txBody>
      </p:sp>
    </p:spTree>
    <p:extLst>
      <p:ext uri="{BB962C8B-B14F-4D97-AF65-F5344CB8AC3E}">
        <p14:creationId xmlns:p14="http://schemas.microsoft.com/office/powerpoint/2010/main" val="268200229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0" y="145227"/>
            <a:ext cx="899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5) Identify each of the following as </a:t>
            </a:r>
          </a:p>
          <a:p>
            <a:r>
              <a:rPr lang="en-US" sz="2800" dirty="0"/>
              <a:t>having a correlation of either -0.93, 0.37, 0.73, or 0.99. </a:t>
            </a:r>
          </a:p>
        </p:txBody>
      </p:sp>
      <p:pic>
        <p:nvPicPr>
          <p:cNvPr id="175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04224"/>
            <a:ext cx="6400800" cy="561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363807"/>
      </p:ext>
    </p:extLst>
  </p:cSld>
  <p:clrMapOvr>
    <a:masterClrMapping/>
  </p:clrMapOvr>
  <p:transition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0" y="145227"/>
            <a:ext cx="89916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Questions 6-8  use the attached data set </a:t>
            </a:r>
            <a:r>
              <a:rPr lang="en-US" sz="2800" dirty="0" err="1"/>
              <a:t>fert</a:t>
            </a:r>
            <a:r>
              <a:rPr lang="en-US" sz="2800" dirty="0"/>
              <a:t> from a 1993 paper by Robey, et.al. in </a:t>
            </a:r>
            <a:r>
              <a:rPr lang="en-US" sz="2800" i="1" dirty="0"/>
              <a:t>Scientific American</a:t>
            </a:r>
            <a:r>
              <a:rPr lang="en-US" sz="2800" dirty="0"/>
              <a:t>.  It was concerned with the declining fertility rate in developing countries.  In particular they were looking at </a:t>
            </a:r>
            <a:r>
              <a:rPr lang="en-US" sz="2800"/>
              <a:t>the effect </a:t>
            </a:r>
            <a:r>
              <a:rPr lang="en-US" sz="2800" dirty="0"/>
              <a:t>that contraceptive use had on fertility rate.  The attached pages include the R program and output for analyzing this data set (called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fert</a:t>
            </a:r>
            <a:r>
              <a:rPr lang="en-US" sz="2800" dirty="0"/>
              <a:t>).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Contprev</a:t>
            </a:r>
            <a:r>
              <a:rPr lang="en-US" sz="2800" dirty="0"/>
              <a:t> = percentage of married women in the country using contraception</a:t>
            </a:r>
          </a:p>
          <a:p>
            <a:endParaRPr lang="en-US" sz="2800" dirty="0"/>
          </a:p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Fertrate</a:t>
            </a:r>
            <a:r>
              <a:rPr lang="en-US" sz="2800" dirty="0"/>
              <a:t> = fertility rate for the country (average number of children born to women over their lifetime)</a:t>
            </a:r>
          </a:p>
        </p:txBody>
      </p:sp>
    </p:spTree>
    <p:extLst>
      <p:ext uri="{BB962C8B-B14F-4D97-AF65-F5344CB8AC3E}">
        <p14:creationId xmlns:p14="http://schemas.microsoft.com/office/powerpoint/2010/main" val="101387836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pic>
        <p:nvPicPr>
          <p:cNvPr id="1761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-76200"/>
            <a:ext cx="3925888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6524" y="609600"/>
            <a:ext cx="72548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&gt; lm(</a:t>
            </a: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Fertrate~Contprev</a:t>
            </a: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)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Coefficients: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(Intercept)     </a:t>
            </a: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Contprev</a:t>
            </a: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 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    6.73193     -0.05461 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&gt; </a:t>
            </a: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anova</a:t>
            </a: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(lm(</a:t>
            </a: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Fertrate~Contprev</a:t>
            </a: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))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Analysis of Variance Table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Response: </a:t>
            </a: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Fertrate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          </a:t>
            </a: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Df</a:t>
            </a: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 Sum </a:t>
            </a: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Sq</a:t>
            </a: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 Mean </a:t>
            </a: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Sq</a:t>
            </a: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 F value    </a:t>
            </a: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Pr</a:t>
            </a: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(&gt;F)   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2514600" algn="l"/>
              </a:tabLst>
            </a:pPr>
            <a:r>
              <a:rPr lang="en-US" dirty="0" err="1">
                <a:latin typeface="Courier New" panose="02070309020205020404" pitchFamily="49" charset="0"/>
                <a:ea typeface="Times New Roman" panose="02020603050405020304" pitchFamily="18" charset="0"/>
              </a:rPr>
              <a:t>Contprev</a:t>
            </a:r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   1 35.966  35.966  74.308 5.865e-09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Courier New" panose="02070309020205020404" pitchFamily="49" charset="0"/>
                <a:ea typeface="Times New Roman" panose="02020603050405020304" pitchFamily="18" charset="0"/>
              </a:rPr>
              <a:t>Residuals 25 12.100   0.484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83117"/>
      </p:ext>
    </p:extLst>
  </p:cSld>
  <p:clrMapOvr>
    <a:masterClrMapping/>
  </p:clrMapOvr>
  <p:transition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93" y="3057406"/>
            <a:ext cx="6848475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16</a:t>
            </a:fld>
            <a:endParaRPr lang="en-US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912" y="457200"/>
            <a:ext cx="11088688" cy="288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209372"/>
      </p:ext>
    </p:extLst>
  </p:cSld>
  <p:clrMapOvr>
    <a:masterClrMapping/>
  </p:clrMapOvr>
  <p:transition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0" y="145227"/>
            <a:ext cx="8991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6) Assume the assumptions of the regression model are met.</a:t>
            </a:r>
          </a:p>
          <a:p>
            <a:r>
              <a:rPr lang="en-US" sz="2800" dirty="0"/>
              <a:t> </a:t>
            </a:r>
          </a:p>
          <a:p>
            <a:r>
              <a:rPr lang="en-US" sz="2800" dirty="0"/>
              <a:t>a)  Test the null hypothesis that H</a:t>
            </a:r>
            <a:r>
              <a:rPr lang="en-US" sz="2800" baseline="-25000" dirty="0"/>
              <a:t>0</a:t>
            </a:r>
            <a:r>
              <a:rPr lang="en-US" sz="2800" dirty="0"/>
              <a:t>: </a:t>
            </a:r>
            <a:r>
              <a:rPr lang="en-US" sz="2800" dirty="0">
                <a:latin typeface="Symbol" panose="05050102010706020507" pitchFamily="18" charset="2"/>
              </a:rPr>
              <a:t>b</a:t>
            </a:r>
            <a:r>
              <a:rPr lang="en-US" sz="2800" baseline="-25000" dirty="0"/>
              <a:t>1</a:t>
            </a:r>
            <a:r>
              <a:rPr lang="en-US" sz="2800" dirty="0"/>
              <a:t>=0 against H</a:t>
            </a:r>
            <a:r>
              <a:rPr lang="en-US" sz="2800" baseline="-25000" dirty="0"/>
              <a:t>A</a:t>
            </a:r>
            <a:r>
              <a:rPr lang="en-US" sz="2800" dirty="0"/>
              <a:t>: </a:t>
            </a:r>
            <a:r>
              <a:rPr lang="en-US" sz="2800" dirty="0">
                <a:latin typeface="Symbol" panose="05050102010706020507" pitchFamily="18" charset="2"/>
              </a:rPr>
              <a:t>b</a:t>
            </a:r>
            <a:r>
              <a:rPr lang="en-US" sz="2800" baseline="-25000" dirty="0"/>
              <a:t>1</a:t>
            </a:r>
            <a:r>
              <a:rPr lang="en-US" sz="2800" dirty="0"/>
              <a:t>≠0 at an </a:t>
            </a:r>
            <a:r>
              <a:rPr lang="en-US" sz="2800" dirty="0">
                <a:latin typeface="Symbol" panose="05050102010706020507" pitchFamily="18" charset="2"/>
              </a:rPr>
              <a:t>a</a:t>
            </a:r>
            <a:r>
              <a:rPr lang="en-US" sz="2800" dirty="0"/>
              <a:t>=0.05 level.  Report the p-value and state your conclusion in terms of the problem.</a:t>
            </a:r>
          </a:p>
          <a:p>
            <a:r>
              <a:rPr lang="en-US" sz="2800" dirty="0"/>
              <a:t> 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b)  What is the estimated fertility rate for a country that has a contraceptive prevalence of 50 percent?</a:t>
            </a:r>
          </a:p>
        </p:txBody>
      </p:sp>
    </p:spTree>
    <p:extLst>
      <p:ext uri="{BB962C8B-B14F-4D97-AF65-F5344CB8AC3E}">
        <p14:creationId xmlns:p14="http://schemas.microsoft.com/office/powerpoint/2010/main" val="298917144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0" y="145227"/>
            <a:ext cx="89916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7a)  Give the t-statistic that you would use for testing H</a:t>
            </a:r>
            <a:r>
              <a:rPr lang="en-US" sz="2800" baseline="-25000" dirty="0"/>
              <a:t>0</a:t>
            </a:r>
            <a:r>
              <a:rPr lang="en-US" sz="2800" dirty="0"/>
              <a:t>: </a:t>
            </a:r>
            <a:r>
              <a:rPr lang="en-US" sz="2800" dirty="0">
                <a:latin typeface="Symbol" panose="05050102010706020507" pitchFamily="18" charset="2"/>
              </a:rPr>
              <a:t>b</a:t>
            </a:r>
            <a:r>
              <a:rPr lang="en-US" sz="2800" baseline="-25000" dirty="0"/>
              <a:t>1</a:t>
            </a:r>
            <a:r>
              <a:rPr lang="en-US" sz="2800" dirty="0"/>
              <a:t>=0.05 against H</a:t>
            </a:r>
            <a:r>
              <a:rPr lang="en-US" sz="2800" baseline="-25000" dirty="0"/>
              <a:t>A</a:t>
            </a:r>
            <a:r>
              <a:rPr lang="en-US" sz="2800" dirty="0"/>
              <a:t>: </a:t>
            </a:r>
            <a:r>
              <a:rPr lang="en-US" sz="2800" dirty="0">
                <a:latin typeface="Symbol" panose="05050102010706020507" pitchFamily="18" charset="2"/>
              </a:rPr>
              <a:t>b</a:t>
            </a:r>
            <a:r>
              <a:rPr lang="en-US" sz="2800" baseline="-25000" dirty="0"/>
              <a:t>1</a:t>
            </a:r>
            <a:r>
              <a:rPr lang="en-US" sz="2800" dirty="0"/>
              <a:t>≠0.05.  </a:t>
            </a:r>
          </a:p>
          <a:p>
            <a:r>
              <a:rPr lang="en-US" sz="2800" dirty="0"/>
              <a:t> 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b)  Construct a 95% confidence interval for </a:t>
            </a:r>
            <a:r>
              <a:rPr lang="en-US" sz="2800" dirty="0">
                <a:latin typeface="Symbol" panose="05050102010706020507" pitchFamily="18" charset="2"/>
              </a:rPr>
              <a:t>b</a:t>
            </a:r>
            <a:r>
              <a:rPr lang="en-US" sz="2800" baseline="-25000" dirty="0"/>
              <a:t>1.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699124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19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0" y="145227"/>
            <a:ext cx="89916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8) Check the regression assumption(s) that can be examined using the attached plots and say which you feel are met well enough, and which clearly aren’t, </a:t>
            </a:r>
            <a:r>
              <a:rPr lang="en-US" sz="2800" b="1" dirty="0"/>
              <a:t>and why</a:t>
            </a:r>
            <a:r>
              <a:rPr lang="en-US" sz="2800" dirty="0"/>
              <a:t>.  Also state which assumption(s) cannot be checked.</a:t>
            </a:r>
          </a:p>
        </p:txBody>
      </p:sp>
    </p:spTree>
    <p:extLst>
      <p:ext uri="{BB962C8B-B14F-4D97-AF65-F5344CB8AC3E}">
        <p14:creationId xmlns:p14="http://schemas.microsoft.com/office/powerpoint/2010/main" val="76389222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41AA93-748E-4883-BB98-BF698DF378C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 Unicode MS" pitchFamily="34" charset="-128"/>
              </a:rPr>
              <a:t>Outline for Today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2" y="990600"/>
            <a:ext cx="9140687" cy="4953000"/>
          </a:xfrm>
        </p:spPr>
        <p:txBody>
          <a:bodyPr/>
          <a:lstStyle/>
          <a:p>
            <a:pPr eaLnBrk="1" hangingPunct="1"/>
            <a:r>
              <a:rPr lang="en-US" b="1" dirty="0">
                <a:latin typeface="Arial Unicode MS" pitchFamily="34" charset="-128"/>
              </a:rPr>
              <a:t>Tests for Independence and Homogeneity (13.3 and Supplement)</a:t>
            </a:r>
          </a:p>
          <a:p>
            <a:pPr eaLnBrk="1" hangingPunct="1"/>
            <a:endParaRPr lang="en-US" sz="1400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sz="800" b="1" dirty="0">
              <a:latin typeface="Arial Unicode MS" pitchFamily="34" charset="-128"/>
            </a:endParaRPr>
          </a:p>
          <a:p>
            <a:pPr eaLnBrk="1" hangingPunct="1"/>
            <a:endParaRPr lang="en-US" sz="800" b="1" baseline="30000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sz="800" b="1" dirty="0">
              <a:latin typeface="Arial Unicode MS" pitchFamily="34" charset="-128"/>
            </a:endParaRPr>
          </a:p>
          <a:p>
            <a:pPr eaLnBrk="1" hangingPunct="1"/>
            <a:r>
              <a:rPr lang="en-US" b="1" dirty="0">
                <a:latin typeface="Arial Unicode MS" pitchFamily="34" charset="-128"/>
              </a:rPr>
              <a:t>Final is next Thursday, December 12 at 9am.</a:t>
            </a: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b="1" baseline="30000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baseline="30000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  <a:p>
            <a:pPr eaLnBrk="1" hangingPunct="1"/>
            <a:endParaRPr lang="en-US" b="1" dirty="0">
              <a:latin typeface="Arial Unicode MS" pitchFamily="34" charset="-128"/>
            </a:endParaRPr>
          </a:p>
          <a:p>
            <a:pPr marL="0" indent="0" eaLnBrk="1" hangingPunct="1">
              <a:buNone/>
            </a:pPr>
            <a:endParaRPr lang="en-US" b="1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898306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20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0" y="145227"/>
            <a:ext cx="89916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Questions 9-11 concern the following study reported in </a:t>
            </a:r>
            <a:r>
              <a:rPr lang="en-US" sz="2800" i="1" dirty="0"/>
              <a:t>The Lancet</a:t>
            </a:r>
            <a:r>
              <a:rPr lang="en-US" sz="2800" dirty="0"/>
              <a:t> in 2005.   Cardiac patients were assigned to four groups to examine the effects of “frontier medicine” (e.g. energy healing, therapeutic prayer, spiritual healing, etc…).   182 were assigned to therapeutic prayer; 185 to music, imagery, and touch therapy (MIT); 189 to both prayer and MIT, and 192 received neither prayer nor MIT.  Whether they had a subsequent heart attack was observed. </a:t>
            </a:r>
          </a:p>
          <a:p>
            <a:r>
              <a:rPr lang="en-US" sz="2800" dirty="0"/>
              <a:t>					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963" y="4180089"/>
            <a:ext cx="11139637" cy="168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04253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21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-7189" y="0"/>
            <a:ext cx="89916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9a) Would this data be analyzed by using a test of independence, a test of homogeneity, or a goodness of fit test? Why?  </a:t>
            </a:r>
          </a:p>
          <a:p>
            <a:r>
              <a:rPr lang="en-US" sz="2800" dirty="0"/>
              <a:t> 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b) Give the appropriate null hypothesis and alternate hypothesis corresponding to your answer in (a).  You may do it in words instead of symbols if desired.</a:t>
            </a:r>
          </a:p>
        </p:txBody>
      </p:sp>
    </p:spTree>
    <p:extLst>
      <p:ext uri="{BB962C8B-B14F-4D97-AF65-F5344CB8AC3E}">
        <p14:creationId xmlns:p14="http://schemas.microsoft.com/office/powerpoint/2010/main" val="389253414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22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-7189" y="0"/>
            <a:ext cx="89916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10a) Give the expected values for the first row of this table.</a:t>
            </a:r>
          </a:p>
          <a:p>
            <a:r>
              <a:rPr lang="en-US" sz="2800" dirty="0"/>
              <a:t> 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b) Give the formula for X</a:t>
            </a:r>
            <a:r>
              <a:rPr lang="en-US" sz="2800" baseline="30000" dirty="0"/>
              <a:t>2</a:t>
            </a:r>
            <a:r>
              <a:rPr lang="en-US" sz="2800" dirty="0"/>
              <a:t> for this problem (showing that you know what values to </a:t>
            </a:r>
            <a:r>
              <a:rPr lang="en-US" sz="2800"/>
              <a:t>use for the </a:t>
            </a:r>
            <a:r>
              <a:rPr lang="en-US" sz="2800" dirty="0"/>
              <a:t>first row, but only using … for the remainder. You do not need to simplify it).  </a:t>
            </a:r>
          </a:p>
        </p:txBody>
      </p:sp>
    </p:spTree>
    <p:extLst>
      <p:ext uri="{BB962C8B-B14F-4D97-AF65-F5344CB8AC3E}">
        <p14:creationId xmlns:p14="http://schemas.microsoft.com/office/powerpoint/2010/main" val="3407564007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23</a:t>
            </a:fld>
            <a:endParaRPr lang="en-US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 dirty="0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-7189" y="0"/>
            <a:ext cx="8991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11a) Give the degrees of freedom for this problem.</a:t>
            </a:r>
          </a:p>
          <a:p>
            <a:r>
              <a:rPr lang="en-US" sz="2800" dirty="0"/>
              <a:t> 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b) The chi-square statistic for this data set is found to be 1.828.  Do you reject, or fail to reject, the null hypothesis at </a:t>
            </a:r>
            <a:r>
              <a:rPr lang="en-US" sz="2800" dirty="0">
                <a:latin typeface="Symbol" panose="05050102010706020507" pitchFamily="18" charset="2"/>
              </a:rPr>
              <a:t>a</a:t>
            </a:r>
            <a:r>
              <a:rPr lang="en-US" sz="2800" dirty="0"/>
              <a:t>=0.05?  (Give the rejection region you used.) </a:t>
            </a:r>
          </a:p>
        </p:txBody>
      </p:sp>
    </p:spTree>
    <p:extLst>
      <p:ext uri="{BB962C8B-B14F-4D97-AF65-F5344CB8AC3E}">
        <p14:creationId xmlns:p14="http://schemas.microsoft.com/office/powerpoint/2010/main" val="605634240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BBD1EF-4B92-4C8F-8BE0-F926C0A99CFE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latin typeface="Symbol" panose="05050102010706020507" pitchFamily="18" charset="2"/>
              </a:rPr>
              <a:t>c</a:t>
            </a:r>
            <a:r>
              <a:rPr lang="en-US" baseline="30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 Tests for Contingency Tables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2057400" y="1447800"/>
          <a:ext cx="4740275" cy="134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89" name="Equation" r:id="rId4" imgW="1790640" imgH="507960" progId="Equation.3">
                  <p:embed/>
                </p:oleObj>
              </mc:Choice>
              <mc:Fallback>
                <p:oleObj name="Equation" r:id="rId4" imgW="17906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447800"/>
                        <a:ext cx="4740275" cy="134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0" y="3200400"/>
            <a:ext cx="9144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/>
              <a:t>Is asymptotically </a:t>
            </a:r>
            <a:r>
              <a:rPr lang="en-US" sz="2800" dirty="0">
                <a:latin typeface="Symbol" panose="05050102010706020507" pitchFamily="18" charset="2"/>
              </a:rPr>
              <a:t>c</a:t>
            </a:r>
            <a:r>
              <a:rPr lang="en-US" sz="2800" baseline="30000" dirty="0"/>
              <a:t>2</a:t>
            </a:r>
            <a:r>
              <a:rPr lang="en-US" sz="2800" dirty="0"/>
              <a:t> when H</a:t>
            </a:r>
            <a:r>
              <a:rPr lang="en-US" sz="2800" baseline="-25000" dirty="0"/>
              <a:t>0</a:t>
            </a:r>
            <a:r>
              <a:rPr lang="en-US" sz="2800" dirty="0"/>
              <a:t> is true.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 err="1"/>
              <a:t>df</a:t>
            </a:r>
            <a:r>
              <a:rPr lang="en-US" sz="2800" dirty="0"/>
              <a:t> = # cells - # fixed cells - # parameters estimated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Works well if at least 80% of the E</a:t>
            </a:r>
            <a:r>
              <a:rPr lang="en-US" sz="2800" baseline="-25000" dirty="0"/>
              <a:t>i</a:t>
            </a:r>
            <a:r>
              <a:rPr lang="en-US" sz="2800" dirty="0">
                <a:cs typeface="Arial" panose="020B0604020202020204" pitchFamily="34" charset="0"/>
              </a:rPr>
              <a:t>≥5 and all are </a:t>
            </a:r>
            <a:r>
              <a:rPr lang="en-US" sz="2800" dirty="0"/>
              <a:t>≥1.</a:t>
            </a:r>
          </a:p>
        </p:txBody>
      </p:sp>
    </p:spTree>
    <p:extLst>
      <p:ext uri="{BB962C8B-B14F-4D97-AF65-F5344CB8AC3E}">
        <p14:creationId xmlns:p14="http://schemas.microsoft.com/office/powerpoint/2010/main" val="112959301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0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5B3A49-A2ED-4ECA-8DC3-3A8AABF3DB6B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115957" y="1030288"/>
            <a:ext cx="8610600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Consider wanting to test if a 6-sided die from a Monopoly set is fair.  We roll the die 120 times and observe the number of times each side comes up: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	</a:t>
            </a:r>
            <a:r>
              <a:rPr lang="en-US" sz="3200" u="sng" dirty="0"/>
              <a:t>1	2	3	4	5	6	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	15	21	24	20	12	28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/>
              <a:t>We want to test that 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1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2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3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4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5</a:t>
            </a:r>
            <a:r>
              <a:rPr lang="en-US" sz="3200" dirty="0"/>
              <a:t>=</a:t>
            </a:r>
            <a:r>
              <a:rPr lang="en-US" sz="3200" dirty="0">
                <a:latin typeface="+mj-lt"/>
              </a:rPr>
              <a:t>p</a:t>
            </a:r>
            <a:r>
              <a:rPr lang="en-US" sz="3200" baseline="-25000" dirty="0"/>
              <a:t>6</a:t>
            </a:r>
            <a:r>
              <a:rPr lang="en-US" sz="3200" dirty="0"/>
              <a:t>=1/6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	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88925" y="115888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>
                <a:latin typeface="Symbol" panose="05050102010706020507" pitchFamily="18" charset="2"/>
              </a:rPr>
              <a:t>c</a:t>
            </a:r>
            <a:r>
              <a:rPr lang="en-US" kern="0" baseline="30000" dirty="0">
                <a:latin typeface="Arial Unicode MS" panose="020B0604020202020204" pitchFamily="34" charset="-128"/>
              </a:rPr>
              <a:t>2</a:t>
            </a:r>
            <a:r>
              <a:rPr lang="en-US" kern="0" dirty="0">
                <a:latin typeface="Arial Unicode MS" panose="020B0604020202020204" pitchFamily="34" charset="-128"/>
              </a:rPr>
              <a:t> Goodness of Fit Test</a:t>
            </a:r>
            <a:endParaRPr lang="en-US" kern="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295391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8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5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0CA6580-C5D9-47C6-B5EE-0C104F43C15D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 dirty="0">
                <a:latin typeface="Symbol" panose="05050102010706020507" pitchFamily="18" charset="2"/>
              </a:rPr>
              <a:t>c</a:t>
            </a:r>
            <a:r>
              <a:rPr lang="en-US" baseline="30000" dirty="0">
                <a:latin typeface="Arial Unicode MS" panose="020B0604020202020204" pitchFamily="34" charset="-128"/>
              </a:rPr>
              <a:t>2</a:t>
            </a:r>
            <a:r>
              <a:rPr lang="en-US" dirty="0">
                <a:latin typeface="Arial Unicode MS" panose="020B0604020202020204" pitchFamily="34" charset="-128"/>
              </a:rPr>
              <a:t> test for Independence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62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/>
              <a:t>The data below is from a 2001 issue of the Journal of the American Medical Association.  It concerns a sample of 1,913 patients suffering from acute myocardial infarction.  Each patient was classified according to their drinking habits and type of heart failure.</a:t>
            </a:r>
            <a:endParaRPr lang="en-US" sz="2400" u="sng"/>
          </a:p>
          <a:p>
            <a:pPr eaLnBrk="1" hangingPunct="1"/>
            <a:r>
              <a:rPr lang="en-US" sz="2400" u="sng"/>
              <a:t>			Abstain	7 or fewer	7 or more	</a:t>
            </a:r>
            <a:endParaRPr lang="en-US" sz="2400"/>
          </a:p>
          <a:p>
            <a:pPr eaLnBrk="1" hangingPunct="1"/>
            <a:r>
              <a:rPr lang="en-US" sz="2400"/>
              <a:t>Congestive		 146	 	   106		 29</a:t>
            </a:r>
            <a:endParaRPr lang="en-US" sz="2400" u="sng"/>
          </a:p>
          <a:p>
            <a:pPr eaLnBrk="1" hangingPunct="1"/>
            <a:r>
              <a:rPr lang="en-US" sz="2400" u="sng"/>
              <a:t>Not congestive	  750        	   590        	 292		</a:t>
            </a:r>
            <a:endParaRPr lang="en-US" sz="2800"/>
          </a:p>
          <a:p>
            <a:pPr eaLnBrk="1" hangingPunct="1"/>
            <a:endParaRPr lang="en-US" sz="2800"/>
          </a:p>
          <a:p>
            <a:pPr eaLnBrk="1" hangingPunct="1"/>
            <a:r>
              <a:rPr lang="en-US" sz="2800"/>
              <a:t>Is there a relationship between heart failure and drinking habits?</a:t>
            </a:r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endParaRPr lang="en-US" sz="2800"/>
          </a:p>
          <a:p>
            <a:pPr eaLnBrk="1" hangingPunct="1">
              <a:spcBef>
                <a:spcPct val="50000"/>
              </a:spcBef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383906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E15B00-24F4-4838-AA5E-6C07EBC81E5B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r>
              <a:rPr lang="en-US">
                <a:latin typeface="Symbol" panose="05050102010706020507" pitchFamily="18" charset="2"/>
              </a:rPr>
              <a:t>c</a:t>
            </a:r>
            <a:r>
              <a:rPr lang="en-US" baseline="30000">
                <a:latin typeface="Arial Unicode MS" panose="020B0604020202020204" pitchFamily="34" charset="-128"/>
              </a:rPr>
              <a:t>2</a:t>
            </a:r>
            <a:r>
              <a:rPr lang="en-US">
                <a:latin typeface="Arial Unicode MS" panose="020B0604020202020204" pitchFamily="34" charset="-128"/>
              </a:rPr>
              <a:t> tests for Contingency Tables</a:t>
            </a:r>
            <a:endParaRPr lang="en-US">
              <a:latin typeface="Symbol" panose="05050102010706020507" pitchFamily="18" charset="2"/>
            </a:endParaRP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152400" y="1295400"/>
            <a:ext cx="89916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2000" i="1"/>
          </a:p>
          <a:p>
            <a:pPr eaLnBrk="1" hangingPunct="1">
              <a:spcBef>
                <a:spcPct val="50000"/>
              </a:spcBef>
            </a:pPr>
            <a:endParaRPr lang="en-US" sz="3200"/>
          </a:p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228600" y="1371600"/>
            <a:ext cx="8610600" cy="6647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dirty="0"/>
              <a:t>A researcher takes a random sample of 1200 subplots each of bottomland hardwood forest, cypress tupelo slough and muck swamp and recorded presence or absence of feral hog rooting activity at each subplot.</a:t>
            </a:r>
          </a:p>
          <a:p>
            <a:pPr eaLnBrk="1" hangingPunct="1"/>
            <a:endParaRPr lang="en-US" sz="2400" u="sng" dirty="0"/>
          </a:p>
          <a:p>
            <a:pPr eaLnBrk="1" hangingPunct="1"/>
            <a:r>
              <a:rPr lang="en-US" sz="2400" u="sng" dirty="0"/>
              <a:t>			Disturbed	  Undisturbed	</a:t>
            </a:r>
            <a:endParaRPr lang="en-US" sz="2400" dirty="0"/>
          </a:p>
          <a:p>
            <a:pPr eaLnBrk="1" hangingPunct="1"/>
            <a:r>
              <a:rPr lang="en-US" sz="2400" dirty="0"/>
              <a:t>	BLH			120		1080               </a:t>
            </a:r>
            <a:endParaRPr lang="en-US" sz="2400" u="sng" dirty="0"/>
          </a:p>
          <a:p>
            <a:pPr eaLnBrk="1" hangingPunct="1"/>
            <a:r>
              <a:rPr lang="en-US" sz="2400" dirty="0"/>
              <a:t>	CTS			190		1010       	</a:t>
            </a:r>
          </a:p>
          <a:p>
            <a:pPr eaLnBrk="1" hangingPunct="1"/>
            <a:r>
              <a:rPr lang="en-US" sz="2400" u="sng" dirty="0"/>
              <a:t>	MS			240		  960</a:t>
            </a:r>
            <a:endParaRPr lang="en-US" sz="2800" dirty="0"/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/>
              <a:t>Is there a difference in rooting activity for the three habitats at the </a:t>
            </a:r>
            <a:r>
              <a:rPr lang="en-US" sz="2800" dirty="0">
                <a:latin typeface="Symbol" panose="05050102010706020507" pitchFamily="18" charset="2"/>
              </a:rPr>
              <a:t>a</a:t>
            </a:r>
            <a:r>
              <a:rPr lang="en-US" sz="2800" dirty="0"/>
              <a:t>=0.05 level?</a:t>
            </a:r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endParaRPr 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122318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36525" y="0"/>
            <a:ext cx="8855075" cy="1030288"/>
          </a:xfrm>
        </p:spPr>
        <p:txBody>
          <a:bodyPr/>
          <a:lstStyle/>
          <a:p>
            <a:r>
              <a:rPr lang="en-US" dirty="0">
                <a:latin typeface="+mn-lt"/>
              </a:rPr>
              <a:t>Final Practice </a:t>
            </a:r>
            <a:br>
              <a:rPr lang="en-US" dirty="0">
                <a:latin typeface="+mn-lt"/>
              </a:rPr>
            </a:br>
            <a:endParaRPr lang="en-US" sz="2800" i="1" dirty="0">
              <a:latin typeface="+mn-lt"/>
            </a:endParaRP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76200" y="685800"/>
            <a:ext cx="8991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Question 1 is based on an experiment in which the diameter </a:t>
            </a:r>
            <a:r>
              <a:rPr lang="en-US" sz="2800"/>
              <a:t>of trees </a:t>
            </a:r>
            <a:r>
              <a:rPr lang="en-US" sz="2800" dirty="0"/>
              <a:t>toppled by Hurricane Matthew on Congaree National Park’s Weston Lake Loop Trail was measured.  A sample of 10 tree diameters (in inches) appears below:</a:t>
            </a:r>
          </a:p>
          <a:p>
            <a:endParaRPr lang="en-US" sz="2800" dirty="0"/>
          </a:p>
          <a:p>
            <a:pPr algn="ctr"/>
            <a:r>
              <a:rPr lang="en-US" sz="2800" dirty="0"/>
              <a:t> 24.3 6.9 11.8 14.8 14.9 8.5 12.8 20.5 9.9 8.7</a:t>
            </a:r>
          </a:p>
          <a:p>
            <a:pPr algn="ctr"/>
            <a:endParaRPr lang="en-US" sz="2800" dirty="0"/>
          </a:p>
          <a:p>
            <a:r>
              <a:rPr lang="en-US" sz="2800" dirty="0"/>
              <a:t>1a)  Suppose we wish to test H</a:t>
            </a:r>
            <a:r>
              <a:rPr lang="en-US" sz="2800" baseline="-25000" dirty="0"/>
              <a:t>o</a:t>
            </a:r>
            <a:r>
              <a:rPr lang="en-US" sz="2800" dirty="0"/>
              <a:t>: </a:t>
            </a:r>
            <a:r>
              <a:rPr lang="en-US" sz="2800" dirty="0">
                <a:latin typeface="Symbol" panose="05050102010706020507" pitchFamily="18" charset="2"/>
              </a:rPr>
              <a:t>h</a:t>
            </a:r>
            <a:r>
              <a:rPr lang="en-US" sz="2800" dirty="0"/>
              <a:t>=10 versus</a:t>
            </a:r>
          </a:p>
          <a:p>
            <a:r>
              <a:rPr lang="en-US" sz="2800" dirty="0"/>
              <a:t> H</a:t>
            </a:r>
            <a:r>
              <a:rPr lang="en-US" sz="2800" baseline="-25000" dirty="0"/>
              <a:t>A</a:t>
            </a:r>
            <a:r>
              <a:rPr lang="en-US" sz="2800" dirty="0"/>
              <a:t>: </a:t>
            </a:r>
            <a:r>
              <a:rPr lang="en-US" sz="2800" dirty="0">
                <a:latin typeface="Symbol" panose="05050102010706020507" pitchFamily="18" charset="2"/>
              </a:rPr>
              <a:t>h </a:t>
            </a:r>
            <a:r>
              <a:rPr lang="en-US" sz="2800" dirty="0"/>
              <a:t>&gt;10.  Compute the signed rank test statistic T</a:t>
            </a:r>
            <a:r>
              <a:rPr lang="en-US" sz="2800" baseline="-25000" dirty="0"/>
              <a:t>+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144777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8C2F-6D7A-4E2C-8903-98BBAD132493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36525" y="0"/>
            <a:ext cx="8855075" cy="1030288"/>
          </a:xfrm>
        </p:spPr>
        <p:txBody>
          <a:bodyPr/>
          <a:lstStyle/>
          <a:p>
            <a:r>
              <a:rPr lang="en-US" dirty="0">
                <a:latin typeface="+mn-lt"/>
              </a:rPr>
              <a:t>Final Practice </a:t>
            </a:r>
            <a:br>
              <a:rPr lang="en-US" dirty="0">
                <a:latin typeface="+mn-lt"/>
              </a:rPr>
            </a:br>
            <a:endParaRPr lang="en-US" sz="2800" i="1" dirty="0">
              <a:latin typeface="+mn-lt"/>
            </a:endParaRP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457200" y="1295400"/>
            <a:ext cx="8686800" cy="5105400"/>
          </a:xfrm>
        </p:spPr>
        <p:txBody>
          <a:bodyPr/>
          <a:lstStyle/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136525" y="1030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76200" y="685800"/>
            <a:ext cx="89916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dirty="0"/>
              <a:t>1b)  The large sample Z test statistic for this problem is Z=1.58.  Compute a p-value for this problem. Do you reject H</a:t>
            </a:r>
            <a:r>
              <a:rPr lang="en-US" sz="2800" baseline="-25000" dirty="0"/>
              <a:t>o</a:t>
            </a:r>
            <a:r>
              <a:rPr lang="en-US" sz="2800" dirty="0"/>
              <a:t> at </a:t>
            </a:r>
            <a:r>
              <a:rPr lang="en-US" sz="2800" dirty="0">
                <a:latin typeface="Symbol" panose="05050102010706020507" pitchFamily="18" charset="2"/>
              </a:rPr>
              <a:t>a</a:t>
            </a:r>
            <a:r>
              <a:rPr lang="en-US" sz="2800" dirty="0"/>
              <a:t>=0.05?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1c) What assumptions did you make in conducting this test?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087821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A143AE-E8E8-4884-A9C7-6AC8AB7A13E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75306"/>
            <a:ext cx="804098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 startAt="2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 the power curve below for testing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m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= -3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408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43280"/>
            <a:ext cx="5715000" cy="5124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444638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4076700" algn="l"/>
              </a:tabLst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a)  What alternate hypothesis is this power curve for?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lvl="0">
              <a:tabLst>
                <a:tab pos="4076700" algn="l"/>
              </a:tabLst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b)  What is the </a:t>
            </a:r>
            <a:r>
              <a:rPr lang="en-US" altLang="en-US" sz="2400" dirty="0">
                <a:latin typeface="Symbol" panose="05050102010706020507" pitchFamily="18" charset="2"/>
                <a:ea typeface="Times New Roman" panose="02020603050405020304" pitchFamily="18" charset="0"/>
              </a:rPr>
              <a:t>a</a:t>
            </a:r>
            <a:r>
              <a:rPr lang="en-US" altLang="en-US" sz="2400" dirty="0">
                <a:ea typeface="Times New Roman" panose="02020603050405020304" pitchFamily="18" charset="0"/>
              </a:rPr>
              <a:t>-level for this test?</a:t>
            </a:r>
            <a:endParaRPr lang="en-US" altLang="en-US" sz="2400" dirty="0">
              <a:latin typeface="Arial" panose="020B0604020202020204" pitchFamily="34" charset="0"/>
            </a:endParaRPr>
          </a:p>
          <a:p>
            <a:pPr lvl="0">
              <a:tabLst>
                <a:tab pos="4076700" algn="l"/>
              </a:tabLst>
            </a:pP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c) Sketch an example of what the power curve might be expected to look like if the sample size </a:t>
            </a:r>
            <a:r>
              <a:rPr lang="en-US" altLang="en-US" sz="2400" i="1" dirty="0">
                <a:latin typeface="Arial" panose="020B0604020202020204" pitchFamily="34" charset="0"/>
                <a:ea typeface="Times New Roman" panose="02020603050405020304" pitchFamily="18" charset="0"/>
              </a:rPr>
              <a:t>n</a:t>
            </a:r>
            <a:r>
              <a:rPr lang="en-US" altLang="en-US" sz="2400" dirty="0">
                <a:latin typeface="Arial" panose="020B0604020202020204" pitchFamily="34" charset="0"/>
                <a:ea typeface="Times New Roman" panose="02020603050405020304" pitchFamily="18" charset="0"/>
              </a:rPr>
              <a:t> was increased.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90140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2125</TotalTime>
  <Words>913</Words>
  <Application>Microsoft Office PowerPoint</Application>
  <PresentationFormat>On-screen Show (4:3)</PresentationFormat>
  <Paragraphs>221</Paragraphs>
  <Slides>23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 Unicode MS</vt:lpstr>
      <vt:lpstr>Arial</vt:lpstr>
      <vt:lpstr>Courier New</vt:lpstr>
      <vt:lpstr>Symbol</vt:lpstr>
      <vt:lpstr>Times New Roman</vt:lpstr>
      <vt:lpstr>1_Default Design</vt:lpstr>
      <vt:lpstr>Equation</vt:lpstr>
      <vt:lpstr>STAT 515  Lecture 28 December 5, 2019</vt:lpstr>
      <vt:lpstr>Outline for Today</vt:lpstr>
      <vt:lpstr>c2 Tests for Contingency Tables</vt:lpstr>
      <vt:lpstr>PowerPoint Presentation</vt:lpstr>
      <vt:lpstr>c2 test for Independence</vt:lpstr>
      <vt:lpstr>c2 tests for Contingency Tables</vt:lpstr>
      <vt:lpstr>Final Practice  </vt:lpstr>
      <vt:lpstr>Final Practice  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188</cp:revision>
  <cp:lastPrinted>2019-12-04T16:05:33Z</cp:lastPrinted>
  <dcterms:created xsi:type="dcterms:W3CDTF">2001-05-21T01:21:44Z</dcterms:created>
  <dcterms:modified xsi:type="dcterms:W3CDTF">2019-12-05T15:39:12Z</dcterms:modified>
</cp:coreProperties>
</file>