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355" r:id="rId2"/>
    <p:sldId id="262" r:id="rId3"/>
    <p:sldId id="370" r:id="rId4"/>
    <p:sldId id="376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403" r:id="rId13"/>
    <p:sldId id="405" r:id="rId14"/>
    <p:sldId id="404" r:id="rId15"/>
    <p:sldId id="389" r:id="rId16"/>
    <p:sldId id="390" r:id="rId17"/>
    <p:sldId id="391" r:id="rId18"/>
    <p:sldId id="393" r:id="rId19"/>
    <p:sldId id="394" r:id="rId2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1924"/>
    <a:srgbClr val="BDADB5"/>
    <a:srgbClr val="A299AD"/>
    <a:srgbClr val="89454F"/>
    <a:srgbClr val="CC0000"/>
    <a:srgbClr val="653146"/>
    <a:srgbClr val="B59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2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51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t" anchorCtr="0" compatLnSpc="1">
            <a:prstTxWarp prst="textNoShape">
              <a:avLst/>
            </a:prstTxWarp>
          </a:bodyPr>
          <a:lstStyle>
            <a:lvl1pPr defTabSz="93164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51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t" anchorCtr="0" compatLnSpc="1">
            <a:prstTxWarp prst="textNoShape">
              <a:avLst/>
            </a:prstTxWarp>
          </a:bodyPr>
          <a:lstStyle>
            <a:lvl1pPr algn="r" defTabSz="93164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9933"/>
            <a:ext cx="3037840" cy="51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b" anchorCtr="0" compatLnSpc="1">
            <a:prstTxWarp prst="textNoShape">
              <a:avLst/>
            </a:prstTxWarp>
          </a:bodyPr>
          <a:lstStyle>
            <a:lvl1pPr defTabSz="93164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9933"/>
            <a:ext cx="3037840" cy="51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b" anchorCtr="0" compatLnSpc="1">
            <a:prstTxWarp prst="textNoShape">
              <a:avLst/>
            </a:prstTxWarp>
          </a:bodyPr>
          <a:lstStyle>
            <a:lvl1pPr algn="r" defTabSz="930190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CDDC5B7-8090-4BB9-9084-F0A9E567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957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t" anchorCtr="0" compatLnSpc="1">
            <a:prstTxWarp prst="textNoShape">
              <a:avLst/>
            </a:prstTxWarp>
          </a:bodyPr>
          <a:lstStyle>
            <a:lvl1pPr defTabSz="93164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t" anchorCtr="0" compatLnSpc="1">
            <a:prstTxWarp prst="textNoShape">
              <a:avLst/>
            </a:prstTxWarp>
          </a:bodyPr>
          <a:lstStyle>
            <a:lvl1pPr algn="r" defTabSz="93164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b" anchorCtr="0" compatLnSpc="1">
            <a:prstTxWarp prst="textNoShape">
              <a:avLst/>
            </a:prstTxWarp>
          </a:bodyPr>
          <a:lstStyle>
            <a:lvl1pPr defTabSz="931640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7" tIns="46575" rIns="93147" bIns="46575" numCol="1" anchor="b" anchorCtr="0" compatLnSpc="1">
            <a:prstTxWarp prst="textNoShape">
              <a:avLst/>
            </a:prstTxWarp>
          </a:bodyPr>
          <a:lstStyle>
            <a:lvl1pPr algn="r" defTabSz="930190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C738AA-C6D9-4FA3-B973-4A6F3632C3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88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8EDF0-ABBA-43BF-9475-B5E055B15F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0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999132-DC11-4784-A754-81AA09372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78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E8DC-3363-4CE4-BE4B-A9747B6B73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676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DFC85-0ADD-475A-ADC0-5366D67248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66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AF9BE-99EC-4E64-9B68-E9D341AC8F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20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1B14A-BD21-4D58-B1AE-EA76AE8B2F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82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7493C-C151-4E78-AD3D-790798E6DF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42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FE580-25CC-4417-BCAB-111144172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23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AF161-F122-4904-BE81-35CF8E85E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56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9F9F2-45BA-43E0-829F-DAAF8F8572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676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AD613-58E6-4017-AB1F-875FB4A917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0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D6149-C828-4BA4-AB34-4D1FABB5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65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82F0788-C5E6-4C2C-AF33-9AE77FC357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ytimes.com/2019/08/21/science/math-equation-triangles-pemdas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educationlottery.com/Games/MegaMillion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0"/>
            <a:ext cx="77724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>
                <a:solidFill>
                  <a:schemeClr val="tx1"/>
                </a:solidFill>
              </a:rPr>
              <a:t>STAT 515 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sz="4800" dirty="0">
                <a:solidFill>
                  <a:schemeClr val="tx1"/>
                </a:solidFill>
              </a:rPr>
              <a:t>Statistical Methods I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br>
              <a:rPr lang="en-US" altLang="en-US" dirty="0">
                <a:solidFill>
                  <a:schemeClr val="tx1"/>
                </a:solidFill>
              </a:rPr>
            </a:b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sz="3600" i="1" dirty="0">
                <a:solidFill>
                  <a:schemeClr val="tx1"/>
                </a:solidFill>
              </a:rPr>
              <a:t>Lecture 3</a:t>
            </a:r>
            <a:br>
              <a:rPr lang="en-US" altLang="en-US" sz="3600" i="1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August 29, 2019</a:t>
            </a:r>
            <a:br>
              <a:rPr lang="en-US" altLang="en-US" sz="3600" dirty="0">
                <a:solidFill>
                  <a:schemeClr val="tx1"/>
                </a:solidFill>
              </a:rPr>
            </a:b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Originally prepared by Brian Habing</a:t>
            </a: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Department of Statistics</a:t>
            </a: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University of South Carolina</a:t>
            </a:r>
            <a:br>
              <a:rPr lang="en-US" altLang="en-US" sz="3600" dirty="0">
                <a:solidFill>
                  <a:schemeClr val="tx1"/>
                </a:solidFill>
              </a:rPr>
            </a:b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1800" i="1" dirty="0">
                <a:solidFill>
                  <a:schemeClr val="tx1"/>
                </a:solidFill>
              </a:rPr>
              <a:t>Redistribution of these slides without permission </a:t>
            </a:r>
            <a:br>
              <a:rPr lang="en-US" altLang="en-US" sz="1800" i="1" dirty="0">
                <a:solidFill>
                  <a:schemeClr val="tx1"/>
                </a:solidFill>
              </a:rPr>
            </a:br>
            <a:r>
              <a:rPr lang="en-US" altLang="en-US" sz="1800" i="1" dirty="0">
                <a:solidFill>
                  <a:schemeClr val="tx1"/>
                </a:solidFill>
              </a:rPr>
              <a:t>is a violation of copyright law.</a:t>
            </a:r>
            <a:br>
              <a:rPr lang="en-US" altLang="en-US" sz="1800" i="1" dirty="0">
                <a:solidFill>
                  <a:schemeClr val="tx1"/>
                </a:solidFill>
              </a:rPr>
            </a:br>
            <a:endParaRPr lang="en-US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143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CCC194-8674-4A91-A97C-BAC854EE76B2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2375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375226"/>
              </p:ext>
            </p:extLst>
          </p:nvPr>
        </p:nvGraphicFramePr>
        <p:xfrm>
          <a:off x="914400" y="1397000"/>
          <a:ext cx="7086600" cy="4968462"/>
        </p:xfrm>
        <a:graphic>
          <a:graphicData uri="http://schemas.openxmlformats.org/drawingml/2006/table">
            <a:tbl>
              <a:tblPr firstRow="1"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7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Number of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Samples of Size 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 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from 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objects</a:t>
                      </a:r>
                      <a:endParaRPr kumimoji="0" lang="en-US" sz="28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With Replacement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Without Replacement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2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Ordered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   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</a:t>
                      </a:r>
                      <a:r>
                        <a:rPr kumimoji="0" lang="en-US" sz="28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n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!  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(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–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permutation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Unordered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(</a:t>
                      </a:r>
                      <a:r>
                        <a:rPr kumimoji="0" lang="en-US" sz="28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-1+</a:t>
                      </a:r>
                      <a:r>
                        <a:rPr kumimoji="0" lang="en-US" sz="28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)!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r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! (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-1)!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</a:t>
                      </a:r>
                      <a:r>
                        <a:rPr kumimoji="0" lang="en-US" sz="2800" b="0" i="1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  n </a:t>
                      </a:r>
                      <a:r>
                        <a:rPr kumimoji="0" lang="en-US" sz="28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r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!(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n-r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)!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</a:t>
                      </a:r>
                      <a:r>
                        <a:rPr kumimoji="0" lang="en-US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combination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                                          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6472"/>
            <a:ext cx="8382000" cy="822727"/>
          </a:xfrm>
        </p:spPr>
        <p:txBody>
          <a:bodyPr/>
          <a:lstStyle/>
          <a:p>
            <a:pPr eaLnBrk="1" hangingPunct="1"/>
            <a:r>
              <a:rPr lang="en-US" dirty="0"/>
              <a:t>Counting </a:t>
            </a:r>
            <a:r>
              <a:rPr lang="en-US" i="1" dirty="0"/>
              <a:t>r </a:t>
            </a:r>
            <a:r>
              <a:rPr lang="en-US" dirty="0"/>
              <a:t> of </a:t>
            </a:r>
            <a:r>
              <a:rPr lang="en-US" i="1" dirty="0"/>
              <a:t> n</a:t>
            </a:r>
            <a:r>
              <a:rPr lang="en-US" dirty="0"/>
              <a:t> objects </a:t>
            </a:r>
          </a:p>
        </p:txBody>
      </p:sp>
    </p:spTree>
    <p:extLst>
      <p:ext uri="{BB962C8B-B14F-4D97-AF65-F5344CB8AC3E}">
        <p14:creationId xmlns:p14="http://schemas.microsoft.com/office/powerpoint/2010/main" val="1183493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A7034C-D1BD-4FDC-9A78-B5EA19E1A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0550"/>
            <a:ext cx="8229600" cy="1066800"/>
          </a:xfrm>
        </p:spPr>
        <p:txBody>
          <a:bodyPr/>
          <a:lstStyle/>
          <a:p>
            <a:r>
              <a:rPr lang="en-US" dirty="0">
                <a:latin typeface="Arial Unicode MS" pitchFamily="34" charset="-128"/>
              </a:rPr>
              <a:t>Ordered with Replacement  </a:t>
            </a:r>
            <a:r>
              <a:rPr lang="en-US" i="1" dirty="0">
                <a:latin typeface="Arial Unicode MS" pitchFamily="34" charset="-128"/>
              </a:rPr>
              <a:t>n </a:t>
            </a:r>
            <a:r>
              <a:rPr lang="en-US" i="1" baseline="30000" dirty="0">
                <a:latin typeface="Arial Unicode MS" pitchFamily="34" charset="-128"/>
              </a:rPr>
              <a:t>r</a:t>
            </a:r>
            <a:br>
              <a:rPr lang="en-US" dirty="0"/>
            </a:br>
            <a:endParaRPr lang="en-US" dirty="0"/>
          </a:p>
        </p:txBody>
      </p:sp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96EC8-ABA9-4253-BFA9-CEFD05D98592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84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96EC8-ABA9-4253-BFA9-CEFD05D98592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3" name="Object 2" descr="Equation for the number of ways to select r objects from n objects when ordering is important.  n-factorial divided by (n-r)-factorial.">
            <a:extLst>
              <a:ext uri="{FF2B5EF4-FFF2-40B4-BE49-F238E27FC236}">
                <a16:creationId xmlns:a16="http://schemas.microsoft.com/office/drawing/2014/main" id="{8B9A7247-59A6-4E54-821D-ED67BD7B4A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502484"/>
              </p:ext>
            </p:extLst>
          </p:nvPr>
        </p:nvGraphicFramePr>
        <p:xfrm>
          <a:off x="6858000" y="533400"/>
          <a:ext cx="1010557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Equation" r:id="rId3" imgW="507960" imgH="444240" progId="Equation.DSMT4">
                  <p:embed/>
                </p:oleObj>
              </mc:Choice>
              <mc:Fallback>
                <p:oleObj name="Equation" r:id="rId3" imgW="5079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0" y="533400"/>
                        <a:ext cx="1010557" cy="88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6B9187BE-E2D4-4E67-A837-0BCCF62A9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15961"/>
            <a:ext cx="8171935" cy="1205845"/>
          </a:xfrm>
        </p:spPr>
        <p:txBody>
          <a:bodyPr/>
          <a:lstStyle/>
          <a:p>
            <a:pPr algn="l"/>
            <a:r>
              <a:rPr lang="en-US" sz="3600" dirty="0">
                <a:latin typeface="Arial Unicode MS" pitchFamily="34" charset="-128"/>
              </a:rPr>
              <a:t>Ordered without Replacement   </a:t>
            </a:r>
            <a:r>
              <a:rPr lang="en-US" sz="3600" u="sng" dirty="0">
                <a:latin typeface="Arial Unicode MS" pitchFamily="34" charset="-128"/>
              </a:rPr>
              <a:t>  </a:t>
            </a:r>
            <a:r>
              <a:rPr lang="en-US" sz="3600" dirty="0">
                <a:latin typeface="Arial Unicode MS" pitchFamily="34" charset="-128"/>
              </a:rPr>
              <a:t> </a:t>
            </a:r>
            <a:br>
              <a:rPr lang="en-US" dirty="0">
                <a:latin typeface="Arial Unicode MS" pitchFamily="34" charset="-128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17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BAA6EF-7A2D-43C7-AB36-DC27D8CD5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141" y="762000"/>
            <a:ext cx="8229600" cy="1143000"/>
          </a:xfrm>
        </p:spPr>
        <p:txBody>
          <a:bodyPr/>
          <a:lstStyle/>
          <a:p>
            <a:pPr lvl="0" eaLnBrk="1" hangingPunct="1">
              <a:spcBef>
                <a:spcPct val="20000"/>
              </a:spcBef>
            </a:pPr>
            <a:r>
              <a:rPr lang="en-US" sz="2800" dirty="0">
                <a:latin typeface="Arial Unicode MS" pitchFamily="34" charset="-128"/>
              </a:rPr>
              <a:t>Unordered without Replacement  </a:t>
            </a:r>
            <a:r>
              <a:rPr lang="en-US" sz="2800" i="1" u="sng" dirty="0">
                <a:latin typeface="Arial Unicode MS" pitchFamily="34" charset="-128"/>
              </a:rPr>
              <a:t>    n </a:t>
            </a:r>
            <a:r>
              <a:rPr lang="en-US" sz="2800" u="sng" dirty="0">
                <a:latin typeface="Arial Unicode MS" pitchFamily="34" charset="-128"/>
              </a:rPr>
              <a:t>!	   </a:t>
            </a:r>
            <a:r>
              <a:rPr lang="en-US" sz="2800" dirty="0">
                <a:latin typeface="Arial Unicode MS" pitchFamily="34" charset="-128"/>
              </a:rPr>
              <a:t> </a:t>
            </a:r>
            <a:br>
              <a:rPr lang="en-US" sz="2800" dirty="0">
                <a:latin typeface="Arial Unicode MS" pitchFamily="34" charset="-128"/>
              </a:rPr>
            </a:br>
            <a:r>
              <a:rPr lang="en-US" sz="2800" dirty="0">
                <a:latin typeface="Arial Unicode MS" pitchFamily="34" charset="-128"/>
              </a:rPr>
              <a:t>  					       </a:t>
            </a:r>
            <a:r>
              <a:rPr lang="en-US" sz="2800" i="1" dirty="0">
                <a:latin typeface="Arial Unicode MS" pitchFamily="34" charset="-128"/>
              </a:rPr>
              <a:t>r </a:t>
            </a:r>
            <a:r>
              <a:rPr lang="en-US" sz="2800" dirty="0">
                <a:latin typeface="Arial Unicode MS" pitchFamily="34" charset="-128"/>
              </a:rPr>
              <a:t>!(</a:t>
            </a:r>
            <a:r>
              <a:rPr lang="en-US" sz="2800" i="1" dirty="0">
                <a:latin typeface="Arial Unicode MS" pitchFamily="34" charset="-128"/>
              </a:rPr>
              <a:t>n </a:t>
            </a:r>
            <a:r>
              <a:rPr lang="en-US" sz="2800" dirty="0">
                <a:latin typeface="Arial Unicode MS" pitchFamily="34" charset="-128"/>
              </a:rPr>
              <a:t>–</a:t>
            </a:r>
            <a:r>
              <a:rPr lang="en-US" sz="2800" i="1" dirty="0">
                <a:latin typeface="Arial Unicode MS" pitchFamily="34" charset="-128"/>
              </a:rPr>
              <a:t>r </a:t>
            </a:r>
            <a:r>
              <a:rPr lang="en-US" sz="2800" dirty="0">
                <a:latin typeface="Arial Unicode MS" pitchFamily="34" charset="-128"/>
              </a:rPr>
              <a:t>)!</a:t>
            </a:r>
            <a:endParaRPr lang="en-US" sz="2800" dirty="0"/>
          </a:p>
        </p:txBody>
      </p:sp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96EC8-ABA9-4253-BFA9-CEFD05D98592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284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EC059A-346B-480E-92D1-41CA61CD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81" y="533400"/>
            <a:ext cx="8229600" cy="1143000"/>
          </a:xfrm>
        </p:spPr>
        <p:txBody>
          <a:bodyPr/>
          <a:lstStyle/>
          <a:p>
            <a:pPr lvl="0" eaLnBrk="1" hangingPunct="1">
              <a:spcBef>
                <a:spcPct val="20000"/>
              </a:spcBef>
            </a:pPr>
            <a:r>
              <a:rPr lang="en-US" sz="2800" dirty="0">
                <a:latin typeface="Arial Unicode MS" pitchFamily="34" charset="-128"/>
              </a:rPr>
              <a:t>Unordered with Replacement  </a:t>
            </a:r>
            <a:r>
              <a:rPr lang="en-US" sz="2800" i="1" u="sng" dirty="0">
                <a:latin typeface="Arial Unicode MS" pitchFamily="34" charset="-128"/>
              </a:rPr>
              <a:t> </a:t>
            </a:r>
            <a:r>
              <a:rPr lang="en-US" sz="2800" u="sng" dirty="0">
                <a:latin typeface="Arial Unicode MS" pitchFamily="34" charset="-128"/>
              </a:rPr>
              <a:t>(</a:t>
            </a:r>
            <a:r>
              <a:rPr lang="en-US" sz="2800" i="1" u="sng" dirty="0">
                <a:latin typeface="Arial Unicode MS" pitchFamily="34" charset="-128"/>
              </a:rPr>
              <a:t>n </a:t>
            </a:r>
            <a:r>
              <a:rPr lang="en-US" sz="2800" u="sng" dirty="0">
                <a:latin typeface="Arial Unicode MS" pitchFamily="34" charset="-128"/>
              </a:rPr>
              <a:t>-1+</a:t>
            </a:r>
            <a:r>
              <a:rPr lang="en-US" sz="2800" i="1" u="sng" dirty="0">
                <a:latin typeface="Arial Unicode MS" pitchFamily="34" charset="-128"/>
              </a:rPr>
              <a:t>r </a:t>
            </a:r>
            <a:r>
              <a:rPr lang="en-US" sz="2800" u="sng" dirty="0">
                <a:latin typeface="Arial Unicode MS" pitchFamily="34" charset="-128"/>
              </a:rPr>
              <a:t>)!</a:t>
            </a:r>
            <a:r>
              <a:rPr lang="en-US" sz="2800" dirty="0">
                <a:latin typeface="Arial Unicode MS" pitchFamily="34" charset="-128"/>
              </a:rPr>
              <a:t> </a:t>
            </a:r>
            <a:br>
              <a:rPr lang="en-US" sz="2800" dirty="0">
                <a:latin typeface="Arial Unicode MS" pitchFamily="34" charset="-128"/>
              </a:rPr>
            </a:br>
            <a:r>
              <a:rPr lang="en-US" sz="2800" i="1" dirty="0">
                <a:latin typeface="Arial Unicode MS" pitchFamily="34" charset="-128"/>
              </a:rPr>
              <a:t>					   r </a:t>
            </a:r>
            <a:r>
              <a:rPr lang="en-US" sz="2800" dirty="0">
                <a:latin typeface="Arial Unicode MS" pitchFamily="34" charset="-128"/>
              </a:rPr>
              <a:t>! (</a:t>
            </a:r>
            <a:r>
              <a:rPr lang="en-US" sz="2800" i="1" dirty="0">
                <a:latin typeface="Arial Unicode MS" pitchFamily="34" charset="-128"/>
              </a:rPr>
              <a:t>n </a:t>
            </a:r>
            <a:r>
              <a:rPr lang="en-US" sz="2800" dirty="0">
                <a:latin typeface="Arial Unicode MS" pitchFamily="34" charset="-128"/>
              </a:rPr>
              <a:t>-1)!</a:t>
            </a:r>
            <a:br>
              <a:rPr lang="en-US" dirty="0">
                <a:latin typeface="Arial Unicode MS" pitchFamily="34" charset="-128"/>
              </a:rPr>
            </a:br>
            <a:endParaRPr lang="en-US" dirty="0"/>
          </a:p>
        </p:txBody>
      </p:sp>
      <p:sp>
        <p:nvSpPr>
          <p:cNvPr id="409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696EC8-ABA9-4253-BFA9-CEFD05D98592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20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87146FA-3864-4AC0-AB86-E5D2CE4F53B7}" type="slidenum">
              <a:rPr lang="en-US"/>
              <a:pPr/>
              <a:t>15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NY Times article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 2019 </a:t>
            </a:r>
            <a:r>
              <a:rPr lang="en-US" dirty="0">
                <a:hlinkClick r:id="rId2"/>
              </a:rPr>
              <a:t>example</a:t>
            </a:r>
            <a:r>
              <a:rPr lang="en-US" dirty="0"/>
              <a:t> of unordered selection without replacement</a:t>
            </a:r>
          </a:p>
        </p:txBody>
      </p:sp>
    </p:spTree>
    <p:extLst>
      <p:ext uri="{BB962C8B-B14F-4D97-AF65-F5344CB8AC3E}">
        <p14:creationId xmlns:p14="http://schemas.microsoft.com/office/powerpoint/2010/main" val="3417303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BB67587-CBC9-4DB8-B4C2-E7E7CE7A3DDD}" type="slidenum">
              <a:rPr lang="en-US"/>
              <a:pPr/>
              <a:t>16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hlinkClick r:id="rId2"/>
              </a:rPr>
              <a:t>SC Mega Millions</a:t>
            </a:r>
            <a:endParaRPr lang="en-US" dirty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Select 5 white balls numbered from 1 to 70</a:t>
            </a:r>
          </a:p>
          <a:p>
            <a:pPr eaLnBrk="1" hangingPunct="1"/>
            <a:r>
              <a:rPr lang="en-US" dirty="0"/>
              <a:t>Select 1 gold Mega </a:t>
            </a:r>
            <a:r>
              <a:rPr lang="en-US"/>
              <a:t>Ball numbered from 1 to 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476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2817293-4D0F-4429-ADD8-1FA21809222A}" type="slidenum">
              <a:rPr lang="en-US"/>
              <a:pPr/>
              <a:t>17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Workspace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56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74A52-87BC-42C0-8B1E-0EB94D87903E}" type="slidenum">
              <a:rPr lang="en-US"/>
              <a:pPr/>
              <a:t>18</a:t>
            </a:fld>
            <a:endParaRPr lang="en-US"/>
          </a:p>
        </p:txBody>
      </p:sp>
      <p:graphicFrame>
        <p:nvGraphicFramePr>
          <p:cNvPr id="245764" name="Object 2" descr="Binomial distribution function.  The probability of y successes in n trials is  provided on the right-hand side of the equation.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6926940"/>
              </p:ext>
            </p:extLst>
          </p:nvPr>
        </p:nvGraphicFramePr>
        <p:xfrm>
          <a:off x="381000" y="5029200"/>
          <a:ext cx="82296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5" name="Equation" r:id="rId3" imgW="3905235" imgH="638123" progId="Equation.3">
                  <p:embed/>
                </p:oleObj>
              </mc:Choice>
              <mc:Fallback>
                <p:oleObj name="Equation" r:id="rId3" imgW="3905235" imgH="6381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029200"/>
                        <a:ext cx="8229600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  identical trials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Each trial has only two possible outcomes (“Success” or “Failure”)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Probability of “Success” is a constant p for every trial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Trials are independent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B3F751-4542-4229-B684-A0540EB3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Experiment</a:t>
            </a:r>
          </a:p>
        </p:txBody>
      </p:sp>
    </p:spTree>
    <p:extLst>
      <p:ext uri="{BB962C8B-B14F-4D97-AF65-F5344CB8AC3E}">
        <p14:creationId xmlns:p14="http://schemas.microsoft.com/office/powerpoint/2010/main" val="347121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BB613E-74DC-4B0E-BCEA-B158C14E6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assumptions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Why doesn’t this work for opinion polls?</a:t>
            </a:r>
          </a:p>
        </p:txBody>
      </p:sp>
      <p:sp>
        <p:nvSpPr>
          <p:cNvPr id="4710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028C82-5356-4199-9379-0DB8C475FA66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3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64487-DB61-4CB1-8A4D-420018A113B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>
                <a:latin typeface="Arial Unicode MS" panose="020B0604020202020204" pitchFamily="34" charset="-128"/>
              </a:rPr>
              <a:t>Outline for Today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495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Rules of Probability Continued</a:t>
            </a: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Should read 3.1-3.9</a:t>
            </a:r>
          </a:p>
          <a:p>
            <a:pPr eaLnBrk="1" hangingPunct="1"/>
            <a:endParaRPr lang="en-US" altLang="en-US" b="1" dirty="0">
              <a:latin typeface="Arial Unicode MS" panose="020B0604020202020204" pitchFamily="34" charset="-128"/>
            </a:endParaRPr>
          </a:p>
          <a:p>
            <a:pPr eaLnBrk="1" hangingPunct="1"/>
            <a:r>
              <a:rPr lang="en-US" altLang="en-US" b="1" dirty="0">
                <a:latin typeface="Arial Unicode MS" panose="020B0604020202020204" pitchFamily="34" charset="-128"/>
              </a:rPr>
              <a:t>Homework 2 is due Thursday, September 12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488D38-DF31-41F6-A20C-3BC51503185F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3918786"/>
            <a:ext cx="8438322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u="sng" kern="0" dirty="0">
                <a:latin typeface="Arial Unicode MS" pitchFamily="34" charset="-128"/>
              </a:rPr>
              <a:t>Multiplication Rule</a:t>
            </a:r>
          </a:p>
          <a:p>
            <a:pPr eaLnBrk="1" hangingPunct="1">
              <a:buFontTx/>
              <a:buNone/>
            </a:pPr>
            <a:r>
              <a:rPr lang="en-US" kern="0" dirty="0">
                <a:latin typeface="Arial Unicode MS" pitchFamily="34" charset="-128"/>
                <a:cs typeface="Times New Roman" pitchFamily="18" charset="0"/>
              </a:rPr>
              <a:t>P(A</a:t>
            </a:r>
            <a:r>
              <a:rPr lang="en-US" kern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∩B) = P</a:t>
            </a:r>
            <a:r>
              <a:rPr lang="en-US" kern="0" dirty="0">
                <a:latin typeface="Arial Unicode MS" pitchFamily="34" charset="-128"/>
              </a:rPr>
              <a:t>(A</a:t>
            </a:r>
            <a:r>
              <a:rPr lang="en-US" kern="0" dirty="0">
                <a:latin typeface="Arial Unicode MS" pitchFamily="34" charset="-128"/>
                <a:cs typeface="Times New Roman" pitchFamily="18" charset="0"/>
              </a:rPr>
              <a:t>|B)</a:t>
            </a:r>
            <a:r>
              <a:rPr lang="en-US" kern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P(B)</a:t>
            </a:r>
          </a:p>
          <a:p>
            <a:pPr eaLnBrk="1" hangingPunct="1">
              <a:buFontTx/>
              <a:buNone/>
            </a:pPr>
            <a:r>
              <a:rPr lang="en-US" kern="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or  = P(B</a:t>
            </a:r>
            <a:r>
              <a:rPr lang="en-US" kern="0" dirty="0">
                <a:latin typeface="Arial Unicode MS" pitchFamily="34" charset="-128"/>
                <a:cs typeface="Times New Roman" pitchFamily="18" charset="0"/>
              </a:rPr>
              <a:t>|A) P(A)</a:t>
            </a:r>
          </a:p>
          <a:p>
            <a:pPr eaLnBrk="1" hangingPunct="1">
              <a:buFontTx/>
              <a:buNone/>
            </a:pPr>
            <a:endParaRPr lang="en-US" sz="1200" kern="0" dirty="0">
              <a:latin typeface="Arial Unicode MS" pitchFamily="34" charset="-128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kern="0" dirty="0">
                <a:latin typeface="Arial Unicode MS" pitchFamily="34" charset="-128"/>
                <a:cs typeface="Times New Roman" pitchFamily="18" charset="0"/>
              </a:rPr>
              <a:t>Best thought about using Tree Diagrams</a:t>
            </a:r>
            <a:endParaRPr lang="en-US" u="sng" kern="0" dirty="0">
              <a:latin typeface="Arial Unicode MS" pitchFamily="34" charset="-128"/>
            </a:endParaRPr>
          </a:p>
          <a:p>
            <a:pPr eaLnBrk="1" hangingPunct="1">
              <a:buFontTx/>
              <a:buNone/>
            </a:pPr>
            <a:endParaRPr lang="en-US" u="sng" kern="0" dirty="0">
              <a:latin typeface="Arial Unicode MS" pitchFamily="34" charset="-128"/>
            </a:endParaRP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Addition Law</a:t>
            </a:r>
          </a:p>
          <a:p>
            <a:r>
              <a:rPr lang="en-US" dirty="0"/>
              <a:t>	P(A∪B) = P(A) + P(B) – P(A∩B)</a:t>
            </a:r>
          </a:p>
          <a:p>
            <a:endParaRPr lang="en-US" dirty="0"/>
          </a:p>
          <a:p>
            <a:r>
              <a:rPr lang="en-US" dirty="0"/>
              <a:t>Best Demonstrated Using Venn Diagrams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4704BF-E128-4D46-BC14-B35781649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252620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D9E8CD-3C12-447C-AF4A-13AC1A4F8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Review-Independence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534400" cy="3124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Definition: Two events A and B are independent if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P(A|B)=P(A)  and P(B|A)=P(B)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Definition: Two events A and B are independent if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	P(A|B)=0	 and P(B|A)=0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3EAF4A-FCFC-4A15-8F68-E1DEEE2C931B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2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A00EA3-444B-43B7-AF07-71AB87D83906}" type="slidenum">
              <a:rPr lang="en-US"/>
              <a:pPr/>
              <a:t>5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60375"/>
            <a:ext cx="7467600" cy="990600"/>
          </a:xfrm>
        </p:spPr>
        <p:txBody>
          <a:bodyPr/>
          <a:lstStyle/>
          <a:p>
            <a:pPr eaLnBrk="1" hangingPunct="1"/>
            <a:r>
              <a:rPr lang="en-US" dirty="0"/>
              <a:t>Example 2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924800" cy="38862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Example 2)  Components are known to have a defective rate of 0.02 (2%) and are shipped in lots of 20.</a:t>
            </a:r>
          </a:p>
          <a:p>
            <a:pPr marL="609600" indent="-609600" eaLnBrk="1" hangingPunct="1">
              <a:buFontTx/>
              <a:buNone/>
            </a:pPr>
            <a:endParaRPr lang="en-US" sz="400" dirty="0">
              <a:latin typeface="Arial Unicode MS" pitchFamily="34" charset="-128"/>
            </a:endParaRPr>
          </a:p>
          <a:p>
            <a:pPr marL="609600" indent="-609600" eaLnBrk="1" hangingPunct="1">
              <a:buFontTx/>
              <a:buNone/>
            </a:pPr>
            <a:endParaRPr lang="en-US" sz="400" dirty="0">
              <a:latin typeface="Arial Unicode MS" pitchFamily="34" charset="-128"/>
            </a:endParaRPr>
          </a:p>
          <a:p>
            <a:pPr marL="609600" indent="-609600"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What is the probability that the entire lot of 20 contains no defectives?</a:t>
            </a:r>
          </a:p>
        </p:txBody>
      </p:sp>
    </p:spTree>
    <p:extLst>
      <p:ext uri="{BB962C8B-B14F-4D97-AF65-F5344CB8AC3E}">
        <p14:creationId xmlns:p14="http://schemas.microsoft.com/office/powerpoint/2010/main" val="109324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46CF88-0940-451A-83C1-2306A86D29FC}" type="slidenum">
              <a:rPr lang="en-US"/>
              <a:pPr/>
              <a:t>6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31775"/>
            <a:ext cx="7620000" cy="762000"/>
          </a:xfrm>
        </p:spPr>
        <p:txBody>
          <a:bodyPr/>
          <a:lstStyle/>
          <a:p>
            <a:pPr eaLnBrk="1" hangingPunct="1"/>
            <a:r>
              <a:rPr lang="en-US" dirty="0"/>
              <a:t>Example 2: Basic counting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3505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Now consider finding the probability of having exactly one defective out of 20.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058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E1EE63-5C73-4515-8C90-2E4735D6FB3A}" type="slidenum">
              <a:rPr lang="en-US"/>
              <a:pPr/>
              <a:t>7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6525"/>
            <a:ext cx="7620000" cy="396875"/>
          </a:xfrm>
        </p:spPr>
        <p:txBody>
          <a:bodyPr/>
          <a:lstStyle/>
          <a:p>
            <a:pPr eaLnBrk="1" hangingPunct="1"/>
            <a:r>
              <a:rPr lang="en-US" dirty="0"/>
              <a:t>Example 2: Counting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924800" cy="1828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Now consider finding the probability of having exactly 10 defectives out of 20.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91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D795B6C-BF86-4226-BB3E-B0A61B63663E}" type="slidenum">
              <a:rPr lang="en-US"/>
              <a:pPr/>
              <a:t>8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pPr eaLnBrk="1" hangingPunct="1"/>
            <a:r>
              <a:rPr lang="en-US" dirty="0"/>
              <a:t>Example 2: Counting 10 of 20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87657"/>
            <a:ext cx="77724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In order to determine the probability of having exactly 10 out of 20 defectives we would need to have some way of easily counting the number of ways this can happen.</a:t>
            </a:r>
          </a:p>
          <a:p>
            <a:pPr eaLnBrk="1" hangingPunct="1">
              <a:buFontTx/>
              <a:buNone/>
            </a:pPr>
            <a:endParaRPr lang="en-US" dirty="0">
              <a:latin typeface="Arial Unicode MS" pitchFamily="34" charset="-128"/>
            </a:endParaRP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e.g.  YYYYYYYYYYNNNNNNNNNN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        YYYYYYYYYNYNNNNNNNNN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        YYYYYYYYYNNYNNNNNNNN</a:t>
            </a:r>
          </a:p>
          <a:p>
            <a:pPr eaLnBrk="1" hangingPunct="1">
              <a:buFontTx/>
              <a:buNone/>
            </a:pPr>
            <a:r>
              <a:rPr lang="en-US" dirty="0">
                <a:latin typeface="Arial Unicode MS" pitchFamily="34" charset="-128"/>
              </a:rPr>
              <a:t>		</a:t>
            </a:r>
            <a:r>
              <a:rPr lang="en-US" dirty="0" err="1">
                <a:latin typeface="Arial Unicode MS" pitchFamily="34" charset="-128"/>
              </a:rPr>
              <a:t>etc</a:t>
            </a:r>
            <a:r>
              <a:rPr lang="en-US" dirty="0">
                <a:latin typeface="Arial Unicode MS" pitchFamily="34" charset="-128"/>
              </a:rPr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258251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D6FFED2-40A2-4417-B878-712B0E944742}" type="slidenum">
              <a:rPr lang="en-US"/>
              <a:pPr/>
              <a:t>9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32951"/>
            <a:ext cx="7467600" cy="1219200"/>
          </a:xfrm>
        </p:spPr>
        <p:txBody>
          <a:bodyPr/>
          <a:lstStyle/>
          <a:p>
            <a:pPr eaLnBrk="1" hangingPunct="1"/>
            <a:r>
              <a:rPr lang="en-US" dirty="0"/>
              <a:t>Counting Rules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78324"/>
            <a:ext cx="7772400" cy="5410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The fundamental tools for counting are multiplication and division: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1.  If there are </a:t>
            </a:r>
            <a:r>
              <a:rPr lang="en-US" dirty="0" err="1">
                <a:latin typeface="Arial Unicode MS" pitchFamily="34" charset="-128"/>
              </a:rPr>
              <a:t>n</a:t>
            </a:r>
            <a:r>
              <a:rPr lang="en-US" baseline="-25000" dirty="0" err="1">
                <a:latin typeface="Arial Unicode MS" pitchFamily="34" charset="-128"/>
              </a:rPr>
              <a:t>i</a:t>
            </a:r>
            <a:r>
              <a:rPr lang="en-US" dirty="0">
                <a:latin typeface="Arial Unicode MS" pitchFamily="34" charset="-128"/>
              </a:rPr>
              <a:t> possible outcomes for each of p experiments, then there are n</a:t>
            </a:r>
            <a:r>
              <a:rPr lang="en-US" baseline="-25000" dirty="0">
                <a:latin typeface="Arial Unicode MS" pitchFamily="34" charset="-128"/>
              </a:rPr>
              <a:t>1</a:t>
            </a:r>
            <a:r>
              <a:rPr lang="en-US" dirty="0">
                <a:latin typeface="Arial Unicode MS" pitchFamily="34" charset="-128"/>
              </a:rPr>
              <a:t>xn</a:t>
            </a:r>
            <a:r>
              <a:rPr lang="en-US" baseline="-25000" dirty="0">
                <a:latin typeface="Arial Unicode MS" pitchFamily="34" charset="-128"/>
              </a:rPr>
              <a:t>2</a:t>
            </a:r>
            <a:r>
              <a:rPr lang="en-US" dirty="0">
                <a:latin typeface="Arial Unicode MS" pitchFamily="34" charset="-128"/>
              </a:rPr>
              <a:t>x…n</a:t>
            </a:r>
            <a:r>
              <a:rPr lang="en-US" baseline="-25000" dirty="0">
                <a:latin typeface="Arial Unicode MS" pitchFamily="34" charset="-128"/>
              </a:rPr>
              <a:t>p</a:t>
            </a:r>
            <a:r>
              <a:rPr lang="en-US" dirty="0">
                <a:latin typeface="Arial Unicode MS" pitchFamily="34" charset="-128"/>
              </a:rPr>
              <a:t> total possible outcomes.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en-US" dirty="0">
                <a:latin typeface="Arial Unicode MS" pitchFamily="34" charset="-128"/>
              </a:rPr>
              <a:t>The # of ordered samples of size r of </a:t>
            </a:r>
            <a:r>
              <a:rPr lang="en-US" i="1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 distinct object with replacement is </a:t>
            </a:r>
            <a:r>
              <a:rPr lang="en-US" i="1" dirty="0">
                <a:latin typeface="Arial Unicode MS" pitchFamily="34" charset="-128"/>
              </a:rPr>
              <a:t>n </a:t>
            </a:r>
            <a:r>
              <a:rPr lang="en-US" i="1" baseline="30000" dirty="0">
                <a:latin typeface="Arial Unicode MS" pitchFamily="34" charset="-128"/>
              </a:rPr>
              <a:t>r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eriod"/>
            </a:pPr>
            <a:r>
              <a:rPr lang="en-US" dirty="0">
                <a:latin typeface="Arial Unicode MS" pitchFamily="34" charset="-128"/>
              </a:rPr>
              <a:t>The number of distinct orders of </a:t>
            </a:r>
            <a:r>
              <a:rPr lang="en-US" i="1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 objects is </a:t>
            </a:r>
            <a:r>
              <a:rPr lang="en-US" i="1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!=</a:t>
            </a:r>
            <a:r>
              <a:rPr lang="en-US" i="1" dirty="0">
                <a:latin typeface="Arial Unicode MS" pitchFamily="34" charset="-128"/>
              </a:rPr>
              <a:t>n</a:t>
            </a:r>
            <a:r>
              <a:rPr lang="en-US" dirty="0">
                <a:latin typeface="Arial Unicode MS" pitchFamily="34" charset="-128"/>
              </a:rPr>
              <a:t>(</a:t>
            </a:r>
            <a:r>
              <a:rPr lang="en-US" i="1" dirty="0">
                <a:latin typeface="Arial Unicode MS" pitchFamily="34" charset="-128"/>
              </a:rPr>
              <a:t>n-1</a:t>
            </a:r>
            <a:r>
              <a:rPr lang="en-US" dirty="0">
                <a:latin typeface="Arial Unicode MS" pitchFamily="34" charset="-128"/>
              </a:rPr>
              <a:t>)(</a:t>
            </a:r>
            <a:r>
              <a:rPr lang="en-US" i="1" dirty="0">
                <a:latin typeface="Arial Unicode MS" pitchFamily="34" charset="-128"/>
              </a:rPr>
              <a:t>n-2</a:t>
            </a:r>
            <a:r>
              <a:rPr lang="en-US" dirty="0">
                <a:latin typeface="Arial Unicode MS" pitchFamily="34" charset="-128"/>
              </a:rPr>
              <a:t>)</a:t>
            </a:r>
            <a:r>
              <a:rPr lang="en-US" i="1" dirty="0">
                <a:latin typeface="Arial Unicode MS" pitchFamily="34" charset="-128"/>
              </a:rPr>
              <a:t>… </a:t>
            </a:r>
            <a:r>
              <a:rPr lang="en-US" dirty="0">
                <a:latin typeface="Arial Unicode MS" pitchFamily="34" charset="-128"/>
              </a:rPr>
              <a:t>(</a:t>
            </a:r>
            <a:r>
              <a:rPr lang="en-US" i="1" dirty="0">
                <a:latin typeface="Arial Unicode MS" pitchFamily="34" charset="-128"/>
              </a:rPr>
              <a:t>2</a:t>
            </a:r>
            <a:r>
              <a:rPr lang="en-US" dirty="0">
                <a:latin typeface="Arial Unicode MS" pitchFamily="34" charset="-128"/>
              </a:rPr>
              <a:t>)(</a:t>
            </a:r>
            <a:r>
              <a:rPr lang="en-US" i="1" dirty="0">
                <a:latin typeface="Arial Unicode MS" pitchFamily="34" charset="-128"/>
              </a:rPr>
              <a:t>1</a:t>
            </a:r>
            <a:r>
              <a:rPr lang="en-US" dirty="0">
                <a:latin typeface="Arial Unicode MS" pitchFamily="34" charset="-128"/>
              </a:rPr>
              <a:t>)</a:t>
            </a:r>
            <a:r>
              <a:rPr lang="en-US" i="1" dirty="0">
                <a:latin typeface="Arial Unicode MS" pitchFamily="34" charset="-128"/>
              </a:rPr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dirty="0">
                <a:latin typeface="Arial Unicode MS" pitchFamily="34" charset="-128"/>
              </a:rPr>
              <a:t>2.	Ordering can be removed by division.</a:t>
            </a:r>
            <a:endParaRPr lang="en-US" u="sng" dirty="0">
              <a:latin typeface="Arial Unicode MS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 Unicode MS" pitchFamily="34" charset="-128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333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6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6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7" grpId="0" build="p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3453</TotalTime>
  <Words>434</Words>
  <Application>Microsoft Office PowerPoint</Application>
  <PresentationFormat>On-screen Show (4:3)</PresentationFormat>
  <Paragraphs>98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 Unicode MS</vt:lpstr>
      <vt:lpstr>Arial</vt:lpstr>
      <vt:lpstr>Times New Roman</vt:lpstr>
      <vt:lpstr>1_Default Design</vt:lpstr>
      <vt:lpstr>Equation</vt:lpstr>
      <vt:lpstr>STAT 515  Statistical Methods I   Lecture 3 August 29, 2019  Originally prepared by Brian Habing Department of Statistics University of South Carolina  Redistribution of these slides without permission  is a violation of copyright law. </vt:lpstr>
      <vt:lpstr>Outline for Today</vt:lpstr>
      <vt:lpstr>Review</vt:lpstr>
      <vt:lpstr>Review-Independence</vt:lpstr>
      <vt:lpstr>Example 2</vt:lpstr>
      <vt:lpstr>Example 2: Basic counting</vt:lpstr>
      <vt:lpstr>Example 2: Counting</vt:lpstr>
      <vt:lpstr>Example 2: Counting 10 of 20</vt:lpstr>
      <vt:lpstr>Counting Rules</vt:lpstr>
      <vt:lpstr>Counting r  of  n objects </vt:lpstr>
      <vt:lpstr>Ordered with Replacement  n r </vt:lpstr>
      <vt:lpstr>Ordered without Replacement       </vt:lpstr>
      <vt:lpstr>Unordered without Replacement      n !                    r !(n –r )!</vt:lpstr>
      <vt:lpstr>Unordered with Replacement   (n -1+r )!          r ! (n -1)! </vt:lpstr>
      <vt:lpstr>NY Times article</vt:lpstr>
      <vt:lpstr>SC Mega Millions</vt:lpstr>
      <vt:lpstr>Workspace (cont)</vt:lpstr>
      <vt:lpstr>Binomial Experiment</vt:lpstr>
      <vt:lpstr>Checking assumptions</vt:lpstr>
    </vt:vector>
  </TitlesOfParts>
  <Company>Statistics, USC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702/J702 Fall 2001</dc:title>
  <dc:creator>Preferred Customer</dc:creator>
  <cp:lastModifiedBy>Grego John</cp:lastModifiedBy>
  <cp:revision>124</cp:revision>
  <cp:lastPrinted>2019-08-28T14:21:08Z</cp:lastPrinted>
  <dcterms:created xsi:type="dcterms:W3CDTF">2001-05-21T01:21:44Z</dcterms:created>
  <dcterms:modified xsi:type="dcterms:W3CDTF">2019-08-29T15:07:53Z</dcterms:modified>
</cp:coreProperties>
</file>