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355" r:id="rId2"/>
    <p:sldId id="262" r:id="rId3"/>
    <p:sldId id="382" r:id="rId4"/>
    <p:sldId id="385" r:id="rId5"/>
    <p:sldId id="386" r:id="rId6"/>
    <p:sldId id="387" r:id="rId7"/>
    <p:sldId id="393" r:id="rId8"/>
    <p:sldId id="394" r:id="rId9"/>
    <p:sldId id="395" r:id="rId10"/>
    <p:sldId id="396" r:id="rId11"/>
    <p:sldId id="410" r:id="rId12"/>
    <p:sldId id="411" r:id="rId13"/>
    <p:sldId id="412" r:id="rId14"/>
    <p:sldId id="409" r:id="rId15"/>
    <p:sldId id="406" r:id="rId16"/>
    <p:sldId id="407" r:id="rId17"/>
    <p:sldId id="408" r:id="rId18"/>
    <p:sldId id="397" r:id="rId19"/>
    <p:sldId id="398" r:id="rId20"/>
    <p:sldId id="399" r:id="rId21"/>
    <p:sldId id="400" r:id="rId22"/>
    <p:sldId id="401" r:id="rId23"/>
    <p:sldId id="413" r:id="rId24"/>
    <p:sldId id="414" r:id="rId25"/>
    <p:sldId id="415" r:id="rId26"/>
    <p:sldId id="417" r:id="rId27"/>
    <p:sldId id="419" r:id="rId28"/>
    <p:sldId id="423" r:id="rId29"/>
    <p:sldId id="424" r:id="rId30"/>
    <p:sldId id="425" r:id="rId31"/>
    <p:sldId id="426" r:id="rId32"/>
    <p:sldId id="428" r:id="rId33"/>
    <p:sldId id="429" r:id="rId34"/>
    <p:sldId id="431" r:id="rId35"/>
    <p:sldId id="430" r:id="rId3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2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algn="r"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780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067800"/>
            <a:ext cx="316992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algn="r" defTabSz="965028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CDDC5B7-8090-4BB9-9084-F0A9E567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957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>
            <a:lvl1pPr algn="r"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defTabSz="966532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6" tIns="48319" rIns="96636" bIns="48319" numCol="1" anchor="b" anchorCtr="0" compatLnSpc="1">
            <a:prstTxWarp prst="textNoShape">
              <a:avLst/>
            </a:prstTxWarp>
          </a:bodyPr>
          <a:lstStyle>
            <a:lvl1pPr algn="r" defTabSz="965028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C738AA-C6D9-4FA3-B973-4A6F3632C3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88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8EDF0-ABBA-43BF-9475-B5E055B15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0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9132-DC11-4784-A754-81AA09372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8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E8DC-3363-4CE4-BE4B-A9747B6B73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676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DFC85-0ADD-475A-ADC0-5366D6724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63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39B370-CC72-4CC3-B7C4-EA8075DA13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5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AF9BE-99EC-4E64-9B68-E9D341AC8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20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1B14A-BD21-4D58-B1AE-EA76AE8B2F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82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493C-C151-4E78-AD3D-790798E6DF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42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E580-25CC-4417-BCAB-111144172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23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F161-F122-4904-BE81-35CF8E85E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56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9F9F2-45BA-43E0-829F-DAAF8F857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76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AD613-58E6-4017-AB1F-875FB4A91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0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D6149-C828-4BA4-AB34-4D1FABB5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65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82F0788-C5E6-4C2C-AF33-9AE77FC357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tx1"/>
                </a:solidFill>
              </a:rPr>
              <a:t>STAT 515 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4800" dirty="0">
                <a:solidFill>
                  <a:schemeClr val="tx1"/>
                </a:solidFill>
              </a:rPr>
              <a:t>Statistical Methods 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br>
              <a:rPr lang="en-US" altLang="en-US" dirty="0">
                <a:solidFill>
                  <a:schemeClr val="tx1"/>
                </a:solidFill>
              </a:rPr>
            </a:b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sz="3600" i="1" dirty="0">
                <a:solidFill>
                  <a:schemeClr val="tx1"/>
                </a:solidFill>
              </a:rPr>
              <a:t>Lecture 4</a:t>
            </a:r>
            <a:br>
              <a:rPr lang="en-US" altLang="en-US" sz="3600" i="1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September 3, 2019</a:t>
            </a:r>
            <a:br>
              <a:rPr lang="en-US" altLang="en-US" sz="3600" dirty="0">
                <a:solidFill>
                  <a:schemeClr val="tx1"/>
                </a:solidFill>
              </a:rPr>
            </a:b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Originally prepared by Brian Habing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Department of Statistics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University of South Carolina</a:t>
            </a:r>
            <a:br>
              <a:rPr lang="en-US" altLang="en-US" sz="3600" dirty="0">
                <a:solidFill>
                  <a:schemeClr val="tx1"/>
                </a:solidFill>
              </a:rPr>
            </a:b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1800" i="1" dirty="0">
                <a:solidFill>
                  <a:schemeClr val="tx1"/>
                </a:solidFill>
              </a:rPr>
              <a:t>Redistribution of these slides without permission </a:t>
            </a:r>
            <a:br>
              <a:rPr lang="en-US" altLang="en-US" sz="1800" i="1" dirty="0">
                <a:solidFill>
                  <a:schemeClr val="tx1"/>
                </a:solidFill>
              </a:rPr>
            </a:br>
            <a:r>
              <a:rPr lang="en-US" altLang="en-US" sz="1800" i="1" dirty="0">
                <a:solidFill>
                  <a:schemeClr val="tx1"/>
                </a:solidFill>
              </a:rPr>
              <a:t>is a violation of copyright law.</a:t>
            </a:r>
            <a:br>
              <a:rPr lang="en-US" altLang="en-US" sz="1800" i="1" dirty="0">
                <a:solidFill>
                  <a:schemeClr val="tx1"/>
                </a:solidFill>
              </a:rPr>
            </a:br>
            <a:endParaRPr lang="en-US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43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47F49B-69FD-43BE-AB5F-2E4181A3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Hypergeometric approximation to Binomial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large populations and relatively small samples, the probabilities for a hypergeometric experiment are very close to those from a binomial experiment.</a:t>
            </a:r>
          </a:p>
          <a:p>
            <a:r>
              <a:rPr lang="en-US" dirty="0"/>
              <a:t>n should be the same for both experiments, and the ratio of Hypergeometric parameters r/N should be set to the binomial p</a:t>
            </a:r>
          </a:p>
        </p:txBody>
      </p:sp>
      <p:sp>
        <p:nvSpPr>
          <p:cNvPr id="4915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0FEAAD-A08D-4459-A63F-E0AAED585B3E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5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7D39DB-0C1A-4F69-8EC1-E1DAE2535754}" type="slidenum">
              <a:rPr lang="en-US"/>
              <a:pPr/>
              <a:t>11</a:t>
            </a:fld>
            <a:endParaRPr lang="en-US"/>
          </a:p>
        </p:txBody>
      </p:sp>
      <p:pic>
        <p:nvPicPr>
          <p:cNvPr id="2" name="Picture 1" descr="Histogram of simulations from a hypergeometric random variable with N=20, r=4 and n=10.  It is centered at 2 and looks symmetric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467037"/>
            <a:ext cx="4962525" cy="525443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BBB5848B-C584-44A0-99AC-FB79A84CA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Hypergeometric  with N=20, r=4, and n=10</a:t>
            </a:r>
          </a:p>
        </p:txBody>
      </p:sp>
    </p:spTree>
    <p:extLst>
      <p:ext uri="{BB962C8B-B14F-4D97-AF65-F5344CB8AC3E}">
        <p14:creationId xmlns:p14="http://schemas.microsoft.com/office/powerpoint/2010/main" val="1636783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68C194-B42B-4530-AAA3-D0BF4A8AABE3}" type="slidenum">
              <a:rPr lang="en-US"/>
              <a:pPr/>
              <a:t>12</a:t>
            </a:fld>
            <a:endParaRPr lang="en-US"/>
          </a:p>
        </p:txBody>
      </p:sp>
      <p:pic>
        <p:nvPicPr>
          <p:cNvPr id="2" name="Picture 1" descr="Histogram of simulations from a hypergeometric distribution with N=200, r=40 and n=10.  It is centered and 2 and right-skewed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600200"/>
            <a:ext cx="4057650" cy="4274524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0CF1C1AD-EAD0-4669-B9AF-763FDCE8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Hypergeometric  with N=200, r=40, and n=10</a:t>
            </a:r>
          </a:p>
        </p:txBody>
      </p:sp>
    </p:spTree>
    <p:extLst>
      <p:ext uri="{BB962C8B-B14F-4D97-AF65-F5344CB8AC3E}">
        <p14:creationId xmlns:p14="http://schemas.microsoft.com/office/powerpoint/2010/main" val="84598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E6A750-BEBF-4F2E-AD2E-B0FBD15F52D7}" type="slidenum">
              <a:rPr lang="en-US"/>
              <a:pPr/>
              <a:t>13</a:t>
            </a:fld>
            <a:endParaRPr lang="en-US"/>
          </a:p>
        </p:txBody>
      </p:sp>
      <p:pic>
        <p:nvPicPr>
          <p:cNvPr id="2" name="Picture 1" descr="Histogram of simulations from a hypergeometric distribution with N=2000, r=400 and n=10.  It is centered and 2 and right-skewed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454943"/>
            <a:ext cx="4709988" cy="4816475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4A7F796-2B04-4CEE-B920-7C894492F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Hypergeometric  with N=2000, r=400, and n=10</a:t>
            </a:r>
          </a:p>
        </p:txBody>
      </p:sp>
    </p:spTree>
    <p:extLst>
      <p:ext uri="{BB962C8B-B14F-4D97-AF65-F5344CB8AC3E}">
        <p14:creationId xmlns:p14="http://schemas.microsoft.com/office/powerpoint/2010/main" val="2826265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B49F6A8-9B46-4F8C-BB14-8DA0379B68D2}" type="slidenum">
              <a:rPr lang="en-US"/>
              <a:pPr/>
              <a:t>14</a:t>
            </a:fld>
            <a:endParaRPr lang="en-US" dirty="0"/>
          </a:p>
        </p:txBody>
      </p:sp>
      <p:pic>
        <p:nvPicPr>
          <p:cNvPr id="2" name="Picture 1" descr="Histogram of simulations from a Binomial  distribution with n=10 and p=0.2.  It is centered at 2 and right-skewed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481138"/>
            <a:ext cx="4038600" cy="4241229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72B45DB8-ECBF-4164-B464-DEEA017D1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with n=10 and p=0.2</a:t>
            </a:r>
          </a:p>
        </p:txBody>
      </p:sp>
    </p:spTree>
    <p:extLst>
      <p:ext uri="{BB962C8B-B14F-4D97-AF65-F5344CB8AC3E}">
        <p14:creationId xmlns:p14="http://schemas.microsoft.com/office/powerpoint/2010/main" val="2920219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912611-3319-4B4F-8012-B2D32A0E1437}" type="slidenum">
              <a:rPr lang="en-US"/>
              <a:pPr eaLnBrk="1" hangingPunct="1"/>
              <a:t>15</a:t>
            </a:fld>
            <a:endParaRPr lang="en-US"/>
          </a:p>
        </p:txBody>
      </p:sp>
      <p:sp>
        <p:nvSpPr>
          <p:cNvPr id="7173" name="Rectangle 5" descr="Huffington Post article studying whether pets prevent sudden death in children with epilepsy."/>
          <p:cNvSpPr>
            <a:spLocks noChangeArrowheads="1"/>
          </p:cNvSpPr>
          <p:nvPr/>
        </p:nvSpPr>
        <p:spPr bwMode="auto">
          <a:xfrm>
            <a:off x="18495" y="6006296"/>
            <a:ext cx="8915400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dirty="0"/>
              <a:t>http://www.huffingtonpost.com/hal-herzog/pets-children-epilepsy-sudden-death_b_1791328.html</a:t>
            </a:r>
          </a:p>
        </p:txBody>
      </p:sp>
      <p:pic>
        <p:nvPicPr>
          <p:cNvPr id="7172" name="Picture 3" descr="Huffington Post article studying the relationship between household with pets and the incidence of sudden death in children with epileps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1345905"/>
            <a:ext cx="7277100" cy="473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Epilepsy study</a:t>
            </a:r>
          </a:p>
        </p:txBody>
      </p:sp>
    </p:spTree>
    <p:extLst>
      <p:ext uri="{BB962C8B-B14F-4D97-AF65-F5344CB8AC3E}">
        <p14:creationId xmlns:p14="http://schemas.microsoft.com/office/powerpoint/2010/main" val="2244812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4673273-3049-426C-AFBC-6D9B3493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article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E8034-21DC-4AEA-9697-0BF4FAF5B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the 1,092 children in the study, 665 (61%) were from households with pets, and 427 (39%) lived in households with no pets.</a:t>
            </a:r>
          </a:p>
          <a:p>
            <a:r>
              <a:rPr lang="en-US" dirty="0"/>
              <a:t>Over 10 years, 11 children died unexplained.</a:t>
            </a:r>
          </a:p>
          <a:p>
            <a:r>
              <a:rPr lang="en-US" dirty="0"/>
              <a:t>Not a single child living with a companion animal died; all 11 died in households with no pets.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862D70-8C77-4129-991C-047EDA7D8844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2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B2D4E6-57EB-4B2C-918A-91235D5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Epilepsy study hypergeometric calculation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4BB26-DB27-48EA-8207-22C1A97B8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an urn contained 1092 marbles (427 white, 665 black), and we selected 11 marbles randomly without replacement, the probability of selecting 11 white marbles and 0 black marbles would be ~0.00003, the same as the probability o having all 11 seizure deaths in the no-pet group by chance.</a:t>
            </a:r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1B3B7D-453F-4541-B232-85447E66E418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50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C9562A0-C70C-4B57-A64A-E7416DC89ADA}" type="slidenum">
              <a:rPr lang="en-US"/>
              <a:pPr/>
              <a:t>18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pPr eaLnBrk="1" hangingPunct="1"/>
            <a:r>
              <a:rPr lang="en-US" dirty="0">
                <a:latin typeface="Arial Unicode MS" pitchFamily="34" charset="-128"/>
              </a:rPr>
              <a:t>More Probability: Law of Total Probability:</a:t>
            </a:r>
            <a:br>
              <a:rPr lang="en-US" u="sng" dirty="0">
                <a:latin typeface="Arial Unicode MS" pitchFamily="34" charset="-128"/>
              </a:rPr>
            </a:br>
            <a:endParaRPr lang="en-US" dirty="0"/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2139950"/>
            <a:ext cx="76962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Let B</a:t>
            </a:r>
            <a:r>
              <a:rPr lang="en-US" baseline="-25000" dirty="0">
                <a:latin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</a:rPr>
              <a:t>, B</a:t>
            </a:r>
            <a:r>
              <a:rPr lang="en-US" baseline="-25000" dirty="0">
                <a:latin typeface="Arial Unicode MS" pitchFamily="34" charset="-128"/>
              </a:rPr>
              <a:t>2</a:t>
            </a:r>
            <a:r>
              <a:rPr lang="en-US" dirty="0">
                <a:latin typeface="Arial Unicode MS" pitchFamily="34" charset="-128"/>
              </a:rPr>
              <a:t>, …, B</a:t>
            </a:r>
            <a:r>
              <a:rPr lang="en-US" baseline="-25000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 be disjoint and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	exhaustive so that 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</a:t>
            </a:r>
            <a:r>
              <a:rPr lang="en-US" baseline="-25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=1 to n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Ω,  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  <a:cs typeface="Times New Roman" pitchFamily="18" charset="0"/>
              </a:rPr>
              <a:t>	</a:t>
            </a:r>
            <a:r>
              <a:rPr lang="en-US" dirty="0" err="1">
                <a:latin typeface="Arial Unicode MS" pitchFamily="34" charset="-128"/>
                <a:cs typeface="Times New Roman" pitchFamily="18" charset="0"/>
              </a:rPr>
              <a:t>B</a:t>
            </a:r>
            <a:r>
              <a:rPr lang="en-US" baseline="-25000" dirty="0" err="1">
                <a:latin typeface="Arial Unicode MS" pitchFamily="34" charset="-128"/>
                <a:cs typeface="Times New Roman" pitchFamily="18" charset="0"/>
              </a:rPr>
              <a:t>i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∩B</a:t>
            </a:r>
            <a:r>
              <a:rPr lang="en-US" baseline="-25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= ⌽ for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i≠j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</a:t>
            </a:r>
          </a:p>
          <a:p>
            <a:pPr eaLnBrk="1" hangingPunct="1">
              <a:buFontTx/>
              <a:buNone/>
            </a:pP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Then for any A, 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P(A) = P(A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|B</a:t>
            </a:r>
            <a:r>
              <a:rPr lang="en-US" baseline="-25000" dirty="0">
                <a:latin typeface="Arial Unicode MS" pitchFamily="34" charset="-128"/>
                <a:cs typeface="Times New Roman" pitchFamily="18" charset="0"/>
              </a:rPr>
              <a:t>1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) P(B</a:t>
            </a:r>
            <a:r>
              <a:rPr lang="en-US" baseline="-25000" dirty="0">
                <a:latin typeface="Arial Unicode MS" pitchFamily="34" charset="-128"/>
                <a:cs typeface="Times New Roman" pitchFamily="18" charset="0"/>
              </a:rPr>
              <a:t>1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) + P(A|B</a:t>
            </a:r>
            <a:r>
              <a:rPr lang="en-US" baseline="-25000" dirty="0"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) P(B</a:t>
            </a:r>
            <a:r>
              <a:rPr lang="en-US" baseline="-25000" dirty="0">
                <a:latin typeface="Arial Unicode MS" pitchFamily="34" charset="-128"/>
                <a:cs typeface="Times New Roman" pitchFamily="18" charset="0"/>
              </a:rPr>
              <a:t>2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) + </a:t>
            </a:r>
          </a:p>
          <a:p>
            <a:pPr eaLnBrk="1" hangingPunct="1">
              <a:buFontTx/>
              <a:buNone/>
            </a:pPr>
            <a:r>
              <a:rPr lang="en-US" baseline="30000" dirty="0">
                <a:latin typeface="Arial Unicode MS" pitchFamily="34" charset="-128"/>
                <a:cs typeface="Times New Roman" pitchFamily="18" charset="0"/>
              </a:rPr>
              <a:t>	… 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+ P(</a:t>
            </a:r>
            <a:r>
              <a:rPr lang="en-US" dirty="0" err="1">
                <a:latin typeface="Arial Unicode MS" pitchFamily="34" charset="-128"/>
                <a:cs typeface="Times New Roman" pitchFamily="18" charset="0"/>
              </a:rPr>
              <a:t>A|B</a:t>
            </a:r>
            <a:r>
              <a:rPr lang="en-US" baseline="-25000" dirty="0" err="1"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) P(B</a:t>
            </a:r>
            <a:r>
              <a:rPr lang="en-US" baseline="-25000" dirty="0">
                <a:latin typeface="Arial Unicode MS" pitchFamily="34" charset="-128"/>
                <a:cs typeface="Times New Roman" pitchFamily="18" charset="0"/>
              </a:rPr>
              <a:t>n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).</a:t>
            </a:r>
          </a:p>
          <a:p>
            <a:pPr eaLnBrk="1" hangingPunct="1">
              <a:buFontTx/>
              <a:buNone/>
            </a:pPr>
            <a:endParaRPr lang="en-US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0982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586D096-65DC-47A2-A059-FE3BB06499AE}" type="slidenum">
              <a:rPr lang="en-US"/>
              <a:pPr/>
              <a:t>19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6200"/>
          </a:xfrm>
        </p:spPr>
        <p:txBody>
          <a:bodyPr/>
          <a:lstStyle/>
          <a:p>
            <a:pPr eaLnBrk="1" hangingPunct="1"/>
            <a:r>
              <a:rPr lang="en-US" dirty="0"/>
              <a:t>Example 3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Machines I, II, and III produce the same product.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600" dirty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The rates of defectives from each are 2%, 1%, and 3% respectively.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600" dirty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The percent of the total product made by each are 35%, 25%, and 40% respectively.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What percent of the product are defective?</a:t>
            </a:r>
          </a:p>
        </p:txBody>
      </p:sp>
    </p:spTree>
    <p:extLst>
      <p:ext uri="{BB962C8B-B14F-4D97-AF65-F5344CB8AC3E}">
        <p14:creationId xmlns:p14="http://schemas.microsoft.com/office/powerpoint/2010/main" val="50337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64487-DB61-4CB1-8A4D-420018A113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>
                <a:latin typeface="Arial Unicode MS" panose="020B0604020202020204" pitchFamily="34" charset="-128"/>
              </a:rPr>
              <a:t>Outline for Today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Finishing Probability Part I – Sections 3.1-3.9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Starting Probability Part II – Discrete Random Variables – Sections 4.1-4.4 and 4.6</a:t>
            </a:r>
          </a:p>
          <a:p>
            <a:pPr marL="0" indent="0" eaLnBrk="1" hangingPunct="1">
              <a:buNone/>
            </a:pPr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Homework 3 is due Thursday the 3</a:t>
            </a:r>
            <a:r>
              <a:rPr lang="en-US" altLang="en-US" b="1" baseline="30000" dirty="0">
                <a:latin typeface="Arial Unicode MS" panose="020B0604020202020204" pitchFamily="34" charset="-128"/>
              </a:rPr>
              <a:t>rd</a:t>
            </a:r>
            <a:r>
              <a:rPr lang="en-US" altLang="en-US" b="1" dirty="0">
                <a:latin typeface="Arial Unicode MS" panose="020B0604020202020204" pitchFamily="34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en-US" b="1" dirty="0">
                <a:latin typeface="Arial Unicode MS" panose="020B0604020202020204" pitchFamily="34" charset="-128"/>
              </a:rPr>
              <a:t>    3.70, 3.124c, 3.179b</a:t>
            </a:r>
          </a:p>
          <a:p>
            <a:pPr marL="0" indent="0" eaLnBrk="1" hangingPunct="1">
              <a:buNone/>
            </a:pPr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No homework due Tuesday the 8</a:t>
            </a:r>
            <a:r>
              <a:rPr lang="en-US" altLang="en-US" b="1" baseline="30000" dirty="0">
                <a:latin typeface="Arial Unicode MS" panose="020B0604020202020204" pitchFamily="34" charset="-128"/>
              </a:rPr>
              <a:t>th</a:t>
            </a:r>
            <a:r>
              <a:rPr lang="en-US" altLang="en-US" b="1" dirty="0">
                <a:latin typeface="Arial Unicode MS" panose="020B0604020202020204" pitchFamily="34" charset="-128"/>
              </a:rPr>
              <a:t> </a:t>
            </a:r>
          </a:p>
          <a:p>
            <a:pPr marL="0" indent="0" eaLnBrk="1" hangingPunct="1">
              <a:buNone/>
            </a:pPr>
            <a:endParaRPr lang="en-US" altLang="en-US" b="1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716296-609B-4C9B-B41C-E6F1D0D36C23}" type="slidenum">
              <a:rPr lang="en-US"/>
              <a:pPr/>
              <a:t>20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 3 Workspace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91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26F00EC-8A50-433C-B06F-B3C487C3EFA8}" type="slidenum">
              <a:rPr lang="en-US"/>
              <a:pPr/>
              <a:t>21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467600" cy="304800"/>
          </a:xfrm>
        </p:spPr>
        <p:txBody>
          <a:bodyPr/>
          <a:lstStyle/>
          <a:p>
            <a:pPr eaLnBrk="1" hangingPunct="1"/>
            <a:r>
              <a:rPr lang="en-US" dirty="0"/>
              <a:t>Bayes Rule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831" y="838200"/>
            <a:ext cx="80010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Let B</a:t>
            </a:r>
            <a:r>
              <a:rPr lang="en-US" baseline="-25000" dirty="0">
                <a:latin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</a:rPr>
              <a:t>,…, B</a:t>
            </a:r>
            <a:r>
              <a:rPr lang="en-US" baseline="-25000" dirty="0">
                <a:latin typeface="Arial Unicode MS" pitchFamily="34" charset="-128"/>
              </a:rPr>
              <a:t>n </a:t>
            </a:r>
            <a:r>
              <a:rPr lang="en-US" dirty="0">
                <a:latin typeface="Arial Unicode MS" pitchFamily="34" charset="-128"/>
              </a:rPr>
              <a:t>be disjoint and exhaustive (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∪B</a:t>
            </a:r>
            <a:r>
              <a:rPr lang="en-US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=</a:t>
            </a:r>
            <a:r>
              <a:rPr lang="en-US" dirty="0">
                <a:latin typeface="Arial Unicode MS" pitchFamily="34" charset="-128"/>
                <a:cs typeface="Times New Roman" pitchFamily="18" charset="0"/>
              </a:rPr>
              <a:t>Ω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).  Let A be any event.  For any j=1, …, n</a:t>
            </a:r>
          </a:p>
          <a:p>
            <a:pPr eaLnBrk="1" hangingPunct="1">
              <a:buFontTx/>
              <a:buNone/>
            </a:pP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P(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baseline="-25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|A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)=</a:t>
            </a:r>
            <a:r>
              <a:rPr lang="en-US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P(</a:t>
            </a:r>
            <a:r>
              <a:rPr lang="en-US" u="sng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A|B</a:t>
            </a:r>
            <a:r>
              <a:rPr lang="en-US" baseline="-25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P(</a:t>
            </a:r>
            <a:r>
              <a:rPr lang="en-US" u="sng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baseline="-25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u="sng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			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P(A|B</a:t>
            </a:r>
            <a:r>
              <a:rPr lang="en-US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P(B</a:t>
            </a:r>
            <a:r>
              <a:rPr lang="en-US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+…+P(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A|B</a:t>
            </a:r>
            <a:r>
              <a:rPr lang="en-US" baseline="-25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P(B</a:t>
            </a:r>
            <a:r>
              <a:rPr lang="en-US" baseline="-25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4209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A3D505-02B6-4EDF-BDE0-8D7D5B2A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 revisited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What is the probability that a randomly chosen defective was produced by machine 3?</a:t>
            </a:r>
          </a:p>
        </p:txBody>
      </p:sp>
      <p:sp>
        <p:nvSpPr>
          <p:cNvPr id="5427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E2D76B-2422-4CA3-A710-01E1E8E93436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16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C5B73C5-1C00-48EA-ACE8-2E79FF15258B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15400" cy="5867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>
                <a:latin typeface="Arial Unicode MS" panose="020B0604020202020204" pitchFamily="34" charset="-128"/>
              </a:rPr>
              <a:t>A random variable is a function that assigns a numerical value to each sample point.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>
              <a:latin typeface="Arial Unicode MS" panose="020B0604020202020204" pitchFamily="34" charset="-128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800"/>
          </a:p>
        </p:txBody>
      </p:sp>
      <p:sp>
        <p:nvSpPr>
          <p:cNvPr id="17412" name="Title 5"/>
          <p:cNvSpPr>
            <a:spLocks noGrp="1"/>
          </p:cNvSpPr>
          <p:nvPr>
            <p:ph type="title"/>
          </p:nvPr>
        </p:nvSpPr>
        <p:spPr>
          <a:xfrm>
            <a:off x="-152400" y="0"/>
            <a:ext cx="9296400" cy="1143000"/>
          </a:xfrm>
        </p:spPr>
        <p:txBody>
          <a:bodyPr/>
          <a:lstStyle/>
          <a:p>
            <a:r>
              <a:rPr lang="en-US" sz="3400" b="1" u="sng">
                <a:latin typeface="Arial Unicode MS" panose="020B0604020202020204" pitchFamily="34" charset="-128"/>
              </a:rPr>
              <a:t>Probability Pt. II – Discrete Random Variables</a:t>
            </a:r>
            <a:br>
              <a:rPr lang="en-US" sz="3200" b="1">
                <a:latin typeface="Arial Unicode MS" panose="020B0604020202020204" pitchFamily="34" charset="-128"/>
              </a:rPr>
            </a:b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28561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F03919-8FD8-4DC3-9382-8E66EA28C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 Function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usually described using the probability distribution function:</a:t>
            </a:r>
          </a:p>
          <a:p>
            <a:pPr marL="0" indent="0" algn="ctr">
              <a:buNone/>
            </a:pPr>
            <a:r>
              <a:rPr lang="en-US" dirty="0"/>
              <a:t>p(x) = P(X=x)</a:t>
            </a:r>
          </a:p>
          <a:p>
            <a:endParaRPr lang="en-US" dirty="0"/>
          </a:p>
          <a:p>
            <a:r>
              <a:rPr lang="en-US" dirty="0"/>
              <a:t>Statisticians also call p(x) the probability mass function (</a:t>
            </a:r>
            <a:r>
              <a:rPr lang="en-US" dirty="0" err="1"/>
              <a:t>pmf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5155E2-CE4C-42A3-AEFC-832022AC62E3}" type="slidenum">
              <a:rPr lang="en-US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C38FFC-AF79-431F-892A-8EC5796D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Cumulative Distribution Function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also often described using the cumulative distribution function (</a:t>
            </a:r>
            <a:r>
              <a:rPr lang="en-US" dirty="0" err="1"/>
              <a:t>c.d.f</a:t>
            </a:r>
            <a:r>
              <a:rPr lang="en-US" dirty="0"/>
              <a:t>.)</a:t>
            </a:r>
          </a:p>
          <a:p>
            <a:r>
              <a:rPr lang="en-US" dirty="0"/>
              <a:t>     F(x) = P(</a:t>
            </a:r>
            <a:r>
              <a:rPr lang="en-US" dirty="0" err="1"/>
              <a:t>X≤x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ED6FB0-F1BF-418B-9167-9A14ACBA4326}" type="slidenum">
              <a:rPr lang="en-US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6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32834-5A06-4B0C-BFBE-6F35ADBA695C}" type="slidenum">
              <a:rPr lang="en-US"/>
              <a:pPr/>
              <a:t>26</a:t>
            </a:fld>
            <a:endParaRPr lang="en-US"/>
          </a:p>
        </p:txBody>
      </p:sp>
      <p:graphicFrame>
        <p:nvGraphicFramePr>
          <p:cNvPr id="245764" name="Object 2" descr="Equation for the probability distribution of a binomial random variable with parameters n and p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180209"/>
              </p:ext>
            </p:extLst>
          </p:nvPr>
        </p:nvGraphicFramePr>
        <p:xfrm>
          <a:off x="1338263" y="5638801"/>
          <a:ext cx="627320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Equation" r:id="rId3" imgW="2641320" imgH="457200" progId="Equation.3">
                  <p:embed/>
                </p:oleObj>
              </mc:Choice>
              <mc:Fallback>
                <p:oleObj name="Equation" r:id="rId3" imgW="26413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5638801"/>
                        <a:ext cx="6273202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7315200" cy="2819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n  identical trials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Each trial has only two possible outcomes (“Success” or “Failure”)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Probability of “Success” is a constant p for every trial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Trials are independent</a:t>
            </a:r>
          </a:p>
          <a:p>
            <a:endParaRPr lang="en-US" sz="2400" dirty="0"/>
          </a:p>
          <a:p>
            <a:r>
              <a:rPr lang="en-US" sz="2400" dirty="0"/>
              <a:t>Binomial Random Variable</a:t>
            </a:r>
          </a:p>
          <a:p>
            <a:r>
              <a:rPr lang="en-US" sz="2400" dirty="0"/>
              <a:t>If X is the number of successes, then</a:t>
            </a:r>
          </a:p>
          <a:p>
            <a:endParaRPr lang="en-US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C68C27-919A-4D7F-9EC3-4D3F322E4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Experiment Review</a:t>
            </a:r>
          </a:p>
        </p:txBody>
      </p:sp>
    </p:spTree>
    <p:extLst>
      <p:ext uri="{BB962C8B-B14F-4D97-AF65-F5344CB8AC3E}">
        <p14:creationId xmlns:p14="http://schemas.microsoft.com/office/powerpoint/2010/main" val="38369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200B92-20C1-4D62-8235-8FD48DA0EBF0}" type="slidenum">
              <a:rPr lang="en-US"/>
              <a:pPr/>
              <a:t>27</a:t>
            </a:fld>
            <a:endParaRPr lang="en-US"/>
          </a:p>
        </p:txBody>
      </p:sp>
      <p:graphicFrame>
        <p:nvGraphicFramePr>
          <p:cNvPr id="2050" name="Object 2" descr="Equation for a hypergeometric random variable with parameters N, r and n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072313"/>
              </p:ext>
            </p:extLst>
          </p:nvPr>
        </p:nvGraphicFramePr>
        <p:xfrm>
          <a:off x="269289" y="4572000"/>
          <a:ext cx="8382000" cy="1928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9" name="Equation" r:id="rId3" imgW="3974760" imgH="914400" progId="Equation.3">
                  <p:embed/>
                </p:oleObj>
              </mc:Choice>
              <mc:Fallback>
                <p:oleObj name="Equation" r:id="rId3" imgW="397476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89" y="4572000"/>
                        <a:ext cx="8382000" cy="19281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Population of size 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 r  are “successes” and N-r are “failures”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 random sample of size n  is taken without replacement</a:t>
            </a:r>
          </a:p>
          <a:p>
            <a:pPr marL="0" indent="0">
              <a:buNone/>
            </a:pPr>
            <a:r>
              <a:rPr lang="en-US" sz="2800" u="sng" dirty="0" err="1"/>
              <a:t>Hypergeometric</a:t>
            </a:r>
            <a:r>
              <a:rPr lang="en-US" sz="2800" u="sng" dirty="0"/>
              <a:t> Random Variable</a:t>
            </a:r>
          </a:p>
          <a:p>
            <a:r>
              <a:rPr lang="en-US" sz="2800" dirty="0"/>
              <a:t>If X  is the number of successes, then</a:t>
            </a:r>
          </a:p>
          <a:p>
            <a:endParaRPr lang="en-US" sz="28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527D2C-AC58-4E6B-825F-85B65E9CE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Hypergeometric </a:t>
            </a:r>
            <a:r>
              <a:rPr lang="en-US"/>
              <a:t>Experiment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7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A9A882-3043-4AAC-BB37-A3D7D5A17687}" type="slidenum">
              <a:rPr lang="en-US"/>
              <a:pPr/>
              <a:t>28</a:t>
            </a:fld>
            <a:endParaRPr lang="en-US"/>
          </a:p>
        </p:txBody>
      </p:sp>
      <p:graphicFrame>
        <p:nvGraphicFramePr>
          <p:cNvPr id="5" name="Object 4" descr="Definition of the expected value, written as the Greek letter mu.  It is the sum of each value of the random variable multiplied by the probability distribution at that value">
            <a:extLst>
              <a:ext uri="{FF2B5EF4-FFF2-40B4-BE49-F238E27FC236}">
                <a16:creationId xmlns:a16="http://schemas.microsoft.com/office/drawing/2014/main" id="{541249D1-80F5-47D6-959A-C6F52B168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082599"/>
              </p:ext>
            </p:extLst>
          </p:nvPr>
        </p:nvGraphicFramePr>
        <p:xfrm>
          <a:off x="1759082" y="2895600"/>
          <a:ext cx="4829629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Equation" r:id="rId3" imgW="1536480" imgH="266400" progId="Equation.DSMT4">
                  <p:embed/>
                </p:oleObj>
              </mc:Choice>
              <mc:Fallback>
                <p:oleObj name="Equation" r:id="rId3" imgW="15364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9082" y="2895600"/>
                        <a:ext cx="4829629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mean or expected value of a discrete random variable X is       </a:t>
            </a:r>
          </a:p>
          <a:p>
            <a:pPr marL="0" indent="0" algn="ctr">
              <a:buNone/>
            </a:pPr>
            <a:r>
              <a:rPr lang="en-US" dirty="0"/>
              <a:t>   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84F2F76-778F-4E67-9ED5-BBFF9D781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Summaries of random variables</a:t>
            </a:r>
          </a:p>
        </p:txBody>
      </p:sp>
    </p:spTree>
    <p:extLst>
      <p:ext uri="{BB962C8B-B14F-4D97-AF65-F5344CB8AC3E}">
        <p14:creationId xmlns:p14="http://schemas.microsoft.com/office/powerpoint/2010/main" val="2655864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CC7F03-DAD3-42ED-B2D8-D8817C22E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Value Workspace</a:t>
            </a:r>
          </a:p>
        </p:txBody>
      </p:sp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0C5708-AA4D-4A66-ABCC-CC58FC463D78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9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2F95A5-0742-413D-BFF7-342AB840C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Components are known to have a defective rate of 0.02 (2%) and are shipped in lots of 20.  Assume whether a component is defective is independent of the other components.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the probability that there are exactly 10 defectives out of 20??</a:t>
            </a:r>
          </a:p>
        </p:txBody>
      </p:sp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A00EA3-444B-43B7-AF07-71AB87D83906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49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49FE23-2EEA-4A0E-B390-EAB230B1D508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5" name="Object 4" descr="Definition of the variane, written as the Greek letter sigma-squared.  It is the sum of the squared difference of each value of the random variable and the expected value,  multiplied by the probability distribution at that value">
            <a:extLst>
              <a:ext uri="{FF2B5EF4-FFF2-40B4-BE49-F238E27FC236}">
                <a16:creationId xmlns:a16="http://schemas.microsoft.com/office/drawing/2014/main" id="{1B47D9DF-0F9F-4EEF-BE25-3166FDAE2C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265677"/>
              </p:ext>
            </p:extLst>
          </p:nvPr>
        </p:nvGraphicFramePr>
        <p:xfrm>
          <a:off x="1676400" y="3124200"/>
          <a:ext cx="614329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Equation" r:id="rId3" imgW="2120760" imgH="368280" progId="Equation.DSMT4">
                  <p:embed/>
                </p:oleObj>
              </mc:Choice>
              <mc:Fallback>
                <p:oleObj name="Equation" r:id="rId3" imgW="21207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3124200"/>
                        <a:ext cx="6143297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Rectangle 3" descr="The formula for the variance of a random variable.  The sum of the squared difference of each value of a random variable from the mean multiplied by the probability distribution evaluated at that value.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variance of a discrete random variable Y 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C15205C-E2D8-4861-A66A-E6436382B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of a random variable</a:t>
            </a:r>
          </a:p>
        </p:txBody>
      </p:sp>
    </p:spTree>
    <p:extLst>
      <p:ext uri="{BB962C8B-B14F-4D97-AF65-F5344CB8AC3E}">
        <p14:creationId xmlns:p14="http://schemas.microsoft.com/office/powerpoint/2010/main" val="21470389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2A6FEC-3583-47D3-B320-3552C9B85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Workspace</a:t>
            </a:r>
          </a:p>
        </p:txBody>
      </p:sp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0C5708-AA4D-4A66-ABCC-CC58FC463D78}" type="slidenum">
              <a:rPr lang="en-US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28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BDF81F-08D9-4E4F-9FE6-83F51074A74C}" type="slidenum">
              <a:rPr lang="en-US"/>
              <a:pPr/>
              <a:t>32</a:t>
            </a:fld>
            <a:endParaRPr lang="en-US"/>
          </a:p>
        </p:txBody>
      </p:sp>
      <p:graphicFrame>
        <p:nvGraphicFramePr>
          <p:cNvPr id="3075" name="Object 4" descr="Formulas for the mean (np) and variance  (np(1-p)) of a binomial random variable with parameters n and 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461980"/>
              </p:ext>
            </p:extLst>
          </p:nvPr>
        </p:nvGraphicFramePr>
        <p:xfrm>
          <a:off x="1676400" y="2468562"/>
          <a:ext cx="405130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3" name="Equation" r:id="rId3" imgW="1549080" imgH="457200" progId="Equation.3">
                  <p:embed/>
                </p:oleObj>
              </mc:Choice>
              <mc:Fallback>
                <p:oleObj name="Equation" r:id="rId3" imgW="1549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468562"/>
                        <a:ext cx="4051300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>
            <a:extLst>
              <a:ext uri="{FF2B5EF4-FFF2-40B4-BE49-F238E27FC236}">
                <a16:creationId xmlns:a16="http://schemas.microsoft.com/office/drawing/2014/main" id="{FAF9F0B0-A357-4395-9CC5-C470815FD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Distribution Mean and Variance</a:t>
            </a:r>
          </a:p>
        </p:txBody>
      </p:sp>
    </p:spTree>
    <p:extLst>
      <p:ext uri="{BB962C8B-B14F-4D97-AF65-F5344CB8AC3E}">
        <p14:creationId xmlns:p14="http://schemas.microsoft.com/office/powerpoint/2010/main" val="40159544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3936BEC-6972-4685-A683-75E9BFAD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Distribution Mean and Variance Workspace</a:t>
            </a:r>
          </a:p>
        </p:txBody>
      </p:sp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FEA93B-933B-4A6B-AD3B-30A2A5906A54}" type="slidenum">
              <a:rPr lang="en-US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496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51B4BA-BD26-4E47-8185-5848BD24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Hypergeometric Distribution</a:t>
            </a:r>
          </a:p>
        </p:txBody>
      </p:sp>
      <p:graphicFrame>
        <p:nvGraphicFramePr>
          <p:cNvPr id="3074" name="Object 3" descr="Forula for the mean and variance of a random variable with a hypergeometric distribution with parameters N, r and n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2165960"/>
              </p:ext>
            </p:extLst>
          </p:nvPr>
        </p:nvGraphicFramePr>
        <p:xfrm>
          <a:off x="1610591" y="1905000"/>
          <a:ext cx="5922818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1" name="Equation" r:id="rId3" imgW="2171520" imgH="838080" progId="Equation.3">
                  <p:embed/>
                </p:oleObj>
              </mc:Choice>
              <mc:Fallback>
                <p:oleObj name="Equation" r:id="rId3" imgW="21715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0591" y="1905000"/>
                        <a:ext cx="5922818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BDF81F-08D9-4E4F-9FE6-83F51074A74C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350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3" descr="Formula for the mean and variance of a hypergeometric distribution with parameters N, r and n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4429895"/>
              </p:ext>
            </p:extLst>
          </p:nvPr>
        </p:nvGraphicFramePr>
        <p:xfrm>
          <a:off x="2914650" y="4602163"/>
          <a:ext cx="4027488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Equation" r:id="rId3" imgW="2260440" imgH="838080" progId="Equation.DSMT4">
                  <p:embed/>
                </p:oleObj>
              </mc:Choice>
              <mc:Fallback>
                <p:oleObj name="Equation" r:id="rId3" imgW="226044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4602163"/>
                        <a:ext cx="4027488" cy="149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BDF81F-08D9-4E4F-9FE6-83F51074A74C}" type="slidenum">
              <a:rPr lang="en-US"/>
              <a:pPr/>
              <a:t>35</a:t>
            </a:fld>
            <a:endParaRPr lang="en-US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3985418"/>
            <a:ext cx="6484144" cy="1295400"/>
          </a:xfrm>
        </p:spPr>
        <p:txBody>
          <a:bodyPr/>
          <a:lstStyle/>
          <a:p>
            <a:r>
              <a:rPr lang="en-US" dirty="0"/>
              <a:t>Hypergeometric Distribution</a:t>
            </a:r>
          </a:p>
          <a:p>
            <a:endParaRPr lang="en-US" dirty="0"/>
          </a:p>
        </p:txBody>
      </p:sp>
      <p:graphicFrame>
        <p:nvGraphicFramePr>
          <p:cNvPr id="3075" name="Object 4" descr="Formula for the mean and variance of a random variable with a binomial distribution with parameters n and p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748828"/>
              </p:ext>
            </p:extLst>
          </p:nvPr>
        </p:nvGraphicFramePr>
        <p:xfrm>
          <a:off x="2133600" y="2670967"/>
          <a:ext cx="405130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Equation" r:id="rId5" imgW="1549080" imgH="457200" progId="Equation.3">
                  <p:embed/>
                </p:oleObj>
              </mc:Choice>
              <mc:Fallback>
                <p:oleObj name="Equation" r:id="rId5" imgW="1549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70967"/>
                        <a:ext cx="4051300" cy="1195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85800" y="1329132"/>
            <a:ext cx="7601936" cy="1832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3200" kern="0" dirty="0">
                <a:latin typeface="Arial Unicode MS" pitchFamily="34" charset="-128"/>
              </a:rPr>
              <a:t>Binomial Distribution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AA01876-1F28-4365-B4E6-E1F91A85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81036"/>
          </a:xfrm>
        </p:spPr>
        <p:txBody>
          <a:bodyPr/>
          <a:lstStyle/>
          <a:p>
            <a:r>
              <a:rPr lang="en-US" dirty="0">
                <a:latin typeface="Arial Unicode MS" pitchFamily="34" charset="-128"/>
              </a:rPr>
              <a:t>Properties of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6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3302DD-8A03-4DE0-AFF2-DE38B8DE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2-10 of 20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order to determine the probability of having exactly 10 out of 20 defectives we would need to have some way of easily counting the number of ways this can happen.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e.g.  YYYYYYYYYNNNNNNNNNN</a:t>
            </a:r>
          </a:p>
          <a:p>
            <a:pPr marL="0" indent="0">
              <a:buNone/>
            </a:pPr>
            <a:r>
              <a:rPr lang="en-US" dirty="0"/>
              <a:t>        YNYYYYYYYYNNNNNNNNN</a:t>
            </a:r>
          </a:p>
          <a:p>
            <a:pPr marL="0" indent="0">
              <a:buNone/>
            </a:pPr>
            <a:r>
              <a:rPr lang="en-US" dirty="0"/>
              <a:t>        YYNYYYYYYYNNNNNNNNN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err="1"/>
              <a:t>etc</a:t>
            </a:r>
            <a:r>
              <a:rPr lang="en-US" dirty="0"/>
              <a:t>… </a:t>
            </a:r>
          </a:p>
        </p:txBody>
      </p:sp>
      <p:sp>
        <p:nvSpPr>
          <p:cNvPr id="378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795B6C-BF86-4226-BB3E-B0A61B63663E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1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D6FFED2-40A2-4417-B878-712B0E944742}" type="slidenum">
              <a:rPr lang="en-US"/>
              <a:pPr/>
              <a:t>5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6525"/>
            <a:ext cx="7543800" cy="777875"/>
          </a:xfrm>
        </p:spPr>
        <p:txBody>
          <a:bodyPr/>
          <a:lstStyle/>
          <a:p>
            <a:pPr eaLnBrk="1" hangingPunct="1"/>
            <a:r>
              <a:rPr lang="en-US" dirty="0"/>
              <a:t>Counting Rules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6132" y="914400"/>
            <a:ext cx="7772400" cy="5410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The fundamental tools for counting are multiplication and division: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1.  If there are </a:t>
            </a:r>
            <a:r>
              <a:rPr lang="en-US" dirty="0" err="1">
                <a:latin typeface="Arial Unicode MS" pitchFamily="34" charset="-128"/>
              </a:rPr>
              <a:t>n</a:t>
            </a:r>
            <a:r>
              <a:rPr lang="en-US" baseline="-25000" dirty="0" err="1">
                <a:latin typeface="Arial Unicode MS" pitchFamily="34" charset="-128"/>
              </a:rPr>
              <a:t>i</a:t>
            </a:r>
            <a:r>
              <a:rPr lang="en-US" dirty="0">
                <a:latin typeface="Arial Unicode MS" pitchFamily="34" charset="-128"/>
              </a:rPr>
              <a:t> possible outcomes for each of p experiments, then there are n</a:t>
            </a:r>
            <a:r>
              <a:rPr lang="en-US" baseline="-25000" dirty="0">
                <a:latin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</a:rPr>
              <a:t>xn</a:t>
            </a:r>
            <a:r>
              <a:rPr lang="en-US" baseline="-25000" dirty="0">
                <a:latin typeface="Arial Unicode MS" pitchFamily="34" charset="-128"/>
              </a:rPr>
              <a:t>2</a:t>
            </a:r>
            <a:r>
              <a:rPr lang="en-US" dirty="0">
                <a:latin typeface="Arial Unicode MS" pitchFamily="34" charset="-128"/>
              </a:rPr>
              <a:t>x…n</a:t>
            </a:r>
            <a:r>
              <a:rPr lang="en-US" baseline="-25000" dirty="0">
                <a:latin typeface="Arial Unicode MS" pitchFamily="34" charset="-128"/>
              </a:rPr>
              <a:t>p</a:t>
            </a:r>
            <a:r>
              <a:rPr lang="en-US" dirty="0">
                <a:latin typeface="Arial Unicode MS" pitchFamily="34" charset="-128"/>
              </a:rPr>
              <a:t> total possible outcomes.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n-US" dirty="0">
                <a:latin typeface="Arial Unicode MS" pitchFamily="34" charset="-128"/>
              </a:rPr>
              <a:t>The # of ordered samples of size r of 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 distinct object with replacement is </a:t>
            </a:r>
            <a:r>
              <a:rPr lang="en-US" i="1" dirty="0">
                <a:latin typeface="Arial Unicode MS" pitchFamily="34" charset="-128"/>
              </a:rPr>
              <a:t>n </a:t>
            </a:r>
            <a:r>
              <a:rPr lang="en-US" i="1" baseline="30000" dirty="0">
                <a:latin typeface="Arial Unicode MS" pitchFamily="34" charset="-128"/>
              </a:rPr>
              <a:t>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n-US" dirty="0">
                <a:latin typeface="Arial Unicode MS" pitchFamily="34" charset="-128"/>
              </a:rPr>
              <a:t>The number of distinct orders of 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 objects is 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!=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(</a:t>
            </a:r>
            <a:r>
              <a:rPr lang="en-US" i="1" dirty="0">
                <a:latin typeface="Arial Unicode MS" pitchFamily="34" charset="-128"/>
              </a:rPr>
              <a:t>n-1</a:t>
            </a:r>
            <a:r>
              <a:rPr lang="en-US" dirty="0">
                <a:latin typeface="Arial Unicode MS" pitchFamily="34" charset="-128"/>
              </a:rPr>
              <a:t>)(</a:t>
            </a:r>
            <a:r>
              <a:rPr lang="en-US" i="1" dirty="0">
                <a:latin typeface="Arial Unicode MS" pitchFamily="34" charset="-128"/>
              </a:rPr>
              <a:t>n-2</a:t>
            </a:r>
            <a:r>
              <a:rPr lang="en-US" dirty="0">
                <a:latin typeface="Arial Unicode MS" pitchFamily="34" charset="-128"/>
              </a:rPr>
              <a:t>)</a:t>
            </a:r>
            <a:r>
              <a:rPr lang="en-US" i="1" dirty="0">
                <a:latin typeface="Arial Unicode MS" pitchFamily="34" charset="-128"/>
              </a:rPr>
              <a:t>… </a:t>
            </a:r>
            <a:r>
              <a:rPr lang="en-US" dirty="0">
                <a:latin typeface="Arial Unicode MS" pitchFamily="34" charset="-128"/>
              </a:rPr>
              <a:t>(</a:t>
            </a:r>
            <a:r>
              <a:rPr lang="en-US" i="1" dirty="0">
                <a:latin typeface="Arial Unicode MS" pitchFamily="34" charset="-128"/>
              </a:rPr>
              <a:t>2</a:t>
            </a:r>
            <a:r>
              <a:rPr lang="en-US" dirty="0">
                <a:latin typeface="Arial Unicode MS" pitchFamily="34" charset="-128"/>
              </a:rPr>
              <a:t>)(</a:t>
            </a:r>
            <a:r>
              <a:rPr lang="en-US" i="1" dirty="0">
                <a:latin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</a:rPr>
              <a:t>)</a:t>
            </a:r>
            <a:r>
              <a:rPr lang="en-US" i="1" dirty="0">
                <a:latin typeface="Arial Unicode MS" pitchFamily="34" charset="-128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2.	Ordering can be removed by division.</a:t>
            </a:r>
            <a:endParaRPr lang="en-US" u="sng" dirty="0">
              <a:latin typeface="Arial Unicode MS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 Unicode MS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333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6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CCC194-8674-4A91-A97C-BAC854EE76B2}" type="slidenum">
              <a:rPr lang="en-US"/>
              <a:pPr/>
              <a:t>6</a:t>
            </a:fld>
            <a:endParaRPr lang="en-US"/>
          </a:p>
        </p:txBody>
      </p:sp>
      <p:graphicFrame>
        <p:nvGraphicFramePr>
          <p:cNvPr id="237572" name="Group 4" descr="Two-by-two table showing the number of samples of size r selected from n object when sampling with or without replacement (column variable) depending on ordering/no ordering (row variable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580058"/>
              </p:ext>
            </p:extLst>
          </p:nvPr>
        </p:nvGraphicFramePr>
        <p:xfrm>
          <a:off x="1143000" y="1371600"/>
          <a:ext cx="7086600" cy="4541838"/>
        </p:xfrm>
        <a:graphic>
          <a:graphicData uri="http://schemas.openxmlformats.org/drawingml/2006/table">
            <a:tbl>
              <a:tblPr firstRow="1"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7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Number of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Samples of Size 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With Replacement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Without Replacement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Ordered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   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n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  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(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–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permutation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Unordered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-1+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)!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 (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-1)!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  n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!(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n-r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combination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                                      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11761"/>
            <a:ext cx="8458200" cy="528052"/>
          </a:xfrm>
        </p:spPr>
        <p:txBody>
          <a:bodyPr/>
          <a:lstStyle/>
          <a:p>
            <a:pPr eaLnBrk="1" hangingPunct="1"/>
            <a:r>
              <a:rPr lang="en-US" dirty="0"/>
              <a:t>Sampling </a:t>
            </a:r>
            <a:r>
              <a:rPr lang="en-US" i="1" dirty="0"/>
              <a:t>r</a:t>
            </a:r>
            <a:r>
              <a:rPr lang="en-US" dirty="0"/>
              <a:t> objects</a:t>
            </a:r>
          </a:p>
        </p:txBody>
      </p:sp>
    </p:spTree>
    <p:extLst>
      <p:ext uri="{BB962C8B-B14F-4D97-AF65-F5344CB8AC3E}">
        <p14:creationId xmlns:p14="http://schemas.microsoft.com/office/powerpoint/2010/main" val="118349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n  identical trials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trial has only two possible outcomes (“Success” or “Failure”)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Probability of “Success” is a constant p for every trial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Trials are independent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245764" name="Object 2" descr="A formula is give for the probability distribution of a  binomial random variable X based on n trials with probability p of success for each trial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830244"/>
              </p:ext>
            </p:extLst>
          </p:nvPr>
        </p:nvGraphicFramePr>
        <p:xfrm>
          <a:off x="1685925" y="5222875"/>
          <a:ext cx="56197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5" name="Equation" r:id="rId3" imgW="2666880" imgH="457200" progId="Equation.DSMT4">
                  <p:embed/>
                </p:oleObj>
              </mc:Choice>
              <mc:Fallback>
                <p:oleObj name="Equation" r:id="rId3" imgW="2666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5222875"/>
                        <a:ext cx="5619750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74A52-87BC-42C0-8B1E-0EB94D87903E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78CBF9-97E3-4879-9B93-290985B5E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Experiment</a:t>
            </a:r>
          </a:p>
        </p:txBody>
      </p:sp>
    </p:spTree>
    <p:extLst>
      <p:ext uri="{BB962C8B-B14F-4D97-AF65-F5344CB8AC3E}">
        <p14:creationId xmlns:p14="http://schemas.microsoft.com/office/powerpoint/2010/main" val="347121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EBC5B64-F21E-486B-A64B-FA3A7E05F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874" y="762000"/>
            <a:ext cx="8229600" cy="1143000"/>
          </a:xfrm>
        </p:spPr>
        <p:txBody>
          <a:bodyPr/>
          <a:lstStyle/>
          <a:p>
            <a:r>
              <a:rPr lang="en-US" dirty="0"/>
              <a:t>Why doesn’t this work for opinion polls?</a:t>
            </a:r>
            <a:br>
              <a:rPr lang="en-US" dirty="0"/>
            </a:br>
            <a:endParaRPr lang="en-US" dirty="0"/>
          </a:p>
        </p:txBody>
      </p:sp>
      <p:sp>
        <p:nvSpPr>
          <p:cNvPr id="4710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028C82-5356-4199-9379-0DB8C475FA66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69792F-8FE3-432A-BBAA-88D21935B642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5" name="Object 2" descr="A formula is given for the probability distribution of a hypergeometric random variable.  We have a finite population of N objects separated into groups of size r and N-r.  We count the number of success x from a sample of size n when sampling without replacement from the finite population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977348"/>
              </p:ext>
            </p:extLst>
          </p:nvPr>
        </p:nvGraphicFramePr>
        <p:xfrm>
          <a:off x="1384300" y="3627438"/>
          <a:ext cx="6453188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7" name="Equation" r:id="rId3" imgW="2539800" imgH="1143000" progId="Equation.DSMT4">
                  <p:embed/>
                </p:oleObj>
              </mc:Choice>
              <mc:Fallback>
                <p:oleObj name="Equation" r:id="rId3" imgW="25398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4300" y="3627438"/>
                        <a:ext cx="6453188" cy="290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Population of size 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  are “successes” and N-r are “failures”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 random sample of size n  is taken without replacement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9070FF-C417-4502-B702-420D4A64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Hypergeometric Experiment</a:t>
            </a:r>
          </a:p>
        </p:txBody>
      </p:sp>
    </p:spTree>
    <p:extLst>
      <p:ext uri="{BB962C8B-B14F-4D97-AF65-F5344CB8AC3E}">
        <p14:creationId xmlns:p14="http://schemas.microsoft.com/office/powerpoint/2010/main" val="390794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3181</TotalTime>
  <Words>996</Words>
  <Application>Microsoft Office PowerPoint</Application>
  <PresentationFormat>On-screen Show (4:3)</PresentationFormat>
  <Paragraphs>168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 Unicode MS</vt:lpstr>
      <vt:lpstr>Arial</vt:lpstr>
      <vt:lpstr>Times New Roman</vt:lpstr>
      <vt:lpstr>1_Default Design</vt:lpstr>
      <vt:lpstr>Equation</vt:lpstr>
      <vt:lpstr>MathType 7.0 Equation</vt:lpstr>
      <vt:lpstr>STAT 515  Statistical Methods I   Lecture 4 September 3, 2019  Originally prepared by Brian Habing Department of Statistics University of South Carolina  Redistribution of these slides without permission  is a violation of copyright law. </vt:lpstr>
      <vt:lpstr>Outline for Today</vt:lpstr>
      <vt:lpstr>Example 2</vt:lpstr>
      <vt:lpstr>Example 2-10 of 20</vt:lpstr>
      <vt:lpstr>Counting Rules</vt:lpstr>
      <vt:lpstr>Sampling r objects</vt:lpstr>
      <vt:lpstr>Binomial Experiment</vt:lpstr>
      <vt:lpstr>Why doesn’t this work for opinion polls? </vt:lpstr>
      <vt:lpstr>Hypergeometric Experiment</vt:lpstr>
      <vt:lpstr>Hypergeometric approximation to Binomial</vt:lpstr>
      <vt:lpstr>Hypergeometric  with N=20, r=4, and n=10</vt:lpstr>
      <vt:lpstr>Hypergeometric  with N=200, r=40, and n=10</vt:lpstr>
      <vt:lpstr>Hypergeometric  with N=2000, r=400, and n=10</vt:lpstr>
      <vt:lpstr>Binomial with n=10 and p=0.2</vt:lpstr>
      <vt:lpstr>Epilepsy study</vt:lpstr>
      <vt:lpstr>Summary of article</vt:lpstr>
      <vt:lpstr>Epilepsy study hypergeometric calculation</vt:lpstr>
      <vt:lpstr>More Probability: Law of Total Probability: </vt:lpstr>
      <vt:lpstr>Example 3</vt:lpstr>
      <vt:lpstr>Example 3 Workspace</vt:lpstr>
      <vt:lpstr>Bayes Rule</vt:lpstr>
      <vt:lpstr>Example 3 revisited</vt:lpstr>
      <vt:lpstr>Probability Pt. II – Discrete Random Variables </vt:lpstr>
      <vt:lpstr>Probability Distribution Function</vt:lpstr>
      <vt:lpstr>Cumulative Distribution Function</vt:lpstr>
      <vt:lpstr>Binomial Experiment Review</vt:lpstr>
      <vt:lpstr>Hypergeometric Experiment Review</vt:lpstr>
      <vt:lpstr>Summaries of random variables</vt:lpstr>
      <vt:lpstr>Expected Value Workspace</vt:lpstr>
      <vt:lpstr>Variance of a random variable</vt:lpstr>
      <vt:lpstr>Variance Workspace</vt:lpstr>
      <vt:lpstr>Binomial Distribution Mean and Variance</vt:lpstr>
      <vt:lpstr>Binomial Distribution Mean and Variance Workspace</vt:lpstr>
      <vt:lpstr>Hypergeometric Distribution</vt:lpstr>
      <vt:lpstr>Properties of Distributions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133</cp:revision>
  <cp:lastPrinted>2015-08-27T11:59:48Z</cp:lastPrinted>
  <dcterms:created xsi:type="dcterms:W3CDTF">2001-05-21T01:21:44Z</dcterms:created>
  <dcterms:modified xsi:type="dcterms:W3CDTF">2019-09-10T11:57:26Z</dcterms:modified>
</cp:coreProperties>
</file>