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1"/>
  </p:notesMasterIdLst>
  <p:handoutMasterIdLst>
    <p:handoutMasterId r:id="rId22"/>
  </p:handoutMasterIdLst>
  <p:sldIdLst>
    <p:sldId id="355" r:id="rId2"/>
    <p:sldId id="262" r:id="rId3"/>
    <p:sldId id="430" r:id="rId4"/>
    <p:sldId id="431" r:id="rId5"/>
    <p:sldId id="441" r:id="rId6"/>
    <p:sldId id="442" r:id="rId7"/>
    <p:sldId id="443" r:id="rId8"/>
    <p:sldId id="444" r:id="rId9"/>
    <p:sldId id="445" r:id="rId10"/>
    <p:sldId id="446" r:id="rId11"/>
    <p:sldId id="447" r:id="rId12"/>
    <p:sldId id="448" r:id="rId13"/>
    <p:sldId id="449" r:id="rId14"/>
    <p:sldId id="450" r:id="rId15"/>
    <p:sldId id="451" r:id="rId16"/>
    <p:sldId id="452" r:id="rId17"/>
    <p:sldId id="453" r:id="rId18"/>
    <p:sldId id="454" r:id="rId19"/>
    <p:sldId id="455" r:id="rId2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1924"/>
    <a:srgbClr val="BDADB5"/>
    <a:srgbClr val="A299AD"/>
    <a:srgbClr val="89454F"/>
    <a:srgbClr val="CC0000"/>
    <a:srgbClr val="653146"/>
    <a:srgbClr val="B598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9" rIns="96636" bIns="48319" numCol="1" anchor="t" anchorCtr="0" compatLnSpc="1">
            <a:prstTxWarp prst="textNoShape">
              <a:avLst/>
            </a:prstTxWarp>
          </a:bodyPr>
          <a:lstStyle>
            <a:lvl1pPr defTabSz="966532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9" rIns="96636" bIns="48319" numCol="1" anchor="t" anchorCtr="0" compatLnSpc="1">
            <a:prstTxWarp prst="textNoShape">
              <a:avLst/>
            </a:prstTxWarp>
          </a:bodyPr>
          <a:lstStyle>
            <a:lvl1pPr algn="r" defTabSz="966532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7800"/>
            <a:ext cx="316992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9" rIns="96636" bIns="48319" numCol="1" anchor="b" anchorCtr="0" compatLnSpc="1">
            <a:prstTxWarp prst="textNoShape">
              <a:avLst/>
            </a:prstTxWarp>
          </a:bodyPr>
          <a:lstStyle>
            <a:lvl1pPr defTabSz="966532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067800"/>
            <a:ext cx="316992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9" rIns="96636" bIns="48319" numCol="1" anchor="b" anchorCtr="0" compatLnSpc="1">
            <a:prstTxWarp prst="textNoShape">
              <a:avLst/>
            </a:prstTxWarp>
          </a:bodyPr>
          <a:lstStyle>
            <a:lvl1pPr algn="r" defTabSz="965028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CDDC5B7-8090-4BB9-9084-F0A9E567D1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8957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9" rIns="96636" bIns="48319" numCol="1" anchor="t" anchorCtr="0" compatLnSpc="1">
            <a:prstTxWarp prst="textNoShape">
              <a:avLst/>
            </a:prstTxWarp>
          </a:bodyPr>
          <a:lstStyle>
            <a:lvl1pPr defTabSz="966532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9" rIns="96636" bIns="48319" numCol="1" anchor="t" anchorCtr="0" compatLnSpc="1">
            <a:prstTxWarp prst="textNoShape">
              <a:avLst/>
            </a:prstTxWarp>
          </a:bodyPr>
          <a:lstStyle>
            <a:lvl1pPr algn="r" defTabSz="966532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9" rIns="96636" bIns="483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9" rIns="96636" bIns="48319" numCol="1" anchor="b" anchorCtr="0" compatLnSpc="1">
            <a:prstTxWarp prst="textNoShape">
              <a:avLst/>
            </a:prstTxWarp>
          </a:bodyPr>
          <a:lstStyle>
            <a:lvl1pPr defTabSz="966532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9" rIns="96636" bIns="48319" numCol="1" anchor="b" anchorCtr="0" compatLnSpc="1">
            <a:prstTxWarp prst="textNoShape">
              <a:avLst/>
            </a:prstTxWarp>
          </a:bodyPr>
          <a:lstStyle>
            <a:lvl1pPr algn="r" defTabSz="965028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C738AA-C6D9-4FA3-B973-4A6F3632C3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5788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83" indent="-285725"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98" indent="-228580"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057" indent="-228580"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217" indent="-228580"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376" indent="-228580" defTabSz="9651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536" indent="-228580" defTabSz="9651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694" indent="-228580" defTabSz="9651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854" indent="-228580" defTabSz="9651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FDDD56-5B7C-4C22-B09D-BBB496246C49}" type="slidenum">
              <a:rPr lang="en-US">
                <a:latin typeface="Times New Roman" panose="02020603050405020304" pitchFamily="18" charset="0"/>
              </a:rPr>
              <a:pPr eaLnBrk="1" hangingPunct="1"/>
              <a:t>14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67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83" indent="-285725"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98" indent="-228580"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057" indent="-228580"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217" indent="-228580"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376" indent="-228580" defTabSz="9651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536" indent="-228580" defTabSz="9651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694" indent="-228580" defTabSz="9651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854" indent="-228580" defTabSz="9651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13ED5E7-ED9C-4717-A957-5F7C4A85E001}" type="slidenum">
              <a:rPr lang="en-US">
                <a:latin typeface="Times New Roman" panose="02020603050405020304" pitchFamily="18" charset="0"/>
              </a:rPr>
              <a:pPr eaLnBrk="1" hangingPunct="1"/>
              <a:t>16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58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83" indent="-285725"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98" indent="-228580"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057" indent="-228580"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217" indent="-228580"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376" indent="-228580" defTabSz="9651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536" indent="-228580" defTabSz="9651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694" indent="-228580" defTabSz="9651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854" indent="-228580" defTabSz="9651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F500DF1-BAE4-471C-B6B0-F860AAA6E5AC}" type="slidenum">
              <a:rPr lang="en-US">
                <a:latin typeface="Times New Roman" panose="02020603050405020304" pitchFamily="18" charset="0"/>
              </a:rPr>
              <a:pPr eaLnBrk="1" hangingPunct="1"/>
              <a:t>17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20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83" indent="-285725"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98" indent="-228580"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057" indent="-228580"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217" indent="-228580"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376" indent="-228580" defTabSz="9651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536" indent="-228580" defTabSz="9651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694" indent="-228580" defTabSz="9651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854" indent="-228580" defTabSz="9651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9B52A64-1056-41B9-94A6-392609BF9D8F}" type="slidenum">
              <a:rPr lang="en-US">
                <a:latin typeface="Times New Roman" panose="02020603050405020304" pitchFamily="18" charset="0"/>
              </a:rPr>
              <a:pPr eaLnBrk="1" hangingPunct="1"/>
              <a:t>18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624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83" indent="-285725"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98" indent="-228580"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057" indent="-228580"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217" indent="-228580" defTabSz="96511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376" indent="-228580" defTabSz="9651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536" indent="-228580" defTabSz="9651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694" indent="-228580" defTabSz="9651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854" indent="-228580" defTabSz="9651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E23F5A8-F8D5-417C-BC7C-275C83F6E358}" type="slidenum">
              <a:rPr lang="en-US">
                <a:latin typeface="Times New Roman" panose="02020603050405020304" pitchFamily="18" charset="0"/>
              </a:rPr>
              <a:pPr eaLnBrk="1" hangingPunct="1"/>
              <a:t>19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23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8EDF0-ABBA-43BF-9475-B5E055B15F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408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99132-DC11-4784-A754-81AA093721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787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E8DC-3363-4CE4-BE4B-A9747B6B73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6676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DFC85-0ADD-475A-ADC0-5366D67248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7663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39B370-CC72-4CC3-B7C4-EA8075DA13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5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AF9BE-99EC-4E64-9B68-E9D341AC8F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9203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1B14A-BD21-4D58-B1AE-EA76AE8B2F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9820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7493C-C151-4E78-AD3D-790798E6DF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42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FE580-25CC-4417-BCAB-111144172F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1234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AF161-F122-4904-BE81-35CF8E85E5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5563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9F9F2-45BA-43E0-829F-DAAF8F8572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6766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AD613-58E6-4017-AB1F-875FB4A917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702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D6149-C828-4BA4-AB34-4D1FABB5C8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659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82F0788-C5E6-4C2C-AF33-9AE77FC357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davidmlane.com/hyperstat/z_table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davidmlane.com/hyperstat/z_table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0"/>
            <a:ext cx="77724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chemeClr val="tx1"/>
                </a:solidFill>
              </a:rPr>
              <a:t>STAT 515 </a:t>
            </a:r>
            <a:br>
              <a:rPr lang="en-US" altLang="en-US" sz="2800" dirty="0">
                <a:solidFill>
                  <a:schemeClr val="tx1"/>
                </a:solidFill>
              </a:rPr>
            </a:br>
            <a:r>
              <a:rPr lang="en-US" altLang="en-US" sz="4800" dirty="0">
                <a:solidFill>
                  <a:schemeClr val="tx1"/>
                </a:solidFill>
              </a:rPr>
              <a:t>Statistical Methods I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br>
              <a:rPr lang="en-US" altLang="en-US" dirty="0">
                <a:solidFill>
                  <a:schemeClr val="tx1"/>
                </a:solidFill>
              </a:rPr>
            </a:br>
            <a:br>
              <a:rPr lang="en-US" altLang="en-US" dirty="0">
                <a:solidFill>
                  <a:schemeClr val="tx1"/>
                </a:solidFill>
              </a:rPr>
            </a:br>
            <a:r>
              <a:rPr lang="en-US" altLang="en-US" sz="3600" i="1" dirty="0">
                <a:solidFill>
                  <a:schemeClr val="tx1"/>
                </a:solidFill>
              </a:rPr>
              <a:t>Lecture 5</a:t>
            </a:r>
            <a:br>
              <a:rPr lang="en-US" altLang="en-US" sz="3600" i="1" dirty="0">
                <a:solidFill>
                  <a:schemeClr val="tx1"/>
                </a:solidFill>
              </a:rPr>
            </a:br>
            <a:r>
              <a:rPr lang="en-US" altLang="en-US" sz="3600" dirty="0">
                <a:solidFill>
                  <a:schemeClr val="tx1"/>
                </a:solidFill>
              </a:rPr>
              <a:t>September 5, 2019</a:t>
            </a:r>
            <a:br>
              <a:rPr lang="en-US" altLang="en-US" sz="3600" dirty="0">
                <a:solidFill>
                  <a:schemeClr val="tx1"/>
                </a:solidFill>
              </a:rPr>
            </a:br>
            <a:br>
              <a:rPr lang="en-US" altLang="en-US" sz="3600" dirty="0">
                <a:solidFill>
                  <a:schemeClr val="tx1"/>
                </a:solidFill>
              </a:rPr>
            </a:br>
            <a:r>
              <a:rPr lang="en-US" altLang="en-US" sz="3600" dirty="0">
                <a:solidFill>
                  <a:schemeClr val="tx1"/>
                </a:solidFill>
              </a:rPr>
              <a:t>Originally prepared by Brian Habing</a:t>
            </a:r>
            <a:br>
              <a:rPr lang="en-US" altLang="en-US" sz="3600" dirty="0">
                <a:solidFill>
                  <a:schemeClr val="tx1"/>
                </a:solidFill>
              </a:rPr>
            </a:br>
            <a:r>
              <a:rPr lang="en-US" altLang="en-US" sz="3600" dirty="0">
                <a:solidFill>
                  <a:schemeClr val="tx1"/>
                </a:solidFill>
              </a:rPr>
              <a:t>Department of Statistics</a:t>
            </a:r>
            <a:br>
              <a:rPr lang="en-US" altLang="en-US" sz="3600" dirty="0">
                <a:solidFill>
                  <a:schemeClr val="tx1"/>
                </a:solidFill>
              </a:rPr>
            </a:br>
            <a:r>
              <a:rPr lang="en-US" altLang="en-US" sz="3600" dirty="0">
                <a:solidFill>
                  <a:schemeClr val="tx1"/>
                </a:solidFill>
              </a:rPr>
              <a:t>University of South Carolina</a:t>
            </a:r>
            <a:br>
              <a:rPr lang="en-US" altLang="en-US" sz="3600" dirty="0">
                <a:solidFill>
                  <a:schemeClr val="tx1"/>
                </a:solidFill>
              </a:rPr>
            </a:br>
            <a:br>
              <a:rPr lang="en-US" altLang="en-US" sz="3600" dirty="0">
                <a:solidFill>
                  <a:schemeClr val="tx1"/>
                </a:solidFill>
              </a:rPr>
            </a:br>
            <a:r>
              <a:rPr lang="en-US" altLang="en-US" sz="1800" i="1" dirty="0">
                <a:solidFill>
                  <a:schemeClr val="tx1"/>
                </a:solidFill>
              </a:rPr>
              <a:t>Redistribution of these slides without permission </a:t>
            </a:r>
            <a:br>
              <a:rPr lang="en-US" altLang="en-US" sz="1800" i="1" dirty="0">
                <a:solidFill>
                  <a:schemeClr val="tx1"/>
                </a:solidFill>
              </a:rPr>
            </a:br>
            <a:r>
              <a:rPr lang="en-US" altLang="en-US" sz="1800" i="1" dirty="0">
                <a:solidFill>
                  <a:schemeClr val="tx1"/>
                </a:solidFill>
              </a:rPr>
              <a:t>is a violation of copyright law.</a:t>
            </a:r>
            <a:br>
              <a:rPr lang="en-US" altLang="en-US" sz="1800" i="1" dirty="0">
                <a:solidFill>
                  <a:schemeClr val="tx1"/>
                </a:solidFill>
              </a:rPr>
            </a:br>
            <a:endParaRPr lang="en-US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143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8525243-40A8-4580-BBDA-AB4A89193F10}" type="slidenum">
              <a:rPr lang="en-US"/>
              <a:pPr eaLnBrk="1" hangingPunct="1"/>
              <a:t>10</a:t>
            </a:fld>
            <a:endParaRPr lang="en-US"/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sz="3600">
                <a:latin typeface="Arial Unicode MS" panose="020B0604020202020204" pitchFamily="34" charset="-128"/>
              </a:rPr>
              <a:t>The cdf is defined the same way as for discrete random variables:</a:t>
            </a:r>
          </a:p>
          <a:p>
            <a:pPr>
              <a:buFontTx/>
              <a:buNone/>
            </a:pPr>
            <a:endParaRPr lang="en-US" sz="360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r>
              <a:rPr lang="en-US" sz="3600">
                <a:latin typeface="Arial Unicode MS" panose="020B0604020202020204" pitchFamily="34" charset="-128"/>
              </a:rPr>
              <a:t>    F(X) = P(X</a:t>
            </a:r>
            <a:r>
              <a:rPr lang="en-US" sz="36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≤x) </a:t>
            </a:r>
            <a:endParaRPr lang="en-US" sz="3600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02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C4F11A-DD36-4AC2-AEB3-A8428FFB9E8E}" type="slidenum">
              <a:rPr lang="en-US"/>
              <a:pPr eaLnBrk="1" hangingPunct="1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346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4E75472-7DF5-4BCA-8DD6-B9F447C4FC54}" type="slidenum">
              <a:rPr lang="en-US"/>
              <a:pPr eaLnBrk="1" hangingPunct="1"/>
              <a:t>12</a:t>
            </a:fld>
            <a:endParaRPr lang="en-US"/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sz="3600">
                <a:latin typeface="Arial Unicode MS" panose="020B0604020202020204" pitchFamily="34" charset="-128"/>
              </a:rPr>
              <a:t>For expected values we need to change the summation into an integral:</a:t>
            </a:r>
          </a:p>
          <a:p>
            <a:pPr>
              <a:buFontTx/>
              <a:buNone/>
            </a:pPr>
            <a:endParaRPr lang="en-US" sz="360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sz="3600">
              <a:latin typeface="Arial Unicode MS" panose="020B0604020202020204" pitchFamily="34" charset="-128"/>
            </a:endParaRPr>
          </a:p>
        </p:txBody>
      </p:sp>
      <p:graphicFrame>
        <p:nvGraphicFramePr>
          <p:cNvPr id="279556" name="Object 2"/>
          <p:cNvGraphicFramePr>
            <a:graphicFrameLocks noChangeAspect="1"/>
          </p:cNvGraphicFramePr>
          <p:nvPr/>
        </p:nvGraphicFramePr>
        <p:xfrm>
          <a:off x="762000" y="2286000"/>
          <a:ext cx="7493000" cy="158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8" name="Equation" r:id="rId3" imgW="2946240" imgH="622080" progId="Equation.3">
                  <p:embed/>
                </p:oleObj>
              </mc:Choice>
              <mc:Fallback>
                <p:oleObj name="Equation" r:id="rId3" imgW="2946240" imgH="622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286000"/>
                        <a:ext cx="7493000" cy="158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57" name="Object 3"/>
          <p:cNvGraphicFramePr>
            <a:graphicFrameLocks noChangeAspect="1"/>
          </p:cNvGraphicFramePr>
          <p:nvPr/>
        </p:nvGraphicFramePr>
        <p:xfrm>
          <a:off x="838200" y="3886200"/>
          <a:ext cx="7288213" cy="261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9" name="Equation" r:id="rId5" imgW="2793960" imgH="1002960" progId="Equation.3">
                  <p:embed/>
                </p:oleObj>
              </mc:Choice>
              <mc:Fallback>
                <p:oleObj name="Equation" r:id="rId5" imgW="2793960" imgH="1002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886200"/>
                        <a:ext cx="7288213" cy="261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437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D542EC4-CA71-4FA0-A1F8-B35A73BF22DF}" type="slidenum">
              <a:rPr lang="en-US"/>
              <a:pPr eaLnBrk="1" hangingPunct="1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171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888561F-EFE0-45F1-9FF1-0FE807291AE2}" type="slidenum">
              <a:rPr lang="en-US"/>
              <a:pPr eaLnBrk="1" hangingPunct="1"/>
              <a:t>14</a:t>
            </a:fld>
            <a:endParaRPr lang="en-US"/>
          </a:p>
        </p:txBody>
      </p:sp>
      <p:pic>
        <p:nvPicPr>
          <p:cNvPr id="23555" name="Picture 2" descr="gauss10D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5400"/>
            <a:ext cx="9144000" cy="447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685800" y="609600"/>
            <a:ext cx="7772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4000">
                <a:solidFill>
                  <a:schemeClr val="tx2"/>
                </a:solidFill>
              </a:rPr>
              <a:t>Normal Distribution</a:t>
            </a:r>
          </a:p>
        </p:txBody>
      </p:sp>
    </p:spTree>
    <p:extLst>
      <p:ext uri="{BB962C8B-B14F-4D97-AF65-F5344CB8AC3E}">
        <p14:creationId xmlns:p14="http://schemas.microsoft.com/office/powerpoint/2010/main" val="3527146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9169933-E18B-46DE-A3D6-3B7E47AE912F}" type="slidenum">
              <a:rPr lang="en-US"/>
              <a:pPr eaLnBrk="1" hangingPunct="1"/>
              <a:t>15</a:t>
            </a:fld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/>
          </p:nvPr>
        </p:nvGraphicFramePr>
        <p:xfrm>
          <a:off x="1451131" y="152400"/>
          <a:ext cx="6168869" cy="155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8" name="Equation" r:id="rId3" imgW="1562040" imgH="419040" progId="Equation.3">
                  <p:embed/>
                </p:oleObj>
              </mc:Choice>
              <mc:Fallback>
                <p:oleObj name="Equation" r:id="rId3" imgW="15620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1131" y="152400"/>
                        <a:ext cx="6168869" cy="1557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8205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934A3B2-DBF5-4573-94FC-7C4FA11B7E57}" type="slidenum">
              <a:rPr lang="en-US"/>
              <a:pPr eaLnBrk="1" hangingPunct="1"/>
              <a:t>16</a:t>
            </a:fld>
            <a:endParaRPr lang="en-US"/>
          </a:p>
        </p:txBody>
      </p:sp>
      <p:sp>
        <p:nvSpPr>
          <p:cNvPr id="24579" name="Line 2"/>
          <p:cNvSpPr>
            <a:spLocks noChangeShapeType="1"/>
          </p:cNvSpPr>
          <p:nvPr/>
        </p:nvSpPr>
        <p:spPr bwMode="auto">
          <a:xfrm>
            <a:off x="381000" y="838200"/>
            <a:ext cx="830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66800"/>
            <a:ext cx="7924800" cy="486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9836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3F23564-B5C5-4B8F-9A3E-712C7C4CDE4D}" type="slidenum">
              <a:rPr lang="en-US"/>
              <a:pPr eaLnBrk="1" hangingPunct="1"/>
              <a:t>17</a:t>
            </a:fld>
            <a:endParaRPr lang="en-US"/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/>
              <a:t>The 68-95-99.7 Rule</a:t>
            </a:r>
          </a:p>
        </p:txBody>
      </p:sp>
      <p:sp>
        <p:nvSpPr>
          <p:cNvPr id="25604" name="Line 3"/>
          <p:cNvSpPr>
            <a:spLocks noChangeShapeType="1"/>
          </p:cNvSpPr>
          <p:nvPr/>
        </p:nvSpPr>
        <p:spPr bwMode="auto">
          <a:xfrm>
            <a:off x="381000" y="838200"/>
            <a:ext cx="830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609600" y="4419600"/>
            <a:ext cx="2286000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/>
              <a:t>68% of the data falls within 1 std deviation of the mean</a:t>
            </a:r>
          </a:p>
        </p:txBody>
      </p:sp>
      <p:pic>
        <p:nvPicPr>
          <p:cNvPr id="2560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14400"/>
            <a:ext cx="7924800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3352800" y="4419600"/>
            <a:ext cx="2362200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/>
              <a:t>95% of the data falls within 2 std deviations of the mean</a:t>
            </a:r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6019800" y="4419600"/>
            <a:ext cx="2362200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/>
              <a:t>99.7% of the data falls within 3 std deviations of the mean</a:t>
            </a:r>
          </a:p>
        </p:txBody>
      </p:sp>
    </p:spTree>
    <p:extLst>
      <p:ext uri="{BB962C8B-B14F-4D97-AF65-F5344CB8AC3E}">
        <p14:creationId xmlns:p14="http://schemas.microsoft.com/office/powerpoint/2010/main" val="4107455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A11F31-A651-48DD-AE76-71270B6A898D}" type="slidenum">
              <a:rPr lang="en-US"/>
              <a:pPr eaLnBrk="1" hangingPunct="1"/>
              <a:t>18</a:t>
            </a:fld>
            <a:endParaRPr lang="en-US"/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524000" y="238125"/>
            <a:ext cx="6400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dirty="0">
                <a:hlinkClick r:id="rId3"/>
              </a:rPr>
              <a:t>Online calculator</a:t>
            </a:r>
            <a:r>
              <a:rPr lang="en-US" sz="2400" dirty="0"/>
              <a:t> (Probabilities)</a:t>
            </a:r>
            <a:endParaRPr lang="en-US" sz="2800" dirty="0"/>
          </a:p>
          <a:p>
            <a:pPr eaLnBrk="1" hangingPunct="1">
              <a:spcBef>
                <a:spcPct val="50000"/>
              </a:spcBef>
            </a:pPr>
            <a:endParaRPr lang="en-US" sz="2800" dirty="0"/>
          </a:p>
        </p:txBody>
      </p:sp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990600"/>
            <a:ext cx="4953000" cy="562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06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1EB4A83-EC0C-42C0-A7AF-520FF489BB15}" type="slidenum">
              <a:rPr lang="en-US"/>
              <a:pPr eaLnBrk="1" hangingPunct="1"/>
              <a:t>19</a:t>
            </a:fld>
            <a:endParaRPr lang="en-US"/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342900" y="136525"/>
            <a:ext cx="86106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dirty="0">
                <a:hlinkClick r:id="rId3"/>
              </a:rPr>
              <a:t>Online Calculator</a:t>
            </a:r>
            <a:r>
              <a:rPr lang="en-US" sz="2400" dirty="0"/>
              <a:t> (Percentiles)</a:t>
            </a:r>
            <a:endParaRPr lang="en-US" sz="2800" dirty="0"/>
          </a:p>
          <a:p>
            <a:pPr eaLnBrk="1" hangingPunct="1">
              <a:spcBef>
                <a:spcPct val="50000"/>
              </a:spcBef>
            </a:pPr>
            <a:endParaRPr lang="en-US" sz="2800" dirty="0"/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85800"/>
            <a:ext cx="5334000" cy="581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9148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164487-DB61-4CB1-8A4D-420018A113B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3600">
                <a:latin typeface="Arial Unicode MS" panose="020B0604020202020204" pitchFamily="34" charset="-128"/>
              </a:rPr>
              <a:t>Outline for Today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763000" cy="4953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latin typeface="Arial Unicode MS" panose="020B0604020202020204" pitchFamily="34" charset="-128"/>
              </a:rPr>
              <a:t>Finishing Probability Part II – Discrete Random Variables – Sections 4.1-4.4 and 4.6</a:t>
            </a:r>
          </a:p>
          <a:p>
            <a:pPr eaLnBrk="1" hangingPunct="1"/>
            <a:r>
              <a:rPr lang="en-US" altLang="en-US" b="1" dirty="0">
                <a:latin typeface="Arial Unicode MS" panose="020B0604020202020204" pitchFamily="34" charset="-128"/>
              </a:rPr>
              <a:t>Starting Probability Part III – Continuous Random Variables – Sections 5.1-5.3</a:t>
            </a:r>
          </a:p>
          <a:p>
            <a:pPr eaLnBrk="1" hangingPunct="1"/>
            <a:endParaRPr lang="en-US" altLang="en-US" b="1" dirty="0">
              <a:latin typeface="Arial Unicode MS" panose="020B0604020202020204" pitchFamily="34" charset="-128"/>
            </a:endParaRPr>
          </a:p>
          <a:p>
            <a:pPr eaLnBrk="1" hangingPunct="1"/>
            <a:r>
              <a:rPr lang="en-US" altLang="en-US" b="1" dirty="0">
                <a:latin typeface="Arial Unicode MS" panose="020B0604020202020204" pitchFamily="34" charset="-128"/>
              </a:rPr>
              <a:t>Homework 2 is due Thursday </a:t>
            </a:r>
            <a:r>
              <a:rPr lang="en-US" altLang="en-US" b="1">
                <a:latin typeface="Arial Unicode MS" panose="020B0604020202020204" pitchFamily="34" charset="-128"/>
              </a:rPr>
              <a:t>September 12</a:t>
            </a:r>
            <a:endParaRPr lang="en-US" altLang="en-US" b="1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ABDF81F-08D9-4E4F-9FE6-83F51074A74C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3581400"/>
            <a:ext cx="7239000" cy="1676400"/>
          </a:xfrm>
        </p:spPr>
        <p:txBody>
          <a:bodyPr/>
          <a:lstStyle/>
          <a:p>
            <a:pPr>
              <a:buFontTx/>
              <a:buNone/>
            </a:pPr>
            <a:r>
              <a:rPr lang="en-US" sz="3600" u="sng">
                <a:latin typeface="Arial Unicode MS" panose="020B0604020202020204" pitchFamily="34" charset="-128"/>
              </a:rPr>
              <a:t>Hypergeometric Distribution</a:t>
            </a: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457200" y="4572000"/>
            <a:ext cx="73914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400"/>
          </a:p>
        </p:txBody>
      </p:sp>
      <p:graphicFrame>
        <p:nvGraphicFramePr>
          <p:cNvPr id="3074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685800" y="4205288"/>
          <a:ext cx="6257925" cy="241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4" name="Equation" r:id="rId3" imgW="2171520" imgH="838080" progId="Equation.3">
                  <p:embed/>
                </p:oleObj>
              </mc:Choice>
              <mc:Fallback>
                <p:oleObj name="Equation" r:id="rId3" imgW="217152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205288"/>
                        <a:ext cx="6257925" cy="2414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4"/>
          <p:cNvGraphicFramePr>
            <a:graphicFrameLocks noChangeAspect="1"/>
          </p:cNvGraphicFramePr>
          <p:nvPr/>
        </p:nvGraphicFramePr>
        <p:xfrm>
          <a:off x="1250950" y="1308100"/>
          <a:ext cx="4051300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5" name="Equation" r:id="rId5" imgW="1549080" imgH="457200" progId="Equation.3">
                  <p:embed/>
                </p:oleObj>
              </mc:Choice>
              <mc:Fallback>
                <p:oleObj name="Equation" r:id="rId5" imgW="15490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0950" y="1308100"/>
                        <a:ext cx="4051300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09600" y="304800"/>
            <a:ext cx="7239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3600" u="sng" kern="0" dirty="0">
                <a:latin typeface="Arial Unicode MS" pitchFamily="34" charset="-128"/>
              </a:rPr>
              <a:t>Binomial Distribution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3200" kern="0" dirty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7866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ABDF81F-08D9-4E4F-9FE6-83F51074A74C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04800"/>
            <a:ext cx="7239000" cy="1676400"/>
          </a:xfrm>
        </p:spPr>
        <p:txBody>
          <a:bodyPr/>
          <a:lstStyle/>
          <a:p>
            <a:pPr>
              <a:buFontTx/>
              <a:buNone/>
            </a:pPr>
            <a:r>
              <a:rPr lang="en-US" sz="3600" u="sng" dirty="0" err="1">
                <a:latin typeface="Arial Unicode MS" panose="020B0604020202020204" pitchFamily="34" charset="-128"/>
              </a:rPr>
              <a:t>Hypergeometric</a:t>
            </a:r>
            <a:r>
              <a:rPr lang="en-US" sz="3600" u="sng" dirty="0">
                <a:latin typeface="Arial Unicode MS" panose="020B0604020202020204" pitchFamily="34" charset="-128"/>
              </a:rPr>
              <a:t> Distribution</a:t>
            </a: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457200" y="4572000"/>
            <a:ext cx="73914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400"/>
          </a:p>
        </p:txBody>
      </p:sp>
      <p:graphicFrame>
        <p:nvGraphicFramePr>
          <p:cNvPr id="3074" name="Object 3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609600" y="862012"/>
          <a:ext cx="6257925" cy="241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6" name="Equation" r:id="rId3" imgW="2171520" imgH="838080" progId="Equation.3">
                  <p:embed/>
                </p:oleObj>
              </mc:Choice>
              <mc:Fallback>
                <p:oleObj name="Equation" r:id="rId3" imgW="217152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862012"/>
                        <a:ext cx="6257925" cy="2414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0635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E494524-100C-4AC2-A03E-721413BC00BE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7724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sz="3600" dirty="0">
                <a:latin typeface="Arial Unicode MS" panose="020B0604020202020204" pitchFamily="34" charset="-128"/>
              </a:rPr>
              <a:t>Consider a random number generator that selects a real number at random from between 0 and 1.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09600" y="3810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600" u="sng">
                <a:solidFill>
                  <a:schemeClr val="tx2"/>
                </a:solidFill>
                <a:latin typeface="Arial Unicode MS" panose="020B0604020202020204" pitchFamily="34" charset="-128"/>
              </a:rPr>
              <a:t>Continuous Random Variables</a:t>
            </a:r>
          </a:p>
        </p:txBody>
      </p:sp>
    </p:spTree>
    <p:extLst>
      <p:ext uri="{BB962C8B-B14F-4D97-AF65-F5344CB8AC3E}">
        <p14:creationId xmlns:p14="http://schemas.microsoft.com/office/powerpoint/2010/main" val="3567026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579C1F3-F7AD-41ED-B84B-805BE73DB4CB}" type="slidenum">
              <a:rPr lang="en-US"/>
              <a:pPr eaLnBrk="1" hangingPunct="1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431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807B224-0A92-4206-A44C-260A83E9613A}" type="slidenum">
              <a:rPr lang="en-US"/>
              <a:pPr eaLnBrk="1" hangingPunct="1"/>
              <a:t>7</a:t>
            </a:fld>
            <a:endParaRPr lang="en-US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6200"/>
          </a:xfrm>
        </p:spPr>
        <p:txBody>
          <a:bodyPr/>
          <a:lstStyle/>
          <a:p>
            <a:endParaRPr lang="en-US"/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sz="3600">
                <a:latin typeface="Arial Unicode MS" panose="020B0604020202020204" pitchFamily="34" charset="-128"/>
              </a:rPr>
              <a:t>The probability density function (pdf) </a:t>
            </a:r>
            <a:r>
              <a:rPr lang="en-US" sz="3600" i="1">
                <a:latin typeface="Arial Unicode MS" panose="020B0604020202020204" pitchFamily="34" charset="-128"/>
              </a:rPr>
              <a:t>f </a:t>
            </a:r>
            <a:r>
              <a:rPr lang="en-US" sz="3600">
                <a:latin typeface="Arial Unicode MS" panose="020B0604020202020204" pitchFamily="34" charset="-128"/>
              </a:rPr>
              <a:t>(</a:t>
            </a:r>
            <a:r>
              <a:rPr lang="en-US" sz="3600" i="1">
                <a:latin typeface="Arial Unicode MS" panose="020B0604020202020204" pitchFamily="34" charset="-128"/>
              </a:rPr>
              <a:t>x </a:t>
            </a:r>
            <a:r>
              <a:rPr lang="en-US" sz="3600">
                <a:latin typeface="Arial Unicode MS" panose="020B0604020202020204" pitchFamily="34" charset="-128"/>
              </a:rPr>
              <a:t>) satisfies the following:</a:t>
            </a:r>
          </a:p>
          <a:p>
            <a:pPr>
              <a:buFontTx/>
              <a:buNone/>
            </a:pPr>
            <a:endParaRPr lang="en-US" sz="80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r>
              <a:rPr lang="en-US" sz="3600">
                <a:latin typeface="Arial Unicode MS" panose="020B0604020202020204" pitchFamily="34" charset="-128"/>
              </a:rPr>
              <a:t>a) </a:t>
            </a:r>
            <a:r>
              <a:rPr lang="en-US" sz="3600" i="1">
                <a:latin typeface="Arial Unicode MS" panose="020B0604020202020204" pitchFamily="34" charset="-128"/>
              </a:rPr>
              <a:t>f </a:t>
            </a:r>
            <a:r>
              <a:rPr lang="en-US" sz="3600">
                <a:latin typeface="Arial Unicode MS" panose="020B0604020202020204" pitchFamily="34" charset="-128"/>
              </a:rPr>
              <a:t>(</a:t>
            </a:r>
            <a:r>
              <a:rPr lang="en-US" sz="3600" i="1">
                <a:latin typeface="Arial Unicode MS" panose="020B0604020202020204" pitchFamily="34" charset="-128"/>
              </a:rPr>
              <a:t>x </a:t>
            </a:r>
            <a:r>
              <a:rPr lang="en-US" sz="3600">
                <a:latin typeface="Arial Unicode MS" panose="020B0604020202020204" pitchFamily="34" charset="-128"/>
              </a:rPr>
              <a:t>) </a:t>
            </a:r>
            <a:r>
              <a:rPr lang="en-US" sz="36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≥ 0  for all </a:t>
            </a:r>
            <a:r>
              <a:rPr lang="en-US" sz="3600" i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x</a:t>
            </a:r>
            <a:r>
              <a:rPr lang="en-US" sz="36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en-US" sz="360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sz="360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r>
              <a:rPr lang="en-US" sz="3600">
                <a:latin typeface="Arial Unicode MS" panose="020B0604020202020204" pitchFamily="34" charset="-128"/>
              </a:rPr>
              <a:t>b)</a:t>
            </a:r>
          </a:p>
          <a:p>
            <a:pPr>
              <a:buFontTx/>
              <a:buNone/>
            </a:pPr>
            <a:endParaRPr lang="en-US" sz="360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r>
              <a:rPr lang="en-US" sz="3600">
                <a:latin typeface="Arial Unicode MS" panose="020B0604020202020204" pitchFamily="34" charset="-128"/>
              </a:rPr>
              <a:t>c) </a:t>
            </a:r>
          </a:p>
          <a:p>
            <a:pPr>
              <a:buFontTx/>
              <a:buNone/>
            </a:pPr>
            <a:endParaRPr lang="en-US" sz="3600">
              <a:latin typeface="Arial Unicode MS" panose="020B0604020202020204" pitchFamily="34" charset="-128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8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509" name="Object 3"/>
          <p:cNvGraphicFramePr>
            <a:graphicFrameLocks noChangeAspect="1"/>
          </p:cNvGraphicFramePr>
          <p:nvPr/>
        </p:nvGraphicFramePr>
        <p:xfrm>
          <a:off x="1371600" y="3200400"/>
          <a:ext cx="2362200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9" name="Equation" r:id="rId5" imgW="799920" imgH="419040" progId="Equation.3">
                  <p:embed/>
                </p:oleObj>
              </mc:Choice>
              <mc:Fallback>
                <p:oleObj name="Equation" r:id="rId5" imgW="7999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200400"/>
                        <a:ext cx="2362200" cy="123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510" name="Object 4"/>
          <p:cNvGraphicFramePr>
            <a:graphicFrameLocks noChangeAspect="1"/>
          </p:cNvGraphicFramePr>
          <p:nvPr/>
        </p:nvGraphicFramePr>
        <p:xfrm>
          <a:off x="1541463" y="4478338"/>
          <a:ext cx="4460875" cy="127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0" name="Equation" r:id="rId7" imgW="1511280" imgH="431640" progId="Equation.3">
                  <p:embed/>
                </p:oleObj>
              </mc:Choice>
              <mc:Fallback>
                <p:oleObj name="Equation" r:id="rId7" imgW="1511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1463" y="4478338"/>
                        <a:ext cx="4460875" cy="1274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1012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7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7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7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7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579C1F3-F7AD-41ED-B84B-805BE73DB4CB}" type="slidenum">
              <a:rPr lang="en-US"/>
              <a:pPr eaLnBrk="1" hangingPunct="1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34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579C1F3-F7AD-41ED-B84B-805BE73DB4CB}" type="slidenum">
              <a:rPr lang="en-US"/>
              <a:pPr eaLnBrk="1" hangingPunct="1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48377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7300</TotalTime>
  <Words>209</Words>
  <Application>Microsoft Office PowerPoint</Application>
  <PresentationFormat>On-screen Show (4:3)</PresentationFormat>
  <Paragraphs>52</Paragraphs>
  <Slides>19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 Unicode MS</vt:lpstr>
      <vt:lpstr>Arial</vt:lpstr>
      <vt:lpstr>Times New Roman</vt:lpstr>
      <vt:lpstr>1_Default Design</vt:lpstr>
      <vt:lpstr>Equation</vt:lpstr>
      <vt:lpstr>STAT 515  Statistical Methods I   Lecture 5 September 5, 2019  Originally prepared by Brian Habing Department of Statistics University of South Carolina  Redistribution of these slides without permission  is a violation of copyright law. </vt:lpstr>
      <vt:lpstr>Outline for Today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Statistics, USC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702/J702 Fall 2001</dc:title>
  <dc:creator>Preferred Customer</dc:creator>
  <cp:lastModifiedBy>Grego John</cp:lastModifiedBy>
  <cp:revision>125</cp:revision>
  <cp:lastPrinted>2015-08-27T11:59:48Z</cp:lastPrinted>
  <dcterms:created xsi:type="dcterms:W3CDTF">2001-05-21T01:21:44Z</dcterms:created>
  <dcterms:modified xsi:type="dcterms:W3CDTF">2019-09-09T13:57:17Z</dcterms:modified>
</cp:coreProperties>
</file>