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55" r:id="rId2"/>
    <p:sldId id="262" r:id="rId3"/>
    <p:sldId id="430" r:id="rId4"/>
    <p:sldId id="431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780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06780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502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DDC5B7-8090-4BB9-9084-F0A9E567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5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502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C738AA-C6D9-4FA3-B973-4A6F3632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88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FDDD56-5B7C-4C22-B09D-BBB496246C49}" type="slidenum">
              <a:rPr 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3ED5E7-ED9C-4717-A957-5F7C4A85E001}" type="slidenum">
              <a:rPr 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00DF1-BAE4-471C-B6B0-F860AAA6E5AC}" type="slidenum">
              <a:rPr 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B52A64-1056-41B9-94A6-392609BF9D8F}" type="slidenum">
              <a:rPr 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24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83" indent="-285725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98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5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17" indent="-228580" defTabSz="96511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7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36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9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54" indent="-228580" defTabSz="9651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23F5A8-F8D5-417C-BC7C-275C83F6E358}" type="slidenum">
              <a:rPr lang="en-US">
                <a:latin typeface="Times New Roman" panose="02020603050405020304" pitchFamily="18" charset="0"/>
              </a:rPr>
              <a:pPr eaLnBrk="1" hangingPunct="1"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EDF0-ABBA-43BF-9475-B5E055B15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9132-DC11-4784-A754-81AA09372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8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E8DC-3363-4CE4-BE4B-A9747B6B7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67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FC85-0ADD-475A-ADC0-5366D6724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63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9B370-CC72-4CC3-B7C4-EA8075DA1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F9BE-99EC-4E64-9B68-E9D341AC8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20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B14A-BD21-4D58-B1AE-EA76AE8B2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8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493C-C151-4E78-AD3D-790798E6D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2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E580-25CC-4417-BCAB-111144172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3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F161-F122-4904-BE81-35CF8E85E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F9F2-45BA-43E0-829F-DAAF8F857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7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D613-58E6-4017-AB1F-875FB4A91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6149-C828-4BA4-AB34-4D1FABB5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5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82F0788-C5E6-4C2C-AF33-9AE77FC35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avidmlane.com/hyperstat/z_tabl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avidmlane.com/hyperstat/z_tabl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STAT 515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Statistical Methods 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3600" i="1" dirty="0">
                <a:solidFill>
                  <a:schemeClr val="tx1"/>
                </a:solidFill>
              </a:rPr>
              <a:t>Lecture 5</a:t>
            </a:r>
            <a:br>
              <a:rPr lang="en-US" altLang="en-US" sz="3600" i="1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September 5, 2019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Originally prepared by Brian Habing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Department of Statistics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University of South Carolina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Redistribution of these slides without permission 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is a violation of copyright law.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4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525243-40A8-4580-BBDA-AB4A89193F1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The cdf is defined the same way as for discrete random variables:</a:t>
            </a: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    F(X) = P(X</a:t>
            </a:r>
            <a:r>
              <a:rPr lang="en-US" sz="3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≤x) </a:t>
            </a:r>
            <a:endParaRPr lang="en-US" sz="360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C4F11A-DD36-4AC2-AEB3-A8428FFB9E8E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4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E75472-7DF5-4BCA-8DD6-B9F447C4FC54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For expected values we need to change the summation into an integral:</a:t>
            </a: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</p:txBody>
      </p:sp>
      <p:graphicFrame>
        <p:nvGraphicFramePr>
          <p:cNvPr id="279556" name="Object 2"/>
          <p:cNvGraphicFramePr>
            <a:graphicFrameLocks noChangeAspect="1"/>
          </p:cNvGraphicFramePr>
          <p:nvPr/>
        </p:nvGraphicFramePr>
        <p:xfrm>
          <a:off x="762000" y="2286000"/>
          <a:ext cx="74930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3" imgW="2946240" imgH="622080" progId="Equation.3">
                  <p:embed/>
                </p:oleObj>
              </mc:Choice>
              <mc:Fallback>
                <p:oleObj name="Equation" r:id="rId3" imgW="29462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49300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7" name="Object 3"/>
          <p:cNvGraphicFramePr>
            <a:graphicFrameLocks noChangeAspect="1"/>
          </p:cNvGraphicFramePr>
          <p:nvPr/>
        </p:nvGraphicFramePr>
        <p:xfrm>
          <a:off x="838200" y="3886200"/>
          <a:ext cx="7288213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5" imgW="2793960" imgH="1002960" progId="Equation.3">
                  <p:embed/>
                </p:oleObj>
              </mc:Choice>
              <mc:Fallback>
                <p:oleObj name="Equation" r:id="rId5" imgW="279396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7288213" cy="261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7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542EC4-CA71-4FA0-A1F8-B35A73BF22DF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7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88561F-EFE0-45F1-9FF1-0FE807291AE2}" type="slidenum">
              <a:rPr lang="en-US"/>
              <a:pPr eaLnBrk="1" hangingPunct="1"/>
              <a:t>14</a:t>
            </a:fld>
            <a:endParaRPr lang="en-US"/>
          </a:p>
        </p:txBody>
      </p:sp>
      <p:pic>
        <p:nvPicPr>
          <p:cNvPr id="23555" name="Picture 2" descr="gauss10D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chemeClr val="tx2"/>
                </a:solidFill>
              </a:rPr>
              <a:t>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3527146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169933-E18B-46DE-A3D6-3B7E47AE912F}" type="slidenum">
              <a:rPr lang="en-US"/>
              <a:pPr eaLnBrk="1" hangingPunct="1"/>
              <a:t>15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1451131" y="152400"/>
          <a:ext cx="6168869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1562040" imgH="419040" progId="Equation.3">
                  <p:embed/>
                </p:oleObj>
              </mc:Choice>
              <mc:Fallback>
                <p:oleObj name="Equation" r:id="rId3" imgW="1562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131" y="152400"/>
                        <a:ext cx="6168869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205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34A3B2-DBF5-4573-94FC-7C4FA11B7E5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248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836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F23564-B5C5-4B8F-9A3E-712C7C4CDE4D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/>
              <a:t>The 68-95-99.7 Rule</a:t>
            </a:r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09600" y="4419600"/>
            <a:ext cx="22860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68% of the data falls within 1 std deviation of the mean</a:t>
            </a:r>
          </a:p>
        </p:txBody>
      </p:sp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9248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352800" y="4419600"/>
            <a:ext cx="23622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95% of the data falls within 2 std deviations of the mean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6019800" y="4419600"/>
            <a:ext cx="2362200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/>
              <a:t>99.7% of the data falls within 3 std deviations of the mean</a:t>
            </a:r>
          </a:p>
        </p:txBody>
      </p:sp>
    </p:spTree>
    <p:extLst>
      <p:ext uri="{BB962C8B-B14F-4D97-AF65-F5344CB8AC3E}">
        <p14:creationId xmlns:p14="http://schemas.microsoft.com/office/powerpoint/2010/main" val="410745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A11F31-A651-48DD-AE76-71270B6A898D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524000" y="238125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hlinkClick r:id="rId3"/>
              </a:rPr>
              <a:t>Online calculator</a:t>
            </a:r>
            <a:r>
              <a:rPr lang="en-US" sz="2400" dirty="0"/>
              <a:t> (Probabilities)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49530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0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EB4A83-EC0C-42C0-A7AF-520FF489BB15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42900" y="136525"/>
            <a:ext cx="8610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hlinkClick r:id="rId3"/>
              </a:rPr>
              <a:t>Online Calculator</a:t>
            </a:r>
            <a:r>
              <a:rPr lang="en-US" sz="2400" dirty="0"/>
              <a:t> (Percentiles)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53340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1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64487-DB61-4CB1-8A4D-420018A113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Outline for Today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Finishing Probability Part II – Discrete Random Variables – Sections 4.1-4.4 and 4.6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Starting Probability Part III – Continuous Random Variables – Sections 5.1-5.3</a:t>
            </a: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Homework 2 is due Thursday </a:t>
            </a:r>
            <a:r>
              <a:rPr lang="en-US" altLang="en-US" b="1">
                <a:latin typeface="Arial Unicode MS" panose="020B0604020202020204" pitchFamily="34" charset="-128"/>
              </a:rPr>
              <a:t>September 12</a:t>
            </a:r>
            <a:endParaRPr lang="en-US" altLang="en-US" b="1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BDF81F-08D9-4E4F-9FE6-83F51074A74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581400"/>
            <a:ext cx="72390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u="sng">
                <a:latin typeface="Arial Unicode MS" panose="020B0604020202020204" pitchFamily="34" charset="-128"/>
              </a:rPr>
              <a:t>Hypergeometric Distribution</a:t>
            </a: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7391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4205288"/>
          <a:ext cx="625792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3" imgW="2171520" imgH="838080" progId="Equation.3">
                  <p:embed/>
                </p:oleObj>
              </mc:Choice>
              <mc:Fallback>
                <p:oleObj name="Equation" r:id="rId3" imgW="2171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05288"/>
                        <a:ext cx="6257925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250950" y="1308100"/>
          <a:ext cx="40513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5" imgW="1549080" imgH="457200" progId="Equation.3">
                  <p:embed/>
                </p:oleObj>
              </mc:Choice>
              <mc:Fallback>
                <p:oleObj name="Equation" r:id="rId5" imgW="1549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308100"/>
                        <a:ext cx="405130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304800"/>
            <a:ext cx="723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600" u="sng" kern="0" dirty="0">
                <a:latin typeface="Arial Unicode MS" pitchFamily="34" charset="-128"/>
              </a:rPr>
              <a:t>Binomial Distribution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86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BDF81F-08D9-4E4F-9FE6-83F51074A74C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72390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u="sng" dirty="0" err="1">
                <a:latin typeface="Arial Unicode MS" panose="020B0604020202020204" pitchFamily="34" charset="-128"/>
              </a:rPr>
              <a:t>Hypergeometric</a:t>
            </a:r>
            <a:r>
              <a:rPr lang="en-US" sz="3600" u="sng" dirty="0">
                <a:latin typeface="Arial Unicode MS" panose="020B0604020202020204" pitchFamily="34" charset="-128"/>
              </a:rPr>
              <a:t> Distribution</a:t>
            </a: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7391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609600" y="862012"/>
          <a:ext cx="625792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Equation" r:id="rId3" imgW="2171520" imgH="838080" progId="Equation.3">
                  <p:embed/>
                </p:oleObj>
              </mc:Choice>
              <mc:Fallback>
                <p:oleObj name="Equation" r:id="rId3" imgW="2171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62012"/>
                        <a:ext cx="6257925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63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494524-100C-4AC2-A03E-721413BC00BE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dirty="0">
                <a:latin typeface="Arial Unicode MS" panose="020B0604020202020204" pitchFamily="34" charset="-128"/>
              </a:rPr>
              <a:t>Consider a random number generator that selects a real number at random from between 0 and 1.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u="sng">
                <a:solidFill>
                  <a:schemeClr val="tx2"/>
                </a:solidFill>
                <a:latin typeface="Arial Unicode MS" panose="020B0604020202020204" pitchFamily="34" charset="-128"/>
              </a:rPr>
              <a:t>Continuous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356702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9C1F3-F7AD-41ED-B84B-805BE73DB4CB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3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07B224-0A92-4206-A44C-260A83E9613A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The probability density function (pdf) </a:t>
            </a:r>
            <a:r>
              <a:rPr lang="en-US" sz="3600" i="1">
                <a:latin typeface="Arial Unicode MS" panose="020B0604020202020204" pitchFamily="34" charset="-128"/>
              </a:rPr>
              <a:t>f </a:t>
            </a:r>
            <a:r>
              <a:rPr lang="en-US" sz="3600">
                <a:latin typeface="Arial Unicode MS" panose="020B0604020202020204" pitchFamily="34" charset="-128"/>
              </a:rPr>
              <a:t>(</a:t>
            </a:r>
            <a:r>
              <a:rPr lang="en-US" sz="3600" i="1">
                <a:latin typeface="Arial Unicode MS" panose="020B0604020202020204" pitchFamily="34" charset="-128"/>
              </a:rPr>
              <a:t>x </a:t>
            </a:r>
            <a:r>
              <a:rPr lang="en-US" sz="3600">
                <a:latin typeface="Arial Unicode MS" panose="020B0604020202020204" pitchFamily="34" charset="-128"/>
              </a:rPr>
              <a:t>) satisfies the following:</a:t>
            </a:r>
          </a:p>
          <a:p>
            <a:pPr>
              <a:buFontTx/>
              <a:buNone/>
            </a:pPr>
            <a:endParaRPr lang="en-US" sz="8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a) </a:t>
            </a:r>
            <a:r>
              <a:rPr lang="en-US" sz="3600" i="1">
                <a:latin typeface="Arial Unicode MS" panose="020B0604020202020204" pitchFamily="34" charset="-128"/>
              </a:rPr>
              <a:t>f </a:t>
            </a:r>
            <a:r>
              <a:rPr lang="en-US" sz="3600">
                <a:latin typeface="Arial Unicode MS" panose="020B0604020202020204" pitchFamily="34" charset="-128"/>
              </a:rPr>
              <a:t>(</a:t>
            </a:r>
            <a:r>
              <a:rPr lang="en-US" sz="3600" i="1">
                <a:latin typeface="Arial Unicode MS" panose="020B0604020202020204" pitchFamily="34" charset="-128"/>
              </a:rPr>
              <a:t>x </a:t>
            </a:r>
            <a:r>
              <a:rPr lang="en-US" sz="3600">
                <a:latin typeface="Arial Unicode MS" panose="020B0604020202020204" pitchFamily="34" charset="-128"/>
              </a:rPr>
              <a:t>) </a:t>
            </a:r>
            <a:r>
              <a:rPr lang="en-US" sz="3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≥ 0  for all </a:t>
            </a:r>
            <a:r>
              <a:rPr lang="en-US" sz="3600" i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</a:t>
            </a:r>
            <a:r>
              <a:rPr lang="en-US" sz="3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36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b)</a:t>
            </a: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sz="3600">
                <a:latin typeface="Arial Unicode MS" panose="020B0604020202020204" pitchFamily="34" charset="-128"/>
              </a:rPr>
              <a:t>c) </a:t>
            </a:r>
          </a:p>
          <a:p>
            <a:pPr>
              <a:buFontTx/>
              <a:buNone/>
            </a:pPr>
            <a:endParaRPr lang="en-US" sz="3600">
              <a:latin typeface="Arial Unicode MS" panose="020B0604020202020204" pitchFamily="34" charset="-128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09" name="Object 3"/>
          <p:cNvGraphicFramePr>
            <a:graphicFrameLocks noChangeAspect="1"/>
          </p:cNvGraphicFramePr>
          <p:nvPr/>
        </p:nvGraphicFramePr>
        <p:xfrm>
          <a:off x="1371600" y="3200400"/>
          <a:ext cx="23622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5" imgW="799920" imgH="419040" progId="Equation.3">
                  <p:embed/>
                </p:oleObj>
              </mc:Choice>
              <mc:Fallback>
                <p:oleObj name="Equation" r:id="rId5" imgW="799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23622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0" name="Object 4"/>
          <p:cNvGraphicFramePr>
            <a:graphicFrameLocks noChangeAspect="1"/>
          </p:cNvGraphicFramePr>
          <p:nvPr/>
        </p:nvGraphicFramePr>
        <p:xfrm>
          <a:off x="1541463" y="4478338"/>
          <a:ext cx="446087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7" imgW="1511280" imgH="431640" progId="Equation.3">
                  <p:embed/>
                </p:oleObj>
              </mc:Choice>
              <mc:Fallback>
                <p:oleObj name="Equation" r:id="rId7" imgW="1511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4478338"/>
                        <a:ext cx="4460875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01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9C1F3-F7AD-41ED-B84B-805BE73DB4CB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9C1F3-F7AD-41ED-B84B-805BE73DB4CB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4837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209</Words>
  <Application>Microsoft Office PowerPoint</Application>
  <PresentationFormat>On-screen Show (4:3)</PresentationFormat>
  <Paragraphs>52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Times New Roman</vt:lpstr>
      <vt:lpstr>1_Default Design</vt:lpstr>
      <vt:lpstr>Equation</vt:lpstr>
      <vt:lpstr>STAT 515  Statistical Methods I   Lecture 5 September 5, 2019  Originally prepared by Brian Habing Department of Statistics University of South Carolina  Redistribution of these slides without permission  is a violation of copyright law. </vt:lpstr>
      <vt:lpstr>Outline for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125</cp:revision>
  <cp:lastPrinted>2015-08-27T11:59:48Z</cp:lastPrinted>
  <dcterms:created xsi:type="dcterms:W3CDTF">2001-05-21T01:21:44Z</dcterms:created>
  <dcterms:modified xsi:type="dcterms:W3CDTF">2019-09-09T13:57:17Z</dcterms:modified>
</cp:coreProperties>
</file>