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355" r:id="rId2"/>
    <p:sldId id="262" r:id="rId3"/>
    <p:sldId id="450" r:id="rId4"/>
    <p:sldId id="451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924"/>
    <a:srgbClr val="BDADB5"/>
    <a:srgbClr val="A299AD"/>
    <a:srgbClr val="89454F"/>
    <a:srgbClr val="CC0000"/>
    <a:srgbClr val="653146"/>
    <a:srgbClr val="B59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653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653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7800"/>
            <a:ext cx="3169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653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067800"/>
            <a:ext cx="3169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5028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DDC5B7-8090-4BB9-9084-F0A9E567D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957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653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653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653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5028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C738AA-C6D9-4FA3-B973-4A6F3632C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788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5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FDDD56-5B7C-4C22-B09D-BBB496246C49}" type="slidenum">
              <a:rPr lang="en-US">
                <a:latin typeface="Times New Roman" panose="02020603050405020304" pitchFamily="18" charset="0"/>
              </a:rPr>
              <a:pPr eaLnBrk="1" hangingPunct="1"/>
              <a:t>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5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B52A64-1056-41B9-94A6-392609BF9D8F}" type="slidenum">
              <a:rPr lang="en-US">
                <a:latin typeface="Times New Roman" panose="02020603050405020304" pitchFamily="18" charset="0"/>
              </a:rPr>
              <a:pPr eaLnBrk="1" hangingPunct="1"/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5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23F5A8-F8D5-417C-BC7C-275C83F6E358}" type="slidenum">
              <a:rPr lang="en-US">
                <a:latin typeface="Times New Roman" panose="02020603050405020304" pitchFamily="18" charset="0"/>
              </a:rPr>
              <a:pPr eaLnBrk="1" hangingPunct="1"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2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5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C9D299-9F59-4ADF-9987-B17E3604A718}" type="slidenum">
              <a:rPr lang="en-US">
                <a:latin typeface="Times New Roman" panose="02020603050405020304" pitchFamily="18" charset="0"/>
              </a:rPr>
              <a:pPr eaLnBrk="1" hangingPunct="1"/>
              <a:t>12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5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F89E9F-DCB5-4484-8D27-ECE40BF1CAC1}" type="slidenum">
              <a:rPr lang="en-US">
                <a:latin typeface="Times New Roman" panose="02020603050405020304" pitchFamily="18" charset="0"/>
              </a:rPr>
              <a:pPr eaLnBrk="1" hangingPunct="1"/>
              <a:t>13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5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545A20-A43F-4421-B5F1-1329AD714E4F}" type="slidenum">
              <a:rPr lang="en-US">
                <a:latin typeface="Times New Roman" panose="02020603050405020304" pitchFamily="18" charset="0"/>
              </a:rPr>
              <a:pPr eaLnBrk="1" hangingPunct="1"/>
              <a:t>16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5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51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F89E9F-DCB5-4484-8D27-ECE40BF1CAC1}" type="slidenum">
              <a:rPr lang="en-US">
                <a:latin typeface="Times New Roman" panose="02020603050405020304" pitchFamily="18" charset="0"/>
              </a:rPr>
              <a:pPr eaLnBrk="1" hangingPunct="1"/>
              <a:t>18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EDF0-ABBA-43BF-9475-B5E055B15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9132-DC11-4784-A754-81AA09372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78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E8DC-3363-4CE4-BE4B-A9747B6B7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67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FC85-0ADD-475A-ADC0-5366D6724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66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F9BE-99EC-4E64-9B68-E9D341AC8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0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1B14A-BD21-4D58-B1AE-EA76AE8B2F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82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7493C-C151-4E78-AD3D-790798E6D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42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E580-25CC-4417-BCAB-111144172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23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F161-F122-4904-BE81-35CF8E85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56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F9F2-45BA-43E0-829F-DAAF8F857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6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D613-58E6-4017-AB1F-875FB4A91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2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6149-C828-4BA4-AB34-4D1FABB5C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65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82F0788-C5E6-4C2C-AF33-9AE77FC35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STAT 515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4800" dirty="0">
                <a:solidFill>
                  <a:schemeClr val="tx1"/>
                </a:solidFill>
              </a:rPr>
              <a:t>Statistical Methods 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br>
              <a:rPr lang="en-US" altLang="en-US" dirty="0">
                <a:solidFill>
                  <a:schemeClr val="tx1"/>
                </a:solidFill>
              </a:rPr>
            </a:b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sz="3600" i="1" dirty="0">
                <a:solidFill>
                  <a:schemeClr val="tx1"/>
                </a:solidFill>
              </a:rPr>
              <a:t>Lecture 6</a:t>
            </a:r>
            <a:br>
              <a:rPr lang="en-US" altLang="en-US" sz="3600" i="1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September 10, 2019</a:t>
            </a:r>
            <a:br>
              <a:rPr lang="en-US" altLang="en-US" sz="3600" dirty="0">
                <a:solidFill>
                  <a:schemeClr val="tx1"/>
                </a:solidFill>
              </a:rPr>
            </a:b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Originally prepared by Brian Habing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Department of Statistics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University of South Carolina</a:t>
            </a:r>
            <a:br>
              <a:rPr lang="en-US" altLang="en-US" sz="3600" dirty="0">
                <a:solidFill>
                  <a:schemeClr val="tx1"/>
                </a:solidFill>
              </a:rPr>
            </a:b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1800" i="1" dirty="0">
                <a:solidFill>
                  <a:schemeClr val="tx1"/>
                </a:solidFill>
              </a:rPr>
              <a:t>Redistribution of these slides without permission </a:t>
            </a:r>
            <a:br>
              <a:rPr lang="en-US" altLang="en-US" sz="1800" i="1" dirty="0">
                <a:solidFill>
                  <a:schemeClr val="tx1"/>
                </a:solidFill>
              </a:rPr>
            </a:br>
            <a:r>
              <a:rPr lang="en-US" altLang="en-US" sz="1800" i="1" dirty="0">
                <a:solidFill>
                  <a:schemeClr val="tx1"/>
                </a:solidFill>
              </a:rPr>
              <a:t>is a violation of copyright law.</a:t>
            </a:r>
            <a:br>
              <a:rPr lang="en-US" altLang="en-US" sz="1800" i="1" dirty="0">
                <a:solidFill>
                  <a:schemeClr val="tx1"/>
                </a:solidFill>
              </a:rPr>
            </a:b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4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3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0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B2722A-0A64-4A28-80C4-DD88AB98B331}" type="slidenum">
              <a:rPr lang="en-US"/>
              <a:pPr eaLnBrk="1" hangingPunct="1"/>
              <a:t>12</a:t>
            </a:fld>
            <a:endParaRPr lang="en-US"/>
          </a:p>
        </p:txBody>
      </p: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11567"/>
              </p:ext>
            </p:extLst>
          </p:nvPr>
        </p:nvGraphicFramePr>
        <p:xfrm>
          <a:off x="3625850" y="3303588"/>
          <a:ext cx="21224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303588"/>
                        <a:ext cx="21224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484188"/>
            <a:ext cx="8915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/>
              <a:t>A “standard normal” distribution has mean </a:t>
            </a:r>
            <a:r>
              <a:rPr lang="en-US" sz="3600" b="1" dirty="0">
                <a:latin typeface="Symbol" panose="05050102010706020507" pitchFamily="18" charset="2"/>
              </a:rPr>
              <a:t>m=</a:t>
            </a:r>
            <a:r>
              <a:rPr lang="en-US" sz="3600" b="1" dirty="0"/>
              <a:t>0 and variance </a:t>
            </a:r>
            <a:r>
              <a:rPr lang="en-US" sz="3600" b="1" dirty="0">
                <a:latin typeface="Symbol" panose="05050102010706020507" pitchFamily="18" charset="2"/>
              </a:rPr>
              <a:t>s</a:t>
            </a:r>
            <a:r>
              <a:rPr lang="en-US" sz="3600" b="1" baseline="30000" dirty="0">
                <a:latin typeface="Symbol" panose="05050102010706020507" pitchFamily="18" charset="2"/>
              </a:rPr>
              <a:t>2</a:t>
            </a:r>
            <a:r>
              <a:rPr lang="en-US" sz="3600" b="1" dirty="0">
                <a:latin typeface="Symbol" panose="05050102010706020507" pitchFamily="18" charset="2"/>
              </a:rPr>
              <a:t>=</a:t>
            </a:r>
            <a:r>
              <a:rPr lang="en-US" sz="3600" b="1" dirty="0"/>
              <a:t>1.  Any normal random variable </a:t>
            </a:r>
            <a:r>
              <a:rPr lang="en-US" sz="3600" b="1" i="1" dirty="0"/>
              <a:t>X</a:t>
            </a:r>
            <a:r>
              <a:rPr lang="en-US" sz="3600" b="1" dirty="0"/>
              <a:t> can be transformed to standard normal by:</a:t>
            </a:r>
          </a:p>
        </p:txBody>
      </p:sp>
    </p:spTree>
    <p:extLst>
      <p:ext uri="{BB962C8B-B14F-4D97-AF65-F5344CB8AC3E}">
        <p14:creationId xmlns:p14="http://schemas.microsoft.com/office/powerpoint/2010/main" val="40410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3A5EB3-E638-4455-842B-E304B39ABD5D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610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/>
              <a:t>Example – IQ Scores for 12 Year Olds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/>
              <a:t>IQ scores for 12 year olds follow a normal distribution with a mean of 100 and a standard deviation of 16.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/>
              <a:t>What percent of 12 year olds will have an IQ higher than 132?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/>
          </a:p>
          <a:p>
            <a:pPr eaLnBrk="1" hangingPunct="1">
              <a:spcBef>
                <a:spcPct val="50000"/>
              </a:spcBef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24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9A893D-ADF3-4B20-9F80-A61C1F590968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261504"/>
            <a:ext cx="9267289" cy="59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72CF9E-222D-40EC-B8F0-DACAF69204D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610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Example Continued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/>
              <a:t>IQ scores for 12 year olds follow a normal distribution with a mean of 100 and a standard deviation of 16.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/>
              <a:t>What IQ does a 12 year old need to be in the top 2.5%?</a:t>
            </a:r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0968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5D5C43-DB4B-495B-AF84-8482EE9D302B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3A5EB3-E638-4455-842B-E304B39ABD5D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/>
              <a:t>Example – Starting Salaries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/>
              <a:t>Assume starting salaries in your field are approximately normally distributed with a mean of $42,000 and a standard deviation of $5,000.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/>
              <a:t>a) Approximately what is the probability of earning at least $40,000 to start?</a:t>
            </a:r>
            <a:br>
              <a:rPr lang="en-US" sz="3200" b="1" dirty="0"/>
            </a:br>
            <a:endParaRPr lang="en-US" sz="3200" b="1" dirty="0"/>
          </a:p>
          <a:p>
            <a:pPr eaLnBrk="1" hangingPunct="1">
              <a:spcBef>
                <a:spcPct val="50000"/>
              </a:spcBef>
            </a:pPr>
            <a:r>
              <a:rPr lang="en-US" sz="3200" b="1" dirty="0"/>
              <a:t>b) What salary would put you in the top 10%?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/>
          </a:p>
          <a:p>
            <a:pPr eaLnBrk="1" hangingPunct="1">
              <a:spcBef>
                <a:spcPct val="50000"/>
              </a:spcBef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29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9A893D-ADF3-4B20-9F80-A61C1F590968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164487-DB61-4CB1-8A4D-420018A113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Unicode MS" panose="020B0604020202020204" pitchFamily="34" charset="-128"/>
              </a:rPr>
              <a:t>Outline for Today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763000" cy="495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Unicode MS" panose="020B0604020202020204" pitchFamily="34" charset="-128"/>
              </a:rPr>
              <a:t>Continuing Probability Part III – Continuous Random Variables – Sections 5.1-5.3</a:t>
            </a:r>
          </a:p>
          <a:p>
            <a:pPr marL="0" indent="0" eaLnBrk="1" hangingPunct="1">
              <a:buNone/>
            </a:pPr>
            <a:endParaRPr lang="en-US" altLang="en-US" b="1" dirty="0">
              <a:latin typeface="Arial Unicode MS" panose="020B0604020202020204" pitchFamily="34" charset="-128"/>
            </a:endParaRPr>
          </a:p>
          <a:p>
            <a:pPr eaLnBrk="1" hangingPunct="1"/>
            <a:r>
              <a:rPr lang="en-US" altLang="en-US" b="1" dirty="0">
                <a:latin typeface="Arial Unicode MS" panose="020B0604020202020204" pitchFamily="34" charset="-128"/>
              </a:rPr>
              <a:t>Homework 3 is due Thursday, September 19</a:t>
            </a:r>
          </a:p>
          <a:p>
            <a:pPr marL="0" indent="0" eaLnBrk="1" hangingPunct="1">
              <a:buNone/>
            </a:pPr>
            <a:endParaRPr lang="en-US" altLang="en-US" b="1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9A893D-ADF3-4B20-9F80-A61C1F590968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88561F-EFE0-45F1-9FF1-0FE807291AE2}" type="slidenum">
              <a:rPr lang="en-US"/>
              <a:pPr eaLnBrk="1" hangingPunct="1"/>
              <a:t>3</a:t>
            </a:fld>
            <a:endParaRPr lang="en-US"/>
          </a:p>
        </p:txBody>
      </p:sp>
      <p:pic>
        <p:nvPicPr>
          <p:cNvPr id="23555" name="Picture 2" descr="gauss10D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tx2"/>
                </a:solidFill>
              </a:rPr>
              <a:t>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2714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169933-E18B-46DE-A3D6-3B7E47AE912F}" type="slidenum">
              <a:rPr lang="en-US"/>
              <a:pPr eaLnBrk="1" hangingPunct="1"/>
              <a:t>4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/>
          </p:nvPr>
        </p:nvGraphicFramePr>
        <p:xfrm>
          <a:off x="1451131" y="152400"/>
          <a:ext cx="6168869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3" imgW="1562040" imgH="419040" progId="Equation.3">
                  <p:embed/>
                </p:oleObj>
              </mc:Choice>
              <mc:Fallback>
                <p:oleObj name="Equation" r:id="rId3" imgW="1562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131" y="152400"/>
                        <a:ext cx="6168869" cy="155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20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A11F31-A651-48DD-AE76-71270B6A898D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676400" y="0"/>
            <a:ext cx="861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http://davidmlane.com/hyperstat/z_table.html</a:t>
            </a:r>
            <a:endParaRPr lang="en-US" sz="2800"/>
          </a:p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9530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0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EB4A83-EC0C-42C0-A7AF-520FF489BB15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76400" y="0"/>
            <a:ext cx="861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http://davidmlane.com/hyperstat/z_table.html</a:t>
            </a:r>
            <a:endParaRPr lang="en-US" sz="2800"/>
          </a:p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33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14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261504"/>
            <a:ext cx="9267289" cy="59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0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408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233</Words>
  <Application>Microsoft Office PowerPoint</Application>
  <PresentationFormat>On-screen Show (4:3)</PresentationFormat>
  <Paragraphs>45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Symbol</vt:lpstr>
      <vt:lpstr>Times New Roman</vt:lpstr>
      <vt:lpstr>1_Default Design</vt:lpstr>
      <vt:lpstr>Equation</vt:lpstr>
      <vt:lpstr>STAT 515  Statistical Methods I   Lecture 6 September 10, 2019  Originally prepared by Brian Habing Department of Statistics University of South Carolina  Redistribution of these slides without permission  is a violation of copyright law. </vt:lpstr>
      <vt:lpstr>Outline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Statistics, 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702/J702 Fall 2001</dc:title>
  <dc:creator>Preferred Customer</dc:creator>
  <cp:lastModifiedBy>Grego John</cp:lastModifiedBy>
  <cp:revision>129</cp:revision>
  <cp:lastPrinted>2015-08-27T11:59:48Z</cp:lastPrinted>
  <dcterms:created xsi:type="dcterms:W3CDTF">2001-05-21T01:21:44Z</dcterms:created>
  <dcterms:modified xsi:type="dcterms:W3CDTF">2019-09-09T14:00:43Z</dcterms:modified>
</cp:coreProperties>
</file>