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64" r:id="rId2"/>
    <p:sldId id="335" r:id="rId3"/>
    <p:sldId id="393" r:id="rId4"/>
    <p:sldId id="425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09" r:id="rId27"/>
    <p:sldId id="410" r:id="rId28"/>
    <p:sldId id="431" r:id="rId29"/>
    <p:sldId id="411" r:id="rId30"/>
    <p:sldId id="426" r:id="rId31"/>
    <p:sldId id="412" r:id="rId32"/>
    <p:sldId id="413" r:id="rId33"/>
    <p:sldId id="432" r:id="rId34"/>
    <p:sldId id="430" r:id="rId35"/>
    <p:sldId id="414" r:id="rId36"/>
    <p:sldId id="427" r:id="rId37"/>
    <p:sldId id="428" r:id="rId38"/>
    <p:sldId id="42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24"/>
    <a:srgbClr val="BDADB5"/>
    <a:srgbClr val="A299AD"/>
    <a:srgbClr val="89454F"/>
    <a:srgbClr val="CC0000"/>
    <a:srgbClr val="653146"/>
    <a:srgbClr val="B5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8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372" cy="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4" y="0"/>
            <a:ext cx="3038371" cy="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algn="r"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80643"/>
            <a:ext cx="3038372" cy="5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4" y="8780643"/>
            <a:ext cx="3038371" cy="5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algn="r" defTabSz="931091" eaLnBrk="1" hangingPunct="1">
              <a:defRPr sz="1200">
                <a:latin typeface="Times New Roman" pitchFamily="18" charset="0"/>
              </a:defRPr>
            </a:lvl1pPr>
          </a:lstStyle>
          <a:p>
            <a:fld id="{9CAEF96C-BAD6-427B-B2AF-8F83141C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372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4" y="1"/>
            <a:ext cx="3038371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algn="r"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5790"/>
            <a:ext cx="513989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3178"/>
            <a:ext cx="3038372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defTabSz="93118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4" y="8833178"/>
            <a:ext cx="3038371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algn="r" defTabSz="931091" eaLnBrk="1" hangingPunct="1">
              <a:defRPr sz="1200">
                <a:latin typeface="Times New Roman" pitchFamily="18" charset="0"/>
              </a:defRPr>
            </a:lvl1pPr>
          </a:lstStyle>
          <a:p>
            <a:fld id="{65698B1F-9B36-4A25-B0EF-A1E2D0AF5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001" indent="-275385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41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158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75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391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008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4624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240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05DFBB-C616-4B04-8108-A35E66B851BA}" type="slidenum">
              <a:rPr lang="en-US">
                <a:latin typeface="Times New Roman" panose="02020603050405020304" pitchFamily="18" charset="0"/>
              </a:rPr>
              <a:pPr eaLnBrk="1" hangingPunct="1"/>
              <a:t>27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001" indent="-275385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41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158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75" indent="-220309" defTabSz="9286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391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008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4624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240" indent="-220309" defTabSz="928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05DFBB-C616-4B04-8108-A35E66B851BA}" type="slidenum">
              <a:rPr lang="en-US">
                <a:latin typeface="Times New Roman" panose="02020603050405020304" pitchFamily="18" charset="0"/>
              </a:rPr>
              <a:pPr eaLnBrk="1" hangingPunct="1"/>
              <a:t>36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58CF2-1600-4F96-B866-C57CE6610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EC89-2F9C-49A3-AD3B-FA74BE9FC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80AC-C1F4-446D-92EE-A31EAA861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68071-6476-4279-B909-3CCAAF7F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62DB-9A1F-4AAD-8E11-45B476677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D8367-0E6F-4E63-811C-4D0CC4676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32726-A911-4BD4-96D4-02BECB660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F901-019E-4281-BEA4-418A8F80C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ABBF-1322-4E75-B1E7-B163D4859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20D55-96F9-4F0E-AE17-4AB23463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AA682-99E6-48D7-8885-5F8DF010C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3230B-EC52-48FE-881F-CE1677816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6C3E4-3020-430A-8999-10618C273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6023524-D787-48A1-B75E-828301C7F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.uiuc.edu/courses/stat100/cuwu/boxmodel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676D5-CB5F-4351-AF1E-D47228B93552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STAT 515 </a:t>
            </a:r>
            <a:br>
              <a:rPr lang="en-US" dirty="0">
                <a:latin typeface="Arial Unicode MS" pitchFamily="34" charset="-128"/>
              </a:rPr>
            </a:br>
            <a:r>
              <a:rPr lang="en-US" i="1" dirty="0">
                <a:latin typeface="Arial Unicode MS" pitchFamily="34" charset="-128"/>
              </a:rPr>
              <a:t>Lecture 7</a:t>
            </a:r>
            <a:br>
              <a:rPr lang="en-US" i="1" dirty="0">
                <a:latin typeface="Arial Unicode MS" pitchFamily="34" charset="-128"/>
              </a:rPr>
            </a:br>
            <a:r>
              <a:rPr lang="en-US" dirty="0">
                <a:latin typeface="Arial Unicode MS" pitchFamily="34" charset="-128"/>
              </a:rPr>
              <a:t>September 12, 2019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7010400" cy="2514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Unicode MS" pitchFamily="34" charset="-128"/>
              </a:rPr>
              <a:t>Originally prepared by Brian </a:t>
            </a:r>
            <a:r>
              <a:rPr lang="en-US" b="1" dirty="0" err="1">
                <a:latin typeface="Arial Unicode MS" pitchFamily="34" charset="-128"/>
              </a:rPr>
              <a:t>Habing</a:t>
            </a:r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Department of Statistics</a:t>
            </a: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University of South Carolina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sz="2000" b="1" i="1" dirty="0"/>
              <a:t>Redistribution of these slides without permission </a:t>
            </a:r>
            <a:br>
              <a:rPr lang="en-US" sz="2000" b="1" i="1" dirty="0"/>
            </a:br>
            <a:r>
              <a:rPr lang="en-US" sz="2000" b="1" i="1" dirty="0"/>
              <a:t>is a violation of copyright law.</a:t>
            </a:r>
            <a:endParaRPr lang="en-US" sz="2000" b="1" dirty="0">
              <a:latin typeface="Arial Unicode MS" pitchFamily="34" charset="-128"/>
            </a:endParaRP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endParaRPr lang="en-US" sz="2800" dirty="0">
              <a:solidFill>
                <a:srgbClr val="653146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7618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12750"/>
            <a:ext cx="9018588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F5F65E-206B-40C0-978D-660DFB9C606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Skewed Right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375858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7663"/>
            <a:ext cx="910907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C2A0C6-92E3-4DDB-994D-BD6EFA7F39AA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Skewed Left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29879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220200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725EE3-BE5E-4A98-AF70-61E85CD033F4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Discrete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14584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6AF7C2-563D-4EEE-A3EB-FF076B9B2D26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189602-4800-427F-B6A7-2BCE0F2E6AE9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Central Limit Theorem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anose="020B0604020202020204" pitchFamily="34" charset="-128"/>
              </a:rPr>
              <a:t>Let X</a:t>
            </a:r>
            <a:r>
              <a:rPr lang="en-US" baseline="-25000">
                <a:latin typeface="Arial Unicode MS" panose="020B0604020202020204" pitchFamily="34" charset="-128"/>
              </a:rPr>
              <a:t>1</a:t>
            </a:r>
            <a:r>
              <a:rPr lang="en-US">
                <a:latin typeface="Arial Unicode MS" panose="020B0604020202020204" pitchFamily="34" charset="-128"/>
              </a:rPr>
              <a:t>, X</a:t>
            </a:r>
            <a:r>
              <a:rPr lang="en-US" baseline="-25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, … be a sequence of independent identically distributed random variables with mean </a:t>
            </a:r>
            <a:r>
              <a:rPr lang="en-US">
                <a:latin typeface="Symbol" panose="05050102010706020507" pitchFamily="18" charset="2"/>
              </a:rPr>
              <a:t>m</a:t>
            </a:r>
            <a:r>
              <a:rPr lang="en-US">
                <a:latin typeface="Arial Unicode MS" panose="020B0604020202020204" pitchFamily="34" charset="-128"/>
              </a:rPr>
              <a:t> and variance 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 baseline="30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.  Then </a:t>
            </a: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587500" y="2979738"/>
          <a:ext cx="53244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Equation" r:id="rId3" imgW="2908080" imgH="1511280" progId="Equation.3">
                  <p:embed/>
                </p:oleObj>
              </mc:Choice>
              <mc:Fallback>
                <p:oleObj name="Equation" r:id="rId3" imgW="2908080" imgH="151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979738"/>
                        <a:ext cx="5324475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3742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CCAD6F-CC40-4137-BD3A-25F831711C7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Central Limit Theorem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hlinkClick r:id="rId2"/>
              </a:rPr>
              <a:t>http://www.stat.uiuc.edu/courses/stat100/cuwu/boxmodel.html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13770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52387"/>
            <a:ext cx="64484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84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8422"/>
            <a:ext cx="6478573" cy="68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37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4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25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47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41AA93-748E-4883-BB98-BF698DF378C7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Arial Unicode MS" pitchFamily="34" charset="-128"/>
              </a:rPr>
              <a:t>Outline for Today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626" y="1017104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Unicode MS" panose="020B0604020202020204" pitchFamily="34" charset="-128"/>
              </a:rPr>
              <a:t>Continuing Probability Part III – Continuous Random Variables – Sections 5.4-5.5</a:t>
            </a:r>
          </a:p>
          <a:p>
            <a:pPr eaLnBrk="1" hangingPunct="1"/>
            <a:endParaRPr lang="en-US" altLang="en-US" b="1" dirty="0"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b="1" dirty="0">
                <a:latin typeface="Arial Unicode MS" panose="020B0604020202020204" pitchFamily="34" charset="-128"/>
              </a:rPr>
              <a:t>Homework 2 is due today</a:t>
            </a:r>
          </a:p>
          <a:p>
            <a:pPr eaLnBrk="1" hangingPunct="1"/>
            <a:endParaRPr lang="en-US" altLang="en-US" b="1" dirty="0">
              <a:latin typeface="Arial Unicode MS" panose="020B0604020202020204" pitchFamily="34" charset="-128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 Unicode MS" panose="020B0604020202020204" pitchFamily="34" charset="-128"/>
              </a:rPr>
              <a:t>Homework 3 is due Thursday the 19</a:t>
            </a:r>
            <a:r>
              <a:rPr lang="en-US" altLang="en-US" sz="3200" b="1" baseline="30000" dirty="0">
                <a:latin typeface="Arial Unicode MS" panose="020B0604020202020204" pitchFamily="34" charset="-128"/>
              </a:rPr>
              <a:t>th</a:t>
            </a:r>
          </a:p>
          <a:p>
            <a:pPr marL="0" lvl="1" indent="0" eaLnBrk="1" hangingPunct="1">
              <a:buNone/>
            </a:pPr>
            <a:r>
              <a:rPr lang="en-US" altLang="en-US" sz="3200" b="1" dirty="0">
                <a:latin typeface="Arial Unicode MS" panose="020B0604020202020204" pitchFamily="34" charset="-128"/>
              </a:rPr>
              <a:t>    </a:t>
            </a:r>
            <a:endParaRPr lang="en-US" altLang="en-US" b="1" dirty="0">
              <a:latin typeface="Arial Unicode MS" panose="020B0604020202020204" pitchFamily="34" charset="-128"/>
            </a:endParaRP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Arial Unicode MS" pitchFamily="34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9830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57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3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52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98" y="0"/>
            <a:ext cx="6463602" cy="68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04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0934"/>
            <a:ext cx="6515852" cy="68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33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0" y="-5862"/>
            <a:ext cx="6455229" cy="68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76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565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A9F6E8-A62C-4D61-ADF6-3B06762CF41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How Large Does </a:t>
            </a:r>
            <a:r>
              <a:rPr lang="en-US" sz="4000" i="1">
                <a:latin typeface="Arial Unicode MS" panose="020B0604020202020204" pitchFamily="34" charset="-128"/>
              </a:rPr>
              <a:t>n</a:t>
            </a:r>
            <a:r>
              <a:rPr lang="en-US" sz="4000">
                <a:latin typeface="Arial Unicode MS" panose="020B0604020202020204" pitchFamily="34" charset="-128"/>
              </a:rPr>
              <a:t> Need to be?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Always normal if the population is normal to start with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A rule of thumb is if n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>
                <a:cs typeface="Arial" panose="020B0604020202020204" pitchFamily="34" charset="0"/>
              </a:rPr>
              <a:t>≥5 and </a:t>
            </a:r>
            <a:r>
              <a:rPr lang="en-US" sz="3200" dirty="0"/>
              <a:t>n(1-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/>
              <a:t>)≥5</a:t>
            </a:r>
            <a:r>
              <a:rPr lang="en-US" sz="2400" dirty="0"/>
              <a:t> </a:t>
            </a:r>
            <a:r>
              <a:rPr lang="en-US" sz="3200" dirty="0"/>
              <a:t>if the population is a binomial experiment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n&gt;30 is often suggested as being pretty good for many distributions (with seemingly little justification)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89678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57873B-C345-4010-809C-74E7A96C1E36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</a:rPr>
              <a:t>Example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A biased coin has a mean of 0.4 and a standard deviation of approximately 0.49 (if a head is counted as one and a tail as zero).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If it is flipped 14 times, approximately what is the chance of observing 8 heads or more?</a:t>
            </a:r>
          </a:p>
        </p:txBody>
      </p:sp>
    </p:spTree>
    <p:extLst>
      <p:ext uri="{BB962C8B-B14F-4D97-AF65-F5344CB8AC3E}">
        <p14:creationId xmlns:p14="http://schemas.microsoft.com/office/powerpoint/2010/main" val="24502678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533399"/>
            <a:ext cx="5597205" cy="5562601"/>
          </a:xfrm>
          <a:prstGeom prst="rect">
            <a:avLst/>
          </a:prstGeom>
        </p:spPr>
      </p:pic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069049-63FE-4665-A71C-CC8349EFFA8A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>
                <a:latin typeface="Arial Unicode MS" panose="020B0604020202020204" pitchFamily="34" charset="-128"/>
              </a:rPr>
              <a:t>Normal Approximation to the Binomial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096678" y="5874585"/>
            <a:ext cx="556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&gt; x&lt;-</a:t>
            </a:r>
            <a:r>
              <a:rPr lang="en-US" sz="2800" dirty="0" err="1"/>
              <a:t>rbinom</a:t>
            </a:r>
            <a:r>
              <a:rPr lang="en-US" sz="2800" dirty="0"/>
              <a:t>(10000,14,.4)</a:t>
            </a:r>
          </a:p>
          <a:p>
            <a:r>
              <a:rPr lang="en-US" sz="2800" dirty="0"/>
              <a:t>&gt; </a:t>
            </a:r>
            <a:r>
              <a:rPr lang="en-US" sz="2800" dirty="0" err="1"/>
              <a:t>qqnorm</a:t>
            </a:r>
            <a:r>
              <a:rPr lang="en-US" sz="2800" dirty="0"/>
              <a:t>(x); </a:t>
            </a:r>
            <a:r>
              <a:rPr lang="en-US" sz="2800" dirty="0" err="1"/>
              <a:t>qqline</a:t>
            </a:r>
            <a:r>
              <a:rPr lang="en-US" sz="2800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07839461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069049-63FE-4665-A71C-CC8349EFFA8A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>
                <a:latin typeface="Arial Unicode MS" panose="020B0604020202020204" pitchFamily="34" charset="-128"/>
              </a:rPr>
              <a:t>Normal Approximation to the Binomial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343025"/>
            <a:ext cx="75914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724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22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069049-63FE-4665-A71C-CC8349EFFA8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>
                <a:latin typeface="Arial Unicode MS" panose="020B0604020202020204" pitchFamily="34" charset="-128"/>
              </a:rPr>
              <a:t>Normal Approximation to the Binomial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343025"/>
            <a:ext cx="7591425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1" y="1295400"/>
            <a:ext cx="7667625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5619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&gt; 1-pbinom(7,14,.4)</a:t>
            </a:r>
          </a:p>
          <a:p>
            <a:r>
              <a:rPr lang="en-US" sz="3200" dirty="0"/>
              <a:t>[1] 0.1501401</a:t>
            </a:r>
          </a:p>
        </p:txBody>
      </p:sp>
    </p:spTree>
    <p:extLst>
      <p:ext uri="{BB962C8B-B14F-4D97-AF65-F5344CB8AC3E}">
        <p14:creationId xmlns:p14="http://schemas.microsoft.com/office/powerpoint/2010/main" val="5249093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31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5667171"/>
              </p:ext>
            </p:extLst>
          </p:nvPr>
        </p:nvGraphicFramePr>
        <p:xfrm>
          <a:off x="3200400" y="2512"/>
          <a:ext cx="3352800" cy="214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3" imgW="990360" imgH="634680" progId="Equation.3">
                  <p:embed/>
                </p:oleObj>
              </mc:Choice>
              <mc:Fallback>
                <p:oleObj name="Equation" r:id="rId3" imgW="990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2"/>
                        <a:ext cx="3352800" cy="2148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2337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D32A60-1208-4B2E-864E-05E7FD78DBE8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28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6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D32A60-1208-4B2E-864E-05E7FD78DBE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13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30E42-C57D-4375-9A45-296ECF6BB1ED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9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57873B-C345-4010-809C-74E7A96C1E36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</a:rPr>
              <a:t>Example 2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A biased coin has a mean of 0.8.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If it is flipped 4000 times, approximately what is the chance of observing 3,250 or fewer heads?</a:t>
            </a:r>
          </a:p>
        </p:txBody>
      </p:sp>
    </p:spTree>
    <p:extLst>
      <p:ext uri="{BB962C8B-B14F-4D97-AF65-F5344CB8AC3E}">
        <p14:creationId xmlns:p14="http://schemas.microsoft.com/office/powerpoint/2010/main" val="20952417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D32A60-1208-4B2E-864E-05E7FD78DBE8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76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30E42-C57D-4375-9A45-296ECF6BB1ED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10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67"/>
            <a:ext cx="9067800" cy="762000"/>
          </a:xfrm>
        </p:spPr>
        <p:txBody>
          <a:bodyPr/>
          <a:lstStyle/>
          <a:p>
            <a:pPr eaLnBrk="1" hangingPunct="1"/>
            <a:r>
              <a:rPr lang="en-US" dirty="0"/>
              <a:t>How can you tell if it seems like it’s from a normal distribution?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6019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</a:t>
            </a:r>
          </a:p>
        </p:txBody>
      </p:sp>
      <p:grpSp>
        <p:nvGrpSpPr>
          <p:cNvPr id="31748" name="Group 4"/>
          <p:cNvGrpSpPr>
            <a:grpSpLocks noChangeAspect="1"/>
          </p:cNvGrpSpPr>
          <p:nvPr/>
        </p:nvGrpSpPr>
        <p:grpSpPr bwMode="auto">
          <a:xfrm>
            <a:off x="457200" y="1371600"/>
            <a:ext cx="4038600" cy="2468563"/>
            <a:chOff x="384" y="1008"/>
            <a:chExt cx="2316" cy="1416"/>
          </a:xfrm>
        </p:grpSpPr>
        <p:sp>
          <p:nvSpPr>
            <p:cNvPr id="31878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4" y="1008"/>
              <a:ext cx="230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Rectangle 6"/>
            <p:cNvSpPr>
              <a:spLocks noChangeArrowheads="1"/>
            </p:cNvSpPr>
            <p:nvPr/>
          </p:nvSpPr>
          <p:spPr bwMode="auto">
            <a:xfrm>
              <a:off x="384" y="1008"/>
              <a:ext cx="2310" cy="1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0" name="Rectangle 7"/>
            <p:cNvSpPr>
              <a:spLocks noChangeArrowheads="1"/>
            </p:cNvSpPr>
            <p:nvPr/>
          </p:nvSpPr>
          <p:spPr bwMode="auto">
            <a:xfrm>
              <a:off x="384" y="1008"/>
              <a:ext cx="2316" cy="14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1" name="Rectangle 8"/>
            <p:cNvSpPr>
              <a:spLocks noChangeArrowheads="1"/>
            </p:cNvSpPr>
            <p:nvPr/>
          </p:nvSpPr>
          <p:spPr bwMode="auto">
            <a:xfrm>
              <a:off x="438" y="1062"/>
              <a:ext cx="2202" cy="1302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2" name="Rectangle 9"/>
            <p:cNvSpPr>
              <a:spLocks noChangeArrowheads="1"/>
            </p:cNvSpPr>
            <p:nvPr/>
          </p:nvSpPr>
          <p:spPr bwMode="auto">
            <a:xfrm>
              <a:off x="960" y="1080"/>
              <a:ext cx="1662" cy="990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3" name="Rectangle 10"/>
            <p:cNvSpPr>
              <a:spLocks noChangeArrowheads="1"/>
            </p:cNvSpPr>
            <p:nvPr/>
          </p:nvSpPr>
          <p:spPr bwMode="auto">
            <a:xfrm>
              <a:off x="1128" y="1974"/>
              <a:ext cx="210" cy="90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4" name="Rectangle 11"/>
            <p:cNvSpPr>
              <a:spLocks noChangeArrowheads="1"/>
            </p:cNvSpPr>
            <p:nvPr/>
          </p:nvSpPr>
          <p:spPr bwMode="auto">
            <a:xfrm>
              <a:off x="1134" y="1980"/>
              <a:ext cx="204" cy="9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5" name="Rectangle 12"/>
            <p:cNvSpPr>
              <a:spLocks noChangeArrowheads="1"/>
            </p:cNvSpPr>
            <p:nvPr/>
          </p:nvSpPr>
          <p:spPr bwMode="auto">
            <a:xfrm>
              <a:off x="1332" y="1656"/>
              <a:ext cx="216" cy="408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6" name="Rectangle 13"/>
            <p:cNvSpPr>
              <a:spLocks noChangeArrowheads="1"/>
            </p:cNvSpPr>
            <p:nvPr/>
          </p:nvSpPr>
          <p:spPr bwMode="auto">
            <a:xfrm>
              <a:off x="1338" y="1662"/>
              <a:ext cx="210" cy="40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7" name="Rectangle 14"/>
            <p:cNvSpPr>
              <a:spLocks noChangeArrowheads="1"/>
            </p:cNvSpPr>
            <p:nvPr/>
          </p:nvSpPr>
          <p:spPr bwMode="auto">
            <a:xfrm>
              <a:off x="1542" y="1518"/>
              <a:ext cx="210" cy="546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8" name="Rectangle 15"/>
            <p:cNvSpPr>
              <a:spLocks noChangeArrowheads="1"/>
            </p:cNvSpPr>
            <p:nvPr/>
          </p:nvSpPr>
          <p:spPr bwMode="auto">
            <a:xfrm>
              <a:off x="1548" y="1524"/>
              <a:ext cx="204" cy="54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89" name="Rectangle 16"/>
            <p:cNvSpPr>
              <a:spLocks noChangeArrowheads="1"/>
            </p:cNvSpPr>
            <p:nvPr/>
          </p:nvSpPr>
          <p:spPr bwMode="auto">
            <a:xfrm>
              <a:off x="1746" y="1518"/>
              <a:ext cx="210" cy="546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0" name="Rectangle 17"/>
            <p:cNvSpPr>
              <a:spLocks noChangeArrowheads="1"/>
            </p:cNvSpPr>
            <p:nvPr/>
          </p:nvSpPr>
          <p:spPr bwMode="auto">
            <a:xfrm>
              <a:off x="1752" y="1524"/>
              <a:ext cx="204" cy="54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1" name="Rectangle 18"/>
            <p:cNvSpPr>
              <a:spLocks noChangeArrowheads="1"/>
            </p:cNvSpPr>
            <p:nvPr/>
          </p:nvSpPr>
          <p:spPr bwMode="auto">
            <a:xfrm>
              <a:off x="1950" y="1104"/>
              <a:ext cx="210" cy="960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2" name="Rectangle 19"/>
            <p:cNvSpPr>
              <a:spLocks noChangeArrowheads="1"/>
            </p:cNvSpPr>
            <p:nvPr/>
          </p:nvSpPr>
          <p:spPr bwMode="auto">
            <a:xfrm>
              <a:off x="1956" y="1110"/>
              <a:ext cx="204" cy="9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3" name="Rectangle 20"/>
            <p:cNvSpPr>
              <a:spLocks noChangeArrowheads="1"/>
            </p:cNvSpPr>
            <p:nvPr/>
          </p:nvSpPr>
          <p:spPr bwMode="auto">
            <a:xfrm>
              <a:off x="2154" y="1932"/>
              <a:ext cx="216" cy="132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4" name="Rectangle 21"/>
            <p:cNvSpPr>
              <a:spLocks noChangeArrowheads="1"/>
            </p:cNvSpPr>
            <p:nvPr/>
          </p:nvSpPr>
          <p:spPr bwMode="auto">
            <a:xfrm>
              <a:off x="2160" y="1938"/>
              <a:ext cx="210" cy="13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5" name="Rectangle 22"/>
            <p:cNvSpPr>
              <a:spLocks noChangeArrowheads="1"/>
            </p:cNvSpPr>
            <p:nvPr/>
          </p:nvSpPr>
          <p:spPr bwMode="auto">
            <a:xfrm>
              <a:off x="2364" y="1974"/>
              <a:ext cx="210" cy="90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6" name="Rectangle 23"/>
            <p:cNvSpPr>
              <a:spLocks noChangeArrowheads="1"/>
            </p:cNvSpPr>
            <p:nvPr/>
          </p:nvSpPr>
          <p:spPr bwMode="auto">
            <a:xfrm>
              <a:off x="2370" y="1980"/>
              <a:ext cx="204" cy="9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7" name="Rectangle 24"/>
            <p:cNvSpPr>
              <a:spLocks noChangeArrowheads="1"/>
            </p:cNvSpPr>
            <p:nvPr/>
          </p:nvSpPr>
          <p:spPr bwMode="auto">
            <a:xfrm>
              <a:off x="1632" y="2202"/>
              <a:ext cx="330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98" name="Line 25"/>
            <p:cNvSpPr>
              <a:spLocks noChangeShapeType="1"/>
            </p:cNvSpPr>
            <p:nvPr/>
          </p:nvSpPr>
          <p:spPr bwMode="auto">
            <a:xfrm>
              <a:off x="1026" y="2064"/>
              <a:ext cx="1536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26"/>
            <p:cNvSpPr>
              <a:spLocks noChangeShapeType="1"/>
            </p:cNvSpPr>
            <p:nvPr/>
          </p:nvSpPr>
          <p:spPr bwMode="auto">
            <a:xfrm>
              <a:off x="1128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Rectangle 27"/>
            <p:cNvSpPr>
              <a:spLocks noChangeArrowheads="1"/>
            </p:cNvSpPr>
            <p:nvPr/>
          </p:nvSpPr>
          <p:spPr bwMode="auto">
            <a:xfrm>
              <a:off x="1038" y="2094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3800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01" name="Line 28"/>
            <p:cNvSpPr>
              <a:spLocks noChangeShapeType="1"/>
            </p:cNvSpPr>
            <p:nvPr/>
          </p:nvSpPr>
          <p:spPr bwMode="auto">
            <a:xfrm>
              <a:off x="1332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Line 29"/>
            <p:cNvSpPr>
              <a:spLocks noChangeShapeType="1"/>
            </p:cNvSpPr>
            <p:nvPr/>
          </p:nvSpPr>
          <p:spPr bwMode="auto">
            <a:xfrm>
              <a:off x="1542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Line 30"/>
            <p:cNvSpPr>
              <a:spLocks noChangeShapeType="1"/>
            </p:cNvSpPr>
            <p:nvPr/>
          </p:nvSpPr>
          <p:spPr bwMode="auto">
            <a:xfrm>
              <a:off x="1746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Rectangle 31"/>
            <p:cNvSpPr>
              <a:spLocks noChangeArrowheads="1"/>
            </p:cNvSpPr>
            <p:nvPr/>
          </p:nvSpPr>
          <p:spPr bwMode="auto">
            <a:xfrm>
              <a:off x="1656" y="2094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5000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05" name="Line 32"/>
            <p:cNvSpPr>
              <a:spLocks noChangeShapeType="1"/>
            </p:cNvSpPr>
            <p:nvPr/>
          </p:nvSpPr>
          <p:spPr bwMode="auto">
            <a:xfrm>
              <a:off x="1950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Line 33"/>
            <p:cNvSpPr>
              <a:spLocks noChangeShapeType="1"/>
            </p:cNvSpPr>
            <p:nvPr/>
          </p:nvSpPr>
          <p:spPr bwMode="auto">
            <a:xfrm>
              <a:off x="2154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Line 34"/>
            <p:cNvSpPr>
              <a:spLocks noChangeShapeType="1"/>
            </p:cNvSpPr>
            <p:nvPr/>
          </p:nvSpPr>
          <p:spPr bwMode="auto">
            <a:xfrm>
              <a:off x="2364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Rectangle 35"/>
            <p:cNvSpPr>
              <a:spLocks noChangeArrowheads="1"/>
            </p:cNvSpPr>
            <p:nvPr/>
          </p:nvSpPr>
          <p:spPr bwMode="auto">
            <a:xfrm>
              <a:off x="2274" y="2094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6200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09" name="Line 36"/>
            <p:cNvSpPr>
              <a:spLocks noChangeShapeType="1"/>
            </p:cNvSpPr>
            <p:nvPr/>
          </p:nvSpPr>
          <p:spPr bwMode="auto">
            <a:xfrm>
              <a:off x="2568" y="2064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Rectangle 37"/>
            <p:cNvSpPr>
              <a:spLocks noChangeArrowheads="1"/>
            </p:cNvSpPr>
            <p:nvPr/>
          </p:nvSpPr>
          <p:spPr bwMode="auto">
            <a:xfrm>
              <a:off x="1650" y="2220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salary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11" name="Rectangle 38"/>
            <p:cNvSpPr>
              <a:spLocks noChangeArrowheads="1"/>
            </p:cNvSpPr>
            <p:nvPr/>
          </p:nvSpPr>
          <p:spPr bwMode="auto">
            <a:xfrm>
              <a:off x="504" y="1218"/>
              <a:ext cx="90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912" name="Line 39"/>
            <p:cNvSpPr>
              <a:spLocks noChangeShapeType="1"/>
            </p:cNvSpPr>
            <p:nvPr/>
          </p:nvSpPr>
          <p:spPr bwMode="auto">
            <a:xfrm>
              <a:off x="960" y="1104"/>
              <a:ext cx="1" cy="960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Line 40"/>
            <p:cNvSpPr>
              <a:spLocks noChangeShapeType="1"/>
            </p:cNvSpPr>
            <p:nvPr/>
          </p:nvSpPr>
          <p:spPr bwMode="auto">
            <a:xfrm>
              <a:off x="942" y="2064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Rectangle 41"/>
            <p:cNvSpPr>
              <a:spLocks noChangeArrowheads="1"/>
            </p:cNvSpPr>
            <p:nvPr/>
          </p:nvSpPr>
          <p:spPr bwMode="auto">
            <a:xfrm>
              <a:off x="894" y="2022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15" name="Line 42"/>
            <p:cNvSpPr>
              <a:spLocks noChangeShapeType="1"/>
            </p:cNvSpPr>
            <p:nvPr/>
          </p:nvSpPr>
          <p:spPr bwMode="auto">
            <a:xfrm>
              <a:off x="942" y="1842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Rectangle 43"/>
            <p:cNvSpPr>
              <a:spLocks noChangeArrowheads="1"/>
            </p:cNvSpPr>
            <p:nvPr/>
          </p:nvSpPr>
          <p:spPr bwMode="auto">
            <a:xfrm>
              <a:off x="654" y="1800"/>
              <a:ext cx="22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0.0002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17" name="Line 44"/>
            <p:cNvSpPr>
              <a:spLocks noChangeShapeType="1"/>
            </p:cNvSpPr>
            <p:nvPr/>
          </p:nvSpPr>
          <p:spPr bwMode="auto">
            <a:xfrm>
              <a:off x="942" y="1614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Rectangle 45"/>
            <p:cNvSpPr>
              <a:spLocks noChangeArrowheads="1"/>
            </p:cNvSpPr>
            <p:nvPr/>
          </p:nvSpPr>
          <p:spPr bwMode="auto">
            <a:xfrm>
              <a:off x="654" y="1572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0.0004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19" name="Line 46"/>
            <p:cNvSpPr>
              <a:spLocks noChangeShapeType="1"/>
            </p:cNvSpPr>
            <p:nvPr/>
          </p:nvSpPr>
          <p:spPr bwMode="auto">
            <a:xfrm>
              <a:off x="942" y="1392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Rectangle 47"/>
            <p:cNvSpPr>
              <a:spLocks noChangeArrowheads="1"/>
            </p:cNvSpPr>
            <p:nvPr/>
          </p:nvSpPr>
          <p:spPr bwMode="auto">
            <a:xfrm>
              <a:off x="654" y="1350"/>
              <a:ext cx="22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0.0006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1" name="Line 48"/>
            <p:cNvSpPr>
              <a:spLocks noChangeShapeType="1"/>
            </p:cNvSpPr>
            <p:nvPr/>
          </p:nvSpPr>
          <p:spPr bwMode="auto">
            <a:xfrm>
              <a:off x="942" y="1164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Rectangle 49"/>
            <p:cNvSpPr>
              <a:spLocks noChangeArrowheads="1"/>
            </p:cNvSpPr>
            <p:nvPr/>
          </p:nvSpPr>
          <p:spPr bwMode="auto">
            <a:xfrm>
              <a:off x="654" y="1122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0.0008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3" name="Rectangle 50"/>
            <p:cNvSpPr>
              <a:spLocks noChangeArrowheads="1"/>
            </p:cNvSpPr>
            <p:nvPr/>
          </p:nvSpPr>
          <p:spPr bwMode="auto">
            <a:xfrm>
              <a:off x="522" y="1236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D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4" name="Rectangle 51"/>
            <p:cNvSpPr>
              <a:spLocks noChangeArrowheads="1"/>
            </p:cNvSpPr>
            <p:nvPr/>
          </p:nvSpPr>
          <p:spPr bwMode="auto">
            <a:xfrm>
              <a:off x="522" y="1338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e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5" name="Rectangle 52"/>
            <p:cNvSpPr>
              <a:spLocks noChangeArrowheads="1"/>
            </p:cNvSpPr>
            <p:nvPr/>
          </p:nvSpPr>
          <p:spPr bwMode="auto">
            <a:xfrm>
              <a:off x="522" y="144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n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6" name="Rectangle 53"/>
            <p:cNvSpPr>
              <a:spLocks noChangeArrowheads="1"/>
            </p:cNvSpPr>
            <p:nvPr/>
          </p:nvSpPr>
          <p:spPr bwMode="auto">
            <a:xfrm>
              <a:off x="522" y="1542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7" name="Rectangle 54"/>
            <p:cNvSpPr>
              <a:spLocks noChangeArrowheads="1"/>
            </p:cNvSpPr>
            <p:nvPr/>
          </p:nvSpPr>
          <p:spPr bwMode="auto">
            <a:xfrm>
              <a:off x="522" y="1644"/>
              <a:ext cx="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i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8" name="Rectangle 55"/>
            <p:cNvSpPr>
              <a:spLocks noChangeArrowheads="1"/>
            </p:cNvSpPr>
            <p:nvPr/>
          </p:nvSpPr>
          <p:spPr bwMode="auto">
            <a:xfrm>
              <a:off x="522" y="1746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t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29" name="Rectangle 56"/>
            <p:cNvSpPr>
              <a:spLocks noChangeArrowheads="1"/>
            </p:cNvSpPr>
            <p:nvPr/>
          </p:nvSpPr>
          <p:spPr bwMode="auto">
            <a:xfrm>
              <a:off x="522" y="1848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930" name="Rectangle 57"/>
            <p:cNvSpPr>
              <a:spLocks noChangeArrowheads="1"/>
            </p:cNvSpPr>
            <p:nvPr/>
          </p:nvSpPr>
          <p:spPr bwMode="auto">
            <a:xfrm>
              <a:off x="444" y="2268"/>
              <a:ext cx="96" cy="96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931" name="Line 58"/>
            <p:cNvSpPr>
              <a:spLocks noChangeShapeType="1"/>
            </p:cNvSpPr>
            <p:nvPr/>
          </p:nvSpPr>
          <p:spPr bwMode="auto">
            <a:xfrm>
              <a:off x="444" y="2352"/>
              <a:ext cx="84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Line 59"/>
            <p:cNvSpPr>
              <a:spLocks noChangeShapeType="1"/>
            </p:cNvSpPr>
            <p:nvPr/>
          </p:nvSpPr>
          <p:spPr bwMode="auto">
            <a:xfrm>
              <a:off x="528" y="2268"/>
              <a:ext cx="1" cy="84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Line 60"/>
            <p:cNvSpPr>
              <a:spLocks noChangeShapeType="1"/>
            </p:cNvSpPr>
            <p:nvPr/>
          </p:nvSpPr>
          <p:spPr bwMode="auto">
            <a:xfrm>
              <a:off x="450" y="2346"/>
              <a:ext cx="72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Line 61"/>
            <p:cNvSpPr>
              <a:spLocks noChangeShapeType="1"/>
            </p:cNvSpPr>
            <p:nvPr/>
          </p:nvSpPr>
          <p:spPr bwMode="auto">
            <a:xfrm>
              <a:off x="522" y="2274"/>
              <a:ext cx="1" cy="72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Line 62"/>
            <p:cNvSpPr>
              <a:spLocks noChangeShapeType="1"/>
            </p:cNvSpPr>
            <p:nvPr/>
          </p:nvSpPr>
          <p:spPr bwMode="auto">
            <a:xfrm>
              <a:off x="444" y="2268"/>
              <a:ext cx="84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Line 63"/>
            <p:cNvSpPr>
              <a:spLocks noChangeShapeType="1"/>
            </p:cNvSpPr>
            <p:nvPr/>
          </p:nvSpPr>
          <p:spPr bwMode="auto">
            <a:xfrm>
              <a:off x="444" y="2268"/>
              <a:ext cx="1" cy="84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Line 64"/>
            <p:cNvSpPr>
              <a:spLocks noChangeShapeType="1"/>
            </p:cNvSpPr>
            <p:nvPr/>
          </p:nvSpPr>
          <p:spPr bwMode="auto">
            <a:xfrm>
              <a:off x="450" y="2274"/>
              <a:ext cx="72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Line 65"/>
            <p:cNvSpPr>
              <a:spLocks noChangeShapeType="1"/>
            </p:cNvSpPr>
            <p:nvPr/>
          </p:nvSpPr>
          <p:spPr bwMode="auto">
            <a:xfrm>
              <a:off x="450" y="2274"/>
              <a:ext cx="1" cy="72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Line 66"/>
            <p:cNvSpPr>
              <a:spLocks noChangeShapeType="1"/>
            </p:cNvSpPr>
            <p:nvPr/>
          </p:nvSpPr>
          <p:spPr bwMode="auto">
            <a:xfrm>
              <a:off x="474" y="228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Line 67"/>
            <p:cNvSpPr>
              <a:spLocks noChangeShapeType="1"/>
            </p:cNvSpPr>
            <p:nvPr/>
          </p:nvSpPr>
          <p:spPr bwMode="auto">
            <a:xfrm>
              <a:off x="480" y="229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Line 68"/>
            <p:cNvSpPr>
              <a:spLocks noChangeShapeType="1"/>
            </p:cNvSpPr>
            <p:nvPr/>
          </p:nvSpPr>
          <p:spPr bwMode="auto">
            <a:xfrm>
              <a:off x="486" y="229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Line 69"/>
            <p:cNvSpPr>
              <a:spLocks noChangeShapeType="1"/>
            </p:cNvSpPr>
            <p:nvPr/>
          </p:nvSpPr>
          <p:spPr bwMode="auto">
            <a:xfrm>
              <a:off x="492" y="23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Line 70"/>
            <p:cNvSpPr>
              <a:spLocks noChangeShapeType="1"/>
            </p:cNvSpPr>
            <p:nvPr/>
          </p:nvSpPr>
          <p:spPr bwMode="auto">
            <a:xfrm>
              <a:off x="498" y="23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" name="Group 71"/>
          <p:cNvGrpSpPr>
            <a:grpSpLocks noChangeAspect="1"/>
          </p:cNvGrpSpPr>
          <p:nvPr/>
        </p:nvGrpSpPr>
        <p:grpSpPr bwMode="auto">
          <a:xfrm>
            <a:off x="4800600" y="1371600"/>
            <a:ext cx="4038600" cy="2468563"/>
            <a:chOff x="1728" y="1460"/>
            <a:chExt cx="2316" cy="1416"/>
          </a:xfrm>
        </p:grpSpPr>
        <p:sp>
          <p:nvSpPr>
            <p:cNvPr id="31812" name="AutoShape 72"/>
            <p:cNvSpPr>
              <a:spLocks noChangeAspect="1" noChangeArrowheads="1" noTextEdit="1"/>
            </p:cNvSpPr>
            <p:nvPr/>
          </p:nvSpPr>
          <p:spPr bwMode="auto">
            <a:xfrm>
              <a:off x="1728" y="1460"/>
              <a:ext cx="230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Rectangle 73"/>
            <p:cNvSpPr>
              <a:spLocks noChangeArrowheads="1"/>
            </p:cNvSpPr>
            <p:nvPr/>
          </p:nvSpPr>
          <p:spPr bwMode="auto">
            <a:xfrm>
              <a:off x="1728" y="1460"/>
              <a:ext cx="2310" cy="1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4" name="Rectangle 74"/>
            <p:cNvSpPr>
              <a:spLocks noChangeArrowheads="1"/>
            </p:cNvSpPr>
            <p:nvPr/>
          </p:nvSpPr>
          <p:spPr bwMode="auto">
            <a:xfrm>
              <a:off x="1728" y="1460"/>
              <a:ext cx="2316" cy="14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5" name="Rectangle 75"/>
            <p:cNvSpPr>
              <a:spLocks noChangeArrowheads="1"/>
            </p:cNvSpPr>
            <p:nvPr/>
          </p:nvSpPr>
          <p:spPr bwMode="auto">
            <a:xfrm>
              <a:off x="1782" y="1514"/>
              <a:ext cx="2202" cy="1302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6" name="Rectangle 76"/>
            <p:cNvSpPr>
              <a:spLocks noChangeArrowheads="1"/>
            </p:cNvSpPr>
            <p:nvPr/>
          </p:nvSpPr>
          <p:spPr bwMode="auto">
            <a:xfrm>
              <a:off x="2304" y="1532"/>
              <a:ext cx="1662" cy="990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7" name="Rectangle 77"/>
            <p:cNvSpPr>
              <a:spLocks noChangeArrowheads="1"/>
            </p:cNvSpPr>
            <p:nvPr/>
          </p:nvSpPr>
          <p:spPr bwMode="auto">
            <a:xfrm>
              <a:off x="2370" y="2468"/>
              <a:ext cx="210" cy="48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8" name="Rectangle 78"/>
            <p:cNvSpPr>
              <a:spLocks noChangeArrowheads="1"/>
            </p:cNvSpPr>
            <p:nvPr/>
          </p:nvSpPr>
          <p:spPr bwMode="auto">
            <a:xfrm>
              <a:off x="2376" y="2474"/>
              <a:ext cx="204" cy="4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19" name="Rectangle 79"/>
            <p:cNvSpPr>
              <a:spLocks noChangeArrowheads="1"/>
            </p:cNvSpPr>
            <p:nvPr/>
          </p:nvSpPr>
          <p:spPr bwMode="auto">
            <a:xfrm>
              <a:off x="2574" y="2180"/>
              <a:ext cx="216" cy="336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0" name="Rectangle 80"/>
            <p:cNvSpPr>
              <a:spLocks noChangeArrowheads="1"/>
            </p:cNvSpPr>
            <p:nvPr/>
          </p:nvSpPr>
          <p:spPr bwMode="auto">
            <a:xfrm>
              <a:off x="2580" y="2186"/>
              <a:ext cx="210" cy="3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1" name="Rectangle 81"/>
            <p:cNvSpPr>
              <a:spLocks noChangeArrowheads="1"/>
            </p:cNvSpPr>
            <p:nvPr/>
          </p:nvSpPr>
          <p:spPr bwMode="auto">
            <a:xfrm>
              <a:off x="2784" y="2324"/>
              <a:ext cx="210" cy="192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2" name="Rectangle 82"/>
            <p:cNvSpPr>
              <a:spLocks noChangeArrowheads="1"/>
            </p:cNvSpPr>
            <p:nvPr/>
          </p:nvSpPr>
          <p:spPr bwMode="auto">
            <a:xfrm>
              <a:off x="2790" y="2330"/>
              <a:ext cx="204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3" name="Rectangle 83"/>
            <p:cNvSpPr>
              <a:spLocks noChangeArrowheads="1"/>
            </p:cNvSpPr>
            <p:nvPr/>
          </p:nvSpPr>
          <p:spPr bwMode="auto">
            <a:xfrm>
              <a:off x="2988" y="1652"/>
              <a:ext cx="210" cy="864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4" name="Rectangle 84"/>
            <p:cNvSpPr>
              <a:spLocks noChangeArrowheads="1"/>
            </p:cNvSpPr>
            <p:nvPr/>
          </p:nvSpPr>
          <p:spPr bwMode="auto">
            <a:xfrm>
              <a:off x="2994" y="1658"/>
              <a:ext cx="204" cy="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5" name="Rectangle 85"/>
            <p:cNvSpPr>
              <a:spLocks noChangeArrowheads="1"/>
            </p:cNvSpPr>
            <p:nvPr/>
          </p:nvSpPr>
          <p:spPr bwMode="auto">
            <a:xfrm>
              <a:off x="3192" y="1550"/>
              <a:ext cx="210" cy="966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6" name="Rectangle 86"/>
            <p:cNvSpPr>
              <a:spLocks noChangeArrowheads="1"/>
            </p:cNvSpPr>
            <p:nvPr/>
          </p:nvSpPr>
          <p:spPr bwMode="auto">
            <a:xfrm>
              <a:off x="3198" y="1556"/>
              <a:ext cx="204" cy="96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7" name="Rectangle 87"/>
            <p:cNvSpPr>
              <a:spLocks noChangeArrowheads="1"/>
            </p:cNvSpPr>
            <p:nvPr/>
          </p:nvSpPr>
          <p:spPr bwMode="auto">
            <a:xfrm>
              <a:off x="3396" y="2228"/>
              <a:ext cx="216" cy="288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8" name="Rectangle 88"/>
            <p:cNvSpPr>
              <a:spLocks noChangeArrowheads="1"/>
            </p:cNvSpPr>
            <p:nvPr/>
          </p:nvSpPr>
          <p:spPr bwMode="auto">
            <a:xfrm>
              <a:off x="3402" y="2234"/>
              <a:ext cx="210" cy="2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29" name="Rectangle 89"/>
            <p:cNvSpPr>
              <a:spLocks noChangeArrowheads="1"/>
            </p:cNvSpPr>
            <p:nvPr/>
          </p:nvSpPr>
          <p:spPr bwMode="auto">
            <a:xfrm>
              <a:off x="3606" y="2276"/>
              <a:ext cx="210" cy="240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30" name="Rectangle 90"/>
            <p:cNvSpPr>
              <a:spLocks noChangeArrowheads="1"/>
            </p:cNvSpPr>
            <p:nvPr/>
          </p:nvSpPr>
          <p:spPr bwMode="auto">
            <a:xfrm>
              <a:off x="3612" y="2282"/>
              <a:ext cx="204" cy="24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31" name="Rectangle 91"/>
            <p:cNvSpPr>
              <a:spLocks noChangeArrowheads="1"/>
            </p:cNvSpPr>
            <p:nvPr/>
          </p:nvSpPr>
          <p:spPr bwMode="auto">
            <a:xfrm>
              <a:off x="2976" y="2654"/>
              <a:ext cx="330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32" name="Line 92"/>
            <p:cNvSpPr>
              <a:spLocks noChangeShapeType="1"/>
            </p:cNvSpPr>
            <p:nvPr/>
          </p:nvSpPr>
          <p:spPr bwMode="auto">
            <a:xfrm>
              <a:off x="2370" y="2516"/>
              <a:ext cx="1536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Line 93"/>
            <p:cNvSpPr>
              <a:spLocks noChangeShapeType="1"/>
            </p:cNvSpPr>
            <p:nvPr/>
          </p:nvSpPr>
          <p:spPr bwMode="auto">
            <a:xfrm>
              <a:off x="2370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Rectangle 94"/>
            <p:cNvSpPr>
              <a:spLocks noChangeArrowheads="1"/>
            </p:cNvSpPr>
            <p:nvPr/>
          </p:nvSpPr>
          <p:spPr bwMode="auto">
            <a:xfrm>
              <a:off x="2280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3600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5" name="Line 95"/>
            <p:cNvSpPr>
              <a:spLocks noChangeShapeType="1"/>
            </p:cNvSpPr>
            <p:nvPr/>
          </p:nvSpPr>
          <p:spPr bwMode="auto">
            <a:xfrm>
              <a:off x="2574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Line 96"/>
            <p:cNvSpPr>
              <a:spLocks noChangeShapeType="1"/>
            </p:cNvSpPr>
            <p:nvPr/>
          </p:nvSpPr>
          <p:spPr bwMode="auto">
            <a:xfrm>
              <a:off x="2784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Line 97"/>
            <p:cNvSpPr>
              <a:spLocks noChangeShapeType="1"/>
            </p:cNvSpPr>
            <p:nvPr/>
          </p:nvSpPr>
          <p:spPr bwMode="auto">
            <a:xfrm>
              <a:off x="2988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Rectangle 98"/>
            <p:cNvSpPr>
              <a:spLocks noChangeArrowheads="1"/>
            </p:cNvSpPr>
            <p:nvPr/>
          </p:nvSpPr>
          <p:spPr bwMode="auto">
            <a:xfrm>
              <a:off x="2898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4800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9" name="Line 99"/>
            <p:cNvSpPr>
              <a:spLocks noChangeShapeType="1"/>
            </p:cNvSpPr>
            <p:nvPr/>
          </p:nvSpPr>
          <p:spPr bwMode="auto">
            <a:xfrm>
              <a:off x="3192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Line 100"/>
            <p:cNvSpPr>
              <a:spLocks noChangeShapeType="1"/>
            </p:cNvSpPr>
            <p:nvPr/>
          </p:nvSpPr>
          <p:spPr bwMode="auto">
            <a:xfrm>
              <a:off x="3396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Line 101"/>
            <p:cNvSpPr>
              <a:spLocks noChangeShapeType="1"/>
            </p:cNvSpPr>
            <p:nvPr/>
          </p:nvSpPr>
          <p:spPr bwMode="auto">
            <a:xfrm>
              <a:off x="3606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Rectangle 102"/>
            <p:cNvSpPr>
              <a:spLocks noChangeArrowheads="1"/>
            </p:cNvSpPr>
            <p:nvPr/>
          </p:nvSpPr>
          <p:spPr bwMode="auto">
            <a:xfrm>
              <a:off x="3516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6000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3" name="Line 103"/>
            <p:cNvSpPr>
              <a:spLocks noChangeShapeType="1"/>
            </p:cNvSpPr>
            <p:nvPr/>
          </p:nvSpPr>
          <p:spPr bwMode="auto">
            <a:xfrm>
              <a:off x="3810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104"/>
            <p:cNvSpPr>
              <a:spLocks noChangeArrowheads="1"/>
            </p:cNvSpPr>
            <p:nvPr/>
          </p:nvSpPr>
          <p:spPr bwMode="auto">
            <a:xfrm>
              <a:off x="2994" y="2672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salary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5" name="Rectangle 105"/>
            <p:cNvSpPr>
              <a:spLocks noChangeArrowheads="1"/>
            </p:cNvSpPr>
            <p:nvPr/>
          </p:nvSpPr>
          <p:spPr bwMode="auto">
            <a:xfrm>
              <a:off x="1848" y="1670"/>
              <a:ext cx="90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46" name="Line 106"/>
            <p:cNvSpPr>
              <a:spLocks noChangeShapeType="1"/>
            </p:cNvSpPr>
            <p:nvPr/>
          </p:nvSpPr>
          <p:spPr bwMode="auto">
            <a:xfrm>
              <a:off x="2304" y="1556"/>
              <a:ext cx="1" cy="960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Line 107"/>
            <p:cNvSpPr>
              <a:spLocks noChangeShapeType="1"/>
            </p:cNvSpPr>
            <p:nvPr/>
          </p:nvSpPr>
          <p:spPr bwMode="auto">
            <a:xfrm>
              <a:off x="2286" y="2516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Rectangle 108"/>
            <p:cNvSpPr>
              <a:spLocks noChangeArrowheads="1"/>
            </p:cNvSpPr>
            <p:nvPr/>
          </p:nvSpPr>
          <p:spPr bwMode="auto">
            <a:xfrm>
              <a:off x="2238" y="2474"/>
              <a:ext cx="4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9" name="Line 109"/>
            <p:cNvSpPr>
              <a:spLocks noChangeShapeType="1"/>
            </p:cNvSpPr>
            <p:nvPr/>
          </p:nvSpPr>
          <p:spPr bwMode="auto">
            <a:xfrm>
              <a:off x="2286" y="2282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Rectangle 110"/>
            <p:cNvSpPr>
              <a:spLocks noChangeArrowheads="1"/>
            </p:cNvSpPr>
            <p:nvPr/>
          </p:nvSpPr>
          <p:spPr bwMode="auto">
            <a:xfrm>
              <a:off x="1998" y="2240"/>
              <a:ext cx="22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0.0002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1" name="Line 111"/>
            <p:cNvSpPr>
              <a:spLocks noChangeShapeType="1"/>
            </p:cNvSpPr>
            <p:nvPr/>
          </p:nvSpPr>
          <p:spPr bwMode="auto">
            <a:xfrm>
              <a:off x="2286" y="2042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Rectangle 112"/>
            <p:cNvSpPr>
              <a:spLocks noChangeArrowheads="1"/>
            </p:cNvSpPr>
            <p:nvPr/>
          </p:nvSpPr>
          <p:spPr bwMode="auto">
            <a:xfrm>
              <a:off x="1998" y="2000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0.0004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3" name="Line 113"/>
            <p:cNvSpPr>
              <a:spLocks noChangeShapeType="1"/>
            </p:cNvSpPr>
            <p:nvPr/>
          </p:nvSpPr>
          <p:spPr bwMode="auto">
            <a:xfrm>
              <a:off x="2286" y="1808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Rectangle 114"/>
            <p:cNvSpPr>
              <a:spLocks noChangeArrowheads="1"/>
            </p:cNvSpPr>
            <p:nvPr/>
          </p:nvSpPr>
          <p:spPr bwMode="auto">
            <a:xfrm>
              <a:off x="1998" y="1766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0.0006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5" name="Line 115"/>
            <p:cNvSpPr>
              <a:spLocks noChangeShapeType="1"/>
            </p:cNvSpPr>
            <p:nvPr/>
          </p:nvSpPr>
          <p:spPr bwMode="auto">
            <a:xfrm>
              <a:off x="2286" y="1574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Rectangle 116"/>
            <p:cNvSpPr>
              <a:spLocks noChangeArrowheads="1"/>
            </p:cNvSpPr>
            <p:nvPr/>
          </p:nvSpPr>
          <p:spPr bwMode="auto">
            <a:xfrm>
              <a:off x="1998" y="1532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0.0008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7" name="Rectangle 117"/>
            <p:cNvSpPr>
              <a:spLocks noChangeArrowheads="1"/>
            </p:cNvSpPr>
            <p:nvPr/>
          </p:nvSpPr>
          <p:spPr bwMode="auto">
            <a:xfrm>
              <a:off x="1866" y="1688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D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8" name="Rectangle 118"/>
            <p:cNvSpPr>
              <a:spLocks noChangeArrowheads="1"/>
            </p:cNvSpPr>
            <p:nvPr/>
          </p:nvSpPr>
          <p:spPr bwMode="auto">
            <a:xfrm>
              <a:off x="1866" y="179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e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59" name="Rectangle 119"/>
            <p:cNvSpPr>
              <a:spLocks noChangeArrowheads="1"/>
            </p:cNvSpPr>
            <p:nvPr/>
          </p:nvSpPr>
          <p:spPr bwMode="auto">
            <a:xfrm>
              <a:off x="1866" y="1892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n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60" name="Rectangle 120"/>
            <p:cNvSpPr>
              <a:spLocks noChangeArrowheads="1"/>
            </p:cNvSpPr>
            <p:nvPr/>
          </p:nvSpPr>
          <p:spPr bwMode="auto">
            <a:xfrm>
              <a:off x="1866" y="1994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61" name="Rectangle 121"/>
            <p:cNvSpPr>
              <a:spLocks noChangeArrowheads="1"/>
            </p:cNvSpPr>
            <p:nvPr/>
          </p:nvSpPr>
          <p:spPr bwMode="auto">
            <a:xfrm>
              <a:off x="1866" y="2096"/>
              <a:ext cx="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i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62" name="Rectangle 122"/>
            <p:cNvSpPr>
              <a:spLocks noChangeArrowheads="1"/>
            </p:cNvSpPr>
            <p:nvPr/>
          </p:nvSpPr>
          <p:spPr bwMode="auto">
            <a:xfrm>
              <a:off x="1866" y="219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t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63" name="Rectangle 123"/>
            <p:cNvSpPr>
              <a:spLocks noChangeArrowheads="1"/>
            </p:cNvSpPr>
            <p:nvPr/>
          </p:nvSpPr>
          <p:spPr bwMode="auto">
            <a:xfrm>
              <a:off x="1866" y="2300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64" name="Rectangle 124"/>
            <p:cNvSpPr>
              <a:spLocks noChangeArrowheads="1"/>
            </p:cNvSpPr>
            <p:nvPr/>
          </p:nvSpPr>
          <p:spPr bwMode="auto">
            <a:xfrm>
              <a:off x="1788" y="2720"/>
              <a:ext cx="96" cy="96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865" name="Line 125"/>
            <p:cNvSpPr>
              <a:spLocks noChangeShapeType="1"/>
            </p:cNvSpPr>
            <p:nvPr/>
          </p:nvSpPr>
          <p:spPr bwMode="auto">
            <a:xfrm>
              <a:off x="1788" y="2804"/>
              <a:ext cx="84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Line 126"/>
            <p:cNvSpPr>
              <a:spLocks noChangeShapeType="1"/>
            </p:cNvSpPr>
            <p:nvPr/>
          </p:nvSpPr>
          <p:spPr bwMode="auto">
            <a:xfrm>
              <a:off x="1872" y="2720"/>
              <a:ext cx="1" cy="84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Line 127"/>
            <p:cNvSpPr>
              <a:spLocks noChangeShapeType="1"/>
            </p:cNvSpPr>
            <p:nvPr/>
          </p:nvSpPr>
          <p:spPr bwMode="auto">
            <a:xfrm>
              <a:off x="1794" y="2798"/>
              <a:ext cx="72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Line 128"/>
            <p:cNvSpPr>
              <a:spLocks noChangeShapeType="1"/>
            </p:cNvSpPr>
            <p:nvPr/>
          </p:nvSpPr>
          <p:spPr bwMode="auto">
            <a:xfrm>
              <a:off x="1866" y="2726"/>
              <a:ext cx="1" cy="72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129"/>
            <p:cNvSpPr>
              <a:spLocks noChangeShapeType="1"/>
            </p:cNvSpPr>
            <p:nvPr/>
          </p:nvSpPr>
          <p:spPr bwMode="auto">
            <a:xfrm>
              <a:off x="1788" y="2720"/>
              <a:ext cx="84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130"/>
            <p:cNvSpPr>
              <a:spLocks noChangeShapeType="1"/>
            </p:cNvSpPr>
            <p:nvPr/>
          </p:nvSpPr>
          <p:spPr bwMode="auto">
            <a:xfrm>
              <a:off x="1788" y="2720"/>
              <a:ext cx="1" cy="84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31"/>
            <p:cNvSpPr>
              <a:spLocks noChangeShapeType="1"/>
            </p:cNvSpPr>
            <p:nvPr/>
          </p:nvSpPr>
          <p:spPr bwMode="auto">
            <a:xfrm>
              <a:off x="1794" y="2726"/>
              <a:ext cx="72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32"/>
            <p:cNvSpPr>
              <a:spLocks noChangeShapeType="1"/>
            </p:cNvSpPr>
            <p:nvPr/>
          </p:nvSpPr>
          <p:spPr bwMode="auto">
            <a:xfrm>
              <a:off x="1794" y="2726"/>
              <a:ext cx="1" cy="72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Line 133"/>
            <p:cNvSpPr>
              <a:spLocks noChangeShapeType="1"/>
            </p:cNvSpPr>
            <p:nvPr/>
          </p:nvSpPr>
          <p:spPr bwMode="auto">
            <a:xfrm>
              <a:off x="1818" y="273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Line 134"/>
            <p:cNvSpPr>
              <a:spLocks noChangeShapeType="1"/>
            </p:cNvSpPr>
            <p:nvPr/>
          </p:nvSpPr>
          <p:spPr bwMode="auto">
            <a:xfrm>
              <a:off x="1824" y="274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Line 135"/>
            <p:cNvSpPr>
              <a:spLocks noChangeShapeType="1"/>
            </p:cNvSpPr>
            <p:nvPr/>
          </p:nvSpPr>
          <p:spPr bwMode="auto">
            <a:xfrm>
              <a:off x="1830" y="27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Line 136"/>
            <p:cNvSpPr>
              <a:spLocks noChangeShapeType="1"/>
            </p:cNvSpPr>
            <p:nvPr/>
          </p:nvSpPr>
          <p:spPr bwMode="auto">
            <a:xfrm>
              <a:off x="1836" y="27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Line 137"/>
            <p:cNvSpPr>
              <a:spLocks noChangeShapeType="1"/>
            </p:cNvSpPr>
            <p:nvPr/>
          </p:nvSpPr>
          <p:spPr bwMode="auto">
            <a:xfrm>
              <a:off x="1842" y="27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0" name="Group 138"/>
          <p:cNvGrpSpPr>
            <a:grpSpLocks noChangeAspect="1"/>
          </p:cNvGrpSpPr>
          <p:nvPr/>
        </p:nvGrpSpPr>
        <p:grpSpPr bwMode="auto">
          <a:xfrm>
            <a:off x="457200" y="3886200"/>
            <a:ext cx="4038600" cy="2468563"/>
            <a:chOff x="1728" y="1460"/>
            <a:chExt cx="2316" cy="1416"/>
          </a:xfrm>
        </p:grpSpPr>
        <p:sp>
          <p:nvSpPr>
            <p:cNvPr id="31751" name="AutoShape 139"/>
            <p:cNvSpPr>
              <a:spLocks noChangeAspect="1" noChangeArrowheads="1" noTextEdit="1"/>
            </p:cNvSpPr>
            <p:nvPr/>
          </p:nvSpPr>
          <p:spPr bwMode="auto">
            <a:xfrm>
              <a:off x="1728" y="1460"/>
              <a:ext cx="230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Rectangle 140"/>
            <p:cNvSpPr>
              <a:spLocks noChangeArrowheads="1"/>
            </p:cNvSpPr>
            <p:nvPr/>
          </p:nvSpPr>
          <p:spPr bwMode="auto">
            <a:xfrm>
              <a:off x="1728" y="1460"/>
              <a:ext cx="2310" cy="1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3" name="Rectangle 141"/>
            <p:cNvSpPr>
              <a:spLocks noChangeArrowheads="1"/>
            </p:cNvSpPr>
            <p:nvPr/>
          </p:nvSpPr>
          <p:spPr bwMode="auto">
            <a:xfrm>
              <a:off x="1728" y="1460"/>
              <a:ext cx="2316" cy="14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4" name="Rectangle 142"/>
            <p:cNvSpPr>
              <a:spLocks noChangeArrowheads="1"/>
            </p:cNvSpPr>
            <p:nvPr/>
          </p:nvSpPr>
          <p:spPr bwMode="auto">
            <a:xfrm>
              <a:off x="1782" y="1514"/>
              <a:ext cx="2202" cy="1302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5" name="Rectangle 143"/>
            <p:cNvSpPr>
              <a:spLocks noChangeArrowheads="1"/>
            </p:cNvSpPr>
            <p:nvPr/>
          </p:nvSpPr>
          <p:spPr bwMode="auto">
            <a:xfrm>
              <a:off x="2304" y="1532"/>
              <a:ext cx="1662" cy="990"/>
            </a:xfrm>
            <a:prstGeom prst="rect">
              <a:avLst/>
            </a:prstGeom>
            <a:noFill/>
            <a:ln w="9525">
              <a:solidFill>
                <a:srgbClr val="5555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6" name="Rectangle 144"/>
            <p:cNvSpPr>
              <a:spLocks noChangeArrowheads="1"/>
            </p:cNvSpPr>
            <p:nvPr/>
          </p:nvSpPr>
          <p:spPr bwMode="auto">
            <a:xfrm>
              <a:off x="2418" y="2402"/>
              <a:ext cx="306" cy="114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7" name="Rectangle 145"/>
            <p:cNvSpPr>
              <a:spLocks noChangeArrowheads="1"/>
            </p:cNvSpPr>
            <p:nvPr/>
          </p:nvSpPr>
          <p:spPr bwMode="auto">
            <a:xfrm>
              <a:off x="2424" y="2408"/>
              <a:ext cx="300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8" name="Rectangle 146"/>
            <p:cNvSpPr>
              <a:spLocks noChangeArrowheads="1"/>
            </p:cNvSpPr>
            <p:nvPr/>
          </p:nvSpPr>
          <p:spPr bwMode="auto">
            <a:xfrm>
              <a:off x="2718" y="1784"/>
              <a:ext cx="300" cy="732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59" name="Rectangle 147"/>
            <p:cNvSpPr>
              <a:spLocks noChangeArrowheads="1"/>
            </p:cNvSpPr>
            <p:nvPr/>
          </p:nvSpPr>
          <p:spPr bwMode="auto">
            <a:xfrm>
              <a:off x="2724" y="1790"/>
              <a:ext cx="294" cy="73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0" name="Rectangle 148"/>
            <p:cNvSpPr>
              <a:spLocks noChangeArrowheads="1"/>
            </p:cNvSpPr>
            <p:nvPr/>
          </p:nvSpPr>
          <p:spPr bwMode="auto">
            <a:xfrm>
              <a:off x="3012" y="1550"/>
              <a:ext cx="306" cy="966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1" name="Rectangle 149"/>
            <p:cNvSpPr>
              <a:spLocks noChangeArrowheads="1"/>
            </p:cNvSpPr>
            <p:nvPr/>
          </p:nvSpPr>
          <p:spPr bwMode="auto">
            <a:xfrm>
              <a:off x="3018" y="1556"/>
              <a:ext cx="300" cy="96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2" name="Rectangle 150"/>
            <p:cNvSpPr>
              <a:spLocks noChangeArrowheads="1"/>
            </p:cNvSpPr>
            <p:nvPr/>
          </p:nvSpPr>
          <p:spPr bwMode="auto">
            <a:xfrm>
              <a:off x="3312" y="2096"/>
              <a:ext cx="306" cy="420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3" name="Rectangle 151"/>
            <p:cNvSpPr>
              <a:spLocks noChangeArrowheads="1"/>
            </p:cNvSpPr>
            <p:nvPr/>
          </p:nvSpPr>
          <p:spPr bwMode="auto">
            <a:xfrm>
              <a:off x="3318" y="2102"/>
              <a:ext cx="300" cy="42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4" name="Rectangle 152"/>
            <p:cNvSpPr>
              <a:spLocks noChangeArrowheads="1"/>
            </p:cNvSpPr>
            <p:nvPr/>
          </p:nvSpPr>
          <p:spPr bwMode="auto">
            <a:xfrm>
              <a:off x="3612" y="2402"/>
              <a:ext cx="306" cy="114"/>
            </a:xfrm>
            <a:prstGeom prst="rect">
              <a:avLst/>
            </a:prstGeom>
            <a:noFill/>
            <a:ln w="9525">
              <a:solidFill>
                <a:srgbClr val="00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5" name="Rectangle 153"/>
            <p:cNvSpPr>
              <a:spLocks noChangeArrowheads="1"/>
            </p:cNvSpPr>
            <p:nvPr/>
          </p:nvSpPr>
          <p:spPr bwMode="auto">
            <a:xfrm>
              <a:off x="3618" y="2408"/>
              <a:ext cx="300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6" name="Rectangle 154"/>
            <p:cNvSpPr>
              <a:spLocks noChangeArrowheads="1"/>
            </p:cNvSpPr>
            <p:nvPr/>
          </p:nvSpPr>
          <p:spPr bwMode="auto">
            <a:xfrm>
              <a:off x="2976" y="2654"/>
              <a:ext cx="330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67" name="Line 155"/>
            <p:cNvSpPr>
              <a:spLocks noChangeShapeType="1"/>
            </p:cNvSpPr>
            <p:nvPr/>
          </p:nvSpPr>
          <p:spPr bwMode="auto">
            <a:xfrm>
              <a:off x="2370" y="2516"/>
              <a:ext cx="1536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156"/>
            <p:cNvSpPr>
              <a:spLocks noChangeShapeType="1"/>
            </p:cNvSpPr>
            <p:nvPr/>
          </p:nvSpPr>
          <p:spPr bwMode="auto">
            <a:xfrm>
              <a:off x="2418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157"/>
            <p:cNvSpPr>
              <a:spLocks noChangeArrowheads="1"/>
            </p:cNvSpPr>
            <p:nvPr/>
          </p:nvSpPr>
          <p:spPr bwMode="auto">
            <a:xfrm>
              <a:off x="2328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3700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0" name="Line 158"/>
            <p:cNvSpPr>
              <a:spLocks noChangeShapeType="1"/>
            </p:cNvSpPr>
            <p:nvPr/>
          </p:nvSpPr>
          <p:spPr bwMode="auto">
            <a:xfrm>
              <a:off x="2718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159"/>
            <p:cNvSpPr>
              <a:spLocks noChangeArrowheads="1"/>
            </p:cNvSpPr>
            <p:nvPr/>
          </p:nvSpPr>
          <p:spPr bwMode="auto">
            <a:xfrm>
              <a:off x="2628" y="2546"/>
              <a:ext cx="1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4300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2" name="Line 160"/>
            <p:cNvSpPr>
              <a:spLocks noChangeShapeType="1"/>
            </p:cNvSpPr>
            <p:nvPr/>
          </p:nvSpPr>
          <p:spPr bwMode="auto">
            <a:xfrm>
              <a:off x="3012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Rectangle 161"/>
            <p:cNvSpPr>
              <a:spLocks noChangeArrowheads="1"/>
            </p:cNvSpPr>
            <p:nvPr/>
          </p:nvSpPr>
          <p:spPr bwMode="auto">
            <a:xfrm>
              <a:off x="2922" y="2546"/>
              <a:ext cx="1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4900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4" name="Line 162"/>
            <p:cNvSpPr>
              <a:spLocks noChangeShapeType="1"/>
            </p:cNvSpPr>
            <p:nvPr/>
          </p:nvSpPr>
          <p:spPr bwMode="auto">
            <a:xfrm>
              <a:off x="3312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163"/>
            <p:cNvSpPr>
              <a:spLocks noChangeArrowheads="1"/>
            </p:cNvSpPr>
            <p:nvPr/>
          </p:nvSpPr>
          <p:spPr bwMode="auto">
            <a:xfrm>
              <a:off x="3222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5500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6" name="Line 164"/>
            <p:cNvSpPr>
              <a:spLocks noChangeShapeType="1"/>
            </p:cNvSpPr>
            <p:nvPr/>
          </p:nvSpPr>
          <p:spPr bwMode="auto">
            <a:xfrm>
              <a:off x="3612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165"/>
            <p:cNvSpPr>
              <a:spLocks noChangeArrowheads="1"/>
            </p:cNvSpPr>
            <p:nvPr/>
          </p:nvSpPr>
          <p:spPr bwMode="auto">
            <a:xfrm>
              <a:off x="3522" y="2546"/>
              <a:ext cx="16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6100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8" name="Line 166"/>
            <p:cNvSpPr>
              <a:spLocks noChangeShapeType="1"/>
            </p:cNvSpPr>
            <p:nvPr/>
          </p:nvSpPr>
          <p:spPr bwMode="auto">
            <a:xfrm>
              <a:off x="3912" y="2516"/>
              <a:ext cx="1" cy="18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167"/>
            <p:cNvSpPr>
              <a:spLocks noChangeArrowheads="1"/>
            </p:cNvSpPr>
            <p:nvPr/>
          </p:nvSpPr>
          <p:spPr bwMode="auto">
            <a:xfrm>
              <a:off x="3780" y="2546"/>
              <a:ext cx="1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6700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0" name="Rectangle 168"/>
            <p:cNvSpPr>
              <a:spLocks noChangeArrowheads="1"/>
            </p:cNvSpPr>
            <p:nvPr/>
          </p:nvSpPr>
          <p:spPr bwMode="auto">
            <a:xfrm>
              <a:off x="2994" y="2672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salary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1" name="Rectangle 169"/>
            <p:cNvSpPr>
              <a:spLocks noChangeArrowheads="1"/>
            </p:cNvSpPr>
            <p:nvPr/>
          </p:nvSpPr>
          <p:spPr bwMode="auto">
            <a:xfrm>
              <a:off x="1848" y="1670"/>
              <a:ext cx="90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82" name="Line 170"/>
            <p:cNvSpPr>
              <a:spLocks noChangeShapeType="1"/>
            </p:cNvSpPr>
            <p:nvPr/>
          </p:nvSpPr>
          <p:spPr bwMode="auto">
            <a:xfrm>
              <a:off x="2304" y="1556"/>
              <a:ext cx="1" cy="960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171"/>
            <p:cNvSpPr>
              <a:spLocks noChangeShapeType="1"/>
            </p:cNvSpPr>
            <p:nvPr/>
          </p:nvSpPr>
          <p:spPr bwMode="auto">
            <a:xfrm>
              <a:off x="2286" y="2516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Rectangle 172"/>
            <p:cNvSpPr>
              <a:spLocks noChangeArrowheads="1"/>
            </p:cNvSpPr>
            <p:nvPr/>
          </p:nvSpPr>
          <p:spPr bwMode="auto">
            <a:xfrm>
              <a:off x="2238" y="2474"/>
              <a:ext cx="4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5" name="Line 173"/>
            <p:cNvSpPr>
              <a:spLocks noChangeShapeType="1"/>
            </p:cNvSpPr>
            <p:nvPr/>
          </p:nvSpPr>
          <p:spPr bwMode="auto">
            <a:xfrm>
              <a:off x="2286" y="2234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Rectangle 174"/>
            <p:cNvSpPr>
              <a:spLocks noChangeArrowheads="1"/>
            </p:cNvSpPr>
            <p:nvPr/>
          </p:nvSpPr>
          <p:spPr bwMode="auto">
            <a:xfrm>
              <a:off x="1998" y="2192"/>
              <a:ext cx="22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0.0002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7" name="Line 175"/>
            <p:cNvSpPr>
              <a:spLocks noChangeShapeType="1"/>
            </p:cNvSpPr>
            <p:nvPr/>
          </p:nvSpPr>
          <p:spPr bwMode="auto">
            <a:xfrm>
              <a:off x="2286" y="1952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Rectangle 176"/>
            <p:cNvSpPr>
              <a:spLocks noChangeArrowheads="1"/>
            </p:cNvSpPr>
            <p:nvPr/>
          </p:nvSpPr>
          <p:spPr bwMode="auto">
            <a:xfrm>
              <a:off x="1998" y="1910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0.0004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9" name="Line 177"/>
            <p:cNvSpPr>
              <a:spLocks noChangeShapeType="1"/>
            </p:cNvSpPr>
            <p:nvPr/>
          </p:nvSpPr>
          <p:spPr bwMode="auto">
            <a:xfrm>
              <a:off x="2286" y="1670"/>
              <a:ext cx="18" cy="1"/>
            </a:xfrm>
            <a:prstGeom prst="line">
              <a:avLst/>
            </a:prstGeom>
            <a:noFill/>
            <a:ln w="952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Rectangle 178"/>
            <p:cNvSpPr>
              <a:spLocks noChangeArrowheads="1"/>
            </p:cNvSpPr>
            <p:nvPr/>
          </p:nvSpPr>
          <p:spPr bwMode="auto">
            <a:xfrm>
              <a:off x="1998" y="1628"/>
              <a:ext cx="2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0.0006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1" name="Rectangle 179"/>
            <p:cNvSpPr>
              <a:spLocks noChangeArrowheads="1"/>
            </p:cNvSpPr>
            <p:nvPr/>
          </p:nvSpPr>
          <p:spPr bwMode="auto">
            <a:xfrm>
              <a:off x="1866" y="1688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D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2" name="Rectangle 180"/>
            <p:cNvSpPr>
              <a:spLocks noChangeArrowheads="1"/>
            </p:cNvSpPr>
            <p:nvPr/>
          </p:nvSpPr>
          <p:spPr bwMode="auto">
            <a:xfrm>
              <a:off x="1866" y="179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e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3" name="Rectangle 181"/>
            <p:cNvSpPr>
              <a:spLocks noChangeArrowheads="1"/>
            </p:cNvSpPr>
            <p:nvPr/>
          </p:nvSpPr>
          <p:spPr bwMode="auto">
            <a:xfrm>
              <a:off x="1866" y="1892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n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4" name="Rectangle 182"/>
            <p:cNvSpPr>
              <a:spLocks noChangeArrowheads="1"/>
            </p:cNvSpPr>
            <p:nvPr/>
          </p:nvSpPr>
          <p:spPr bwMode="auto">
            <a:xfrm>
              <a:off x="1866" y="1994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s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5" name="Rectangle 183"/>
            <p:cNvSpPr>
              <a:spLocks noChangeArrowheads="1"/>
            </p:cNvSpPr>
            <p:nvPr/>
          </p:nvSpPr>
          <p:spPr bwMode="auto">
            <a:xfrm>
              <a:off x="1866" y="2096"/>
              <a:ext cx="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i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6" name="Rectangle 184"/>
            <p:cNvSpPr>
              <a:spLocks noChangeArrowheads="1"/>
            </p:cNvSpPr>
            <p:nvPr/>
          </p:nvSpPr>
          <p:spPr bwMode="auto">
            <a:xfrm>
              <a:off x="1866" y="219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t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7" name="Rectangle 185"/>
            <p:cNvSpPr>
              <a:spLocks noChangeArrowheads="1"/>
            </p:cNvSpPr>
            <p:nvPr/>
          </p:nvSpPr>
          <p:spPr bwMode="auto">
            <a:xfrm>
              <a:off x="1866" y="2300"/>
              <a:ext cx="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solidFill>
                    <a:srgbClr val="000000"/>
                  </a:solidFill>
                  <a:latin typeface="Sasfont" charset="0"/>
                </a:rPr>
                <a:t>y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8" name="Rectangle 186"/>
            <p:cNvSpPr>
              <a:spLocks noChangeArrowheads="1"/>
            </p:cNvSpPr>
            <p:nvPr/>
          </p:nvSpPr>
          <p:spPr bwMode="auto">
            <a:xfrm>
              <a:off x="1788" y="2720"/>
              <a:ext cx="96" cy="96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799" name="Line 187"/>
            <p:cNvSpPr>
              <a:spLocks noChangeShapeType="1"/>
            </p:cNvSpPr>
            <p:nvPr/>
          </p:nvSpPr>
          <p:spPr bwMode="auto">
            <a:xfrm>
              <a:off x="1788" y="2804"/>
              <a:ext cx="84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188"/>
            <p:cNvSpPr>
              <a:spLocks noChangeShapeType="1"/>
            </p:cNvSpPr>
            <p:nvPr/>
          </p:nvSpPr>
          <p:spPr bwMode="auto">
            <a:xfrm>
              <a:off x="1872" y="2720"/>
              <a:ext cx="1" cy="84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189"/>
            <p:cNvSpPr>
              <a:spLocks noChangeShapeType="1"/>
            </p:cNvSpPr>
            <p:nvPr/>
          </p:nvSpPr>
          <p:spPr bwMode="auto">
            <a:xfrm>
              <a:off x="1794" y="2798"/>
              <a:ext cx="72" cy="1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190"/>
            <p:cNvSpPr>
              <a:spLocks noChangeShapeType="1"/>
            </p:cNvSpPr>
            <p:nvPr/>
          </p:nvSpPr>
          <p:spPr bwMode="auto">
            <a:xfrm>
              <a:off x="1866" y="2726"/>
              <a:ext cx="1" cy="72"/>
            </a:xfrm>
            <a:prstGeom prst="line">
              <a:avLst/>
            </a:prstGeom>
            <a:noFill/>
            <a:ln w="952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191"/>
            <p:cNvSpPr>
              <a:spLocks noChangeShapeType="1"/>
            </p:cNvSpPr>
            <p:nvPr/>
          </p:nvSpPr>
          <p:spPr bwMode="auto">
            <a:xfrm>
              <a:off x="1788" y="2720"/>
              <a:ext cx="84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192"/>
            <p:cNvSpPr>
              <a:spLocks noChangeShapeType="1"/>
            </p:cNvSpPr>
            <p:nvPr/>
          </p:nvSpPr>
          <p:spPr bwMode="auto">
            <a:xfrm>
              <a:off x="1788" y="2720"/>
              <a:ext cx="1" cy="84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193"/>
            <p:cNvSpPr>
              <a:spLocks noChangeShapeType="1"/>
            </p:cNvSpPr>
            <p:nvPr/>
          </p:nvSpPr>
          <p:spPr bwMode="auto">
            <a:xfrm>
              <a:off x="1794" y="2726"/>
              <a:ext cx="72" cy="1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194"/>
            <p:cNvSpPr>
              <a:spLocks noChangeShapeType="1"/>
            </p:cNvSpPr>
            <p:nvPr/>
          </p:nvSpPr>
          <p:spPr bwMode="auto">
            <a:xfrm>
              <a:off x="1794" y="2726"/>
              <a:ext cx="1" cy="72"/>
            </a:xfrm>
            <a:prstGeom prst="line">
              <a:avLst/>
            </a:prstGeom>
            <a:noFill/>
            <a:ln w="9525">
              <a:solidFill>
                <a:srgbClr val="DFDF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195"/>
            <p:cNvSpPr>
              <a:spLocks noChangeShapeType="1"/>
            </p:cNvSpPr>
            <p:nvPr/>
          </p:nvSpPr>
          <p:spPr bwMode="auto">
            <a:xfrm>
              <a:off x="1818" y="273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196"/>
            <p:cNvSpPr>
              <a:spLocks noChangeShapeType="1"/>
            </p:cNvSpPr>
            <p:nvPr/>
          </p:nvSpPr>
          <p:spPr bwMode="auto">
            <a:xfrm>
              <a:off x="1824" y="274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197"/>
            <p:cNvSpPr>
              <a:spLocks noChangeShapeType="1"/>
            </p:cNvSpPr>
            <p:nvPr/>
          </p:nvSpPr>
          <p:spPr bwMode="auto">
            <a:xfrm>
              <a:off x="1830" y="27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198"/>
            <p:cNvSpPr>
              <a:spLocks noChangeShapeType="1"/>
            </p:cNvSpPr>
            <p:nvPr/>
          </p:nvSpPr>
          <p:spPr bwMode="auto">
            <a:xfrm>
              <a:off x="1836" y="27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199"/>
            <p:cNvSpPr>
              <a:spLocks noChangeShapeType="1"/>
            </p:cNvSpPr>
            <p:nvPr/>
          </p:nvSpPr>
          <p:spPr bwMode="auto">
            <a:xfrm>
              <a:off x="1842" y="27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184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BC1F6-7753-41E0-AA23-28D7AC0C75E1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Normal Quantile-Quantile Plot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Unicode MS" panose="020B0604020202020204" pitchFamily="34" charset="-128"/>
              </a:rPr>
              <a:t>Plot of the data in order, against the corresponding percentiles (or quantiles) from a normal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2595134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025"/>
            <a:ext cx="91249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B7873-2138-4095-9338-7509E6E383F5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Normal Quantile-Quantile Plot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197538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88950"/>
            <a:ext cx="8910637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F7B45B-4917-4F66-8841-A707D56C872C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Normal n=50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83439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363"/>
            <a:ext cx="89154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63118-9CE9-4238-9F4F-8676E7C82710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Light Tails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43568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0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647F9C-71E4-4A55-ACBE-FA1A7897EDC3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Heavy Tails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87597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423</Words>
  <Application>Microsoft Office PowerPoint</Application>
  <PresentationFormat>On-screen Show (4:3)</PresentationFormat>
  <Paragraphs>171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 Unicode MS</vt:lpstr>
      <vt:lpstr>Arial</vt:lpstr>
      <vt:lpstr>Sasfont</vt:lpstr>
      <vt:lpstr>Symbol</vt:lpstr>
      <vt:lpstr>Times New Roman</vt:lpstr>
      <vt:lpstr>1_Default Design</vt:lpstr>
      <vt:lpstr>Equation</vt:lpstr>
      <vt:lpstr>STAT 515  Lecture 7 September 12, 2019</vt:lpstr>
      <vt:lpstr>Outline for Today</vt:lpstr>
      <vt:lpstr>PowerPoint Presentation</vt:lpstr>
      <vt:lpstr>How can you tell if it seems like it’s from a normal distribution?</vt:lpstr>
      <vt:lpstr>Normal Quantile-Quantile Plot</vt:lpstr>
      <vt:lpstr>Normal Quantile-Quantile Plot</vt:lpstr>
      <vt:lpstr>Normal n=50</vt:lpstr>
      <vt:lpstr>Light Tails</vt:lpstr>
      <vt:lpstr>Heavy Tails</vt:lpstr>
      <vt:lpstr>Skewed Right</vt:lpstr>
      <vt:lpstr>Skewed Left</vt:lpstr>
      <vt:lpstr>Discrete</vt:lpstr>
      <vt:lpstr>PowerPoint Presentation</vt:lpstr>
      <vt:lpstr>Central Limit Theorem</vt:lpstr>
      <vt:lpstr>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Large Does n Need to be?</vt:lpstr>
      <vt:lpstr>Example </vt:lpstr>
      <vt:lpstr>Normal Approximation to the Binomial</vt:lpstr>
      <vt:lpstr>Normal Approximation to the Binomial</vt:lpstr>
      <vt:lpstr>Normal Approximation to the Binomial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 </vt:lpstr>
      <vt:lpstr>PowerPoint Presentation</vt:lpstr>
      <vt:lpstr>PowerPoint Presentation</vt:lpstr>
    </vt:vector>
  </TitlesOfParts>
  <Company>Statistics, 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702/J702 Fall 2001</dc:title>
  <dc:creator>Preferred Customer</dc:creator>
  <cp:lastModifiedBy>Grego John</cp:lastModifiedBy>
  <cp:revision>116</cp:revision>
  <cp:lastPrinted>2019-09-16T13:49:51Z</cp:lastPrinted>
  <dcterms:created xsi:type="dcterms:W3CDTF">2001-05-21T01:21:44Z</dcterms:created>
  <dcterms:modified xsi:type="dcterms:W3CDTF">2019-09-17T14:35:51Z</dcterms:modified>
</cp:coreProperties>
</file>