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64" r:id="rId2"/>
    <p:sldId id="335" r:id="rId3"/>
    <p:sldId id="406" r:id="rId4"/>
    <p:sldId id="417" r:id="rId5"/>
    <p:sldId id="418" r:id="rId6"/>
    <p:sldId id="419" r:id="rId7"/>
    <p:sldId id="409" r:id="rId8"/>
    <p:sldId id="427" r:id="rId9"/>
    <p:sldId id="432" r:id="rId10"/>
    <p:sldId id="428" r:id="rId11"/>
    <p:sldId id="429" r:id="rId12"/>
    <p:sldId id="442" r:id="rId13"/>
    <p:sldId id="450" r:id="rId14"/>
    <p:sldId id="448" r:id="rId15"/>
    <p:sldId id="433" r:id="rId16"/>
    <p:sldId id="434" r:id="rId17"/>
    <p:sldId id="443" r:id="rId18"/>
    <p:sldId id="445" r:id="rId19"/>
    <p:sldId id="435" r:id="rId20"/>
    <p:sldId id="449" r:id="rId21"/>
    <p:sldId id="447" r:id="rId22"/>
    <p:sldId id="446" r:id="rId23"/>
    <p:sldId id="436" r:id="rId24"/>
    <p:sldId id="437" r:id="rId25"/>
    <p:sldId id="438" r:id="rId26"/>
    <p:sldId id="440" r:id="rId27"/>
    <p:sldId id="441" r:id="rId28"/>
    <p:sldId id="451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924"/>
    <a:srgbClr val="BDADB5"/>
    <a:srgbClr val="A299AD"/>
    <a:srgbClr val="89454F"/>
    <a:srgbClr val="CC0000"/>
    <a:srgbClr val="653146"/>
    <a:srgbClr val="B59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52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170475" cy="53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4" rIns="96609" bIns="48304" numCol="1" anchor="t" anchorCtr="0" compatLnSpc="1">
            <a:prstTxWarp prst="textNoShape">
              <a:avLst/>
            </a:prstTxWarp>
          </a:bodyPr>
          <a:lstStyle>
            <a:lvl1pPr defTabSz="96614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730" y="0"/>
            <a:ext cx="3170474" cy="53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4" rIns="96609" bIns="48304" numCol="1" anchor="t" anchorCtr="0" compatLnSpc="1">
            <a:prstTxWarp prst="textNoShape">
              <a:avLst/>
            </a:prstTxWarp>
          </a:bodyPr>
          <a:lstStyle>
            <a:lvl1pPr algn="r" defTabSz="96614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068533"/>
            <a:ext cx="3170475" cy="53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4" rIns="96609" bIns="48304" numCol="1" anchor="b" anchorCtr="0" compatLnSpc="1">
            <a:prstTxWarp prst="textNoShape">
              <a:avLst/>
            </a:prstTxWarp>
          </a:bodyPr>
          <a:lstStyle>
            <a:lvl1pPr defTabSz="96614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730" y="9068533"/>
            <a:ext cx="3170474" cy="53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4" rIns="96609" bIns="48304" numCol="1" anchor="b" anchorCtr="0" compatLnSpc="1">
            <a:prstTxWarp prst="textNoShape">
              <a:avLst/>
            </a:prstTxWarp>
          </a:bodyPr>
          <a:lstStyle>
            <a:lvl1pPr algn="r" defTabSz="966048" eaLnBrk="1" hangingPunct="1">
              <a:defRPr sz="1200">
                <a:latin typeface="Times New Roman" pitchFamily="18" charset="0"/>
              </a:defRPr>
            </a:lvl1pPr>
          </a:lstStyle>
          <a:p>
            <a:fld id="{9CAEF96C-BAD6-427B-B2AF-8F83141C5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91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170475" cy="47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4" rIns="96609" bIns="48304" numCol="1" anchor="t" anchorCtr="0" compatLnSpc="1">
            <a:prstTxWarp prst="textNoShape">
              <a:avLst/>
            </a:prstTxWarp>
          </a:bodyPr>
          <a:lstStyle>
            <a:lvl1pPr defTabSz="96614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730" y="1"/>
            <a:ext cx="3170474" cy="47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4" rIns="96609" bIns="48304" numCol="1" anchor="t" anchorCtr="0" compatLnSpc="1">
            <a:prstTxWarp prst="textNoShape">
              <a:avLst/>
            </a:prstTxWarp>
          </a:bodyPr>
          <a:lstStyle>
            <a:lvl1pPr algn="r" defTabSz="96614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915" y="4560570"/>
            <a:ext cx="5363372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4" rIns="96609" bIns="48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122789"/>
            <a:ext cx="3170475" cy="47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4" rIns="96609" bIns="48304" numCol="1" anchor="b" anchorCtr="0" compatLnSpc="1">
            <a:prstTxWarp prst="textNoShape">
              <a:avLst/>
            </a:prstTxWarp>
          </a:bodyPr>
          <a:lstStyle>
            <a:lvl1pPr defTabSz="96614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730" y="9122789"/>
            <a:ext cx="3170474" cy="47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4" rIns="96609" bIns="48304" numCol="1" anchor="b" anchorCtr="0" compatLnSpc="1">
            <a:prstTxWarp prst="textNoShape">
              <a:avLst/>
            </a:prstTxWarp>
          </a:bodyPr>
          <a:lstStyle>
            <a:lvl1pPr algn="r" defTabSz="966048" eaLnBrk="1" hangingPunct="1">
              <a:defRPr sz="1200">
                <a:latin typeface="Times New Roman" pitchFamily="18" charset="0"/>
              </a:defRPr>
            </a:lvl1pPr>
          </a:lstStyle>
          <a:p>
            <a:fld id="{65698B1F-9B36-4A25-B0EF-A1E2D0AF5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2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83" indent="-285725" defTabSz="96352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98" indent="-228580" defTabSz="96352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57" indent="-228580" defTabSz="96352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17" indent="-228580" defTabSz="96352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7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3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9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5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05DFBB-C616-4B04-8108-A35E66B851BA}" type="slidenum">
              <a:rPr lang="en-US">
                <a:latin typeface="Times New Roman" panose="02020603050405020304" pitchFamily="18" charset="0"/>
              </a:rPr>
              <a:pPr eaLnBrk="1" hangingPunct="1"/>
              <a:t>8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3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58CF2-1600-4F96-B866-C57CE6610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9EC89-2F9C-49A3-AD3B-FA74BE9FC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E80AC-C1F4-446D-92EE-A31EAA861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68071-6476-4279-B909-3CCAAF7FA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A62DB-9A1F-4AAD-8E11-45B476677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0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D8367-0E6F-4E63-811C-4D0CC4676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32726-A911-4BD4-96D4-02BECB660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4F901-019E-4281-BEA4-418A8F80C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ABBF-1322-4E75-B1E7-B163D4859E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20D55-96F9-4F0E-AE17-4AB234633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AA682-99E6-48D7-8885-5F8DF010C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3230B-EC52-48FE-881F-CE1677816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6C3E4-3020-430A-8999-10618C273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6023524-D787-48A1-B75E-828301C7FA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2676D5-CB5F-4351-AF1E-D47228B93552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</a:rPr>
              <a:t>STAT 515 </a:t>
            </a:r>
            <a:br>
              <a:rPr lang="en-US" dirty="0">
                <a:latin typeface="Arial Unicode MS" pitchFamily="34" charset="-128"/>
              </a:rPr>
            </a:br>
            <a:r>
              <a:rPr lang="en-US" i="1" dirty="0">
                <a:latin typeface="Arial Unicode MS" pitchFamily="34" charset="-128"/>
              </a:rPr>
              <a:t>Lecture 8</a:t>
            </a:r>
            <a:br>
              <a:rPr lang="en-US" i="1" dirty="0">
                <a:latin typeface="Arial Unicode MS" pitchFamily="34" charset="-128"/>
              </a:rPr>
            </a:br>
            <a:r>
              <a:rPr lang="en-US">
                <a:latin typeface="Arial Unicode MS" pitchFamily="34" charset="-128"/>
              </a:rPr>
              <a:t>September 17, 2019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048000"/>
            <a:ext cx="7010400" cy="2514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 Unicode MS" pitchFamily="34" charset="-128"/>
              </a:rPr>
              <a:t>Originally prepared by Brian </a:t>
            </a:r>
            <a:r>
              <a:rPr lang="en-US" b="1" dirty="0" err="1">
                <a:latin typeface="Arial Unicode MS" pitchFamily="34" charset="-128"/>
              </a:rPr>
              <a:t>Habing</a:t>
            </a:r>
            <a:endParaRPr lang="en-US" b="1" dirty="0">
              <a:latin typeface="Arial Unicode MS" pitchFamily="34" charset="-128"/>
            </a:endParaRPr>
          </a:p>
          <a:p>
            <a:pPr eaLnBrk="1" hangingPunct="1"/>
            <a:r>
              <a:rPr lang="en-US" b="1" dirty="0">
                <a:latin typeface="Arial Unicode MS" pitchFamily="34" charset="-128"/>
              </a:rPr>
              <a:t>Department of Statistics</a:t>
            </a:r>
          </a:p>
          <a:p>
            <a:pPr eaLnBrk="1" hangingPunct="1"/>
            <a:r>
              <a:rPr lang="en-US" b="1" dirty="0">
                <a:latin typeface="Arial Unicode MS" pitchFamily="34" charset="-128"/>
              </a:rPr>
              <a:t>University of South Carolina</a:t>
            </a:r>
          </a:p>
          <a:p>
            <a:pPr eaLnBrk="1" hangingPunct="1"/>
            <a:endParaRPr lang="en-US" b="1" dirty="0">
              <a:latin typeface="Arial Unicode MS" pitchFamily="34" charset="-128"/>
            </a:endParaRPr>
          </a:p>
          <a:p>
            <a:pPr eaLnBrk="1" hangingPunct="1"/>
            <a:r>
              <a:rPr lang="en-US" sz="2000" b="1" i="1" dirty="0"/>
              <a:t>Redistribution of these slides without permission </a:t>
            </a:r>
            <a:br>
              <a:rPr lang="en-US" sz="2000" b="1" i="1" dirty="0"/>
            </a:br>
            <a:r>
              <a:rPr lang="en-US" sz="2000" b="1" i="1" dirty="0"/>
              <a:t>is a violation of copyright law.</a:t>
            </a:r>
            <a:endParaRPr lang="en-US" sz="2000" b="1" dirty="0">
              <a:latin typeface="Arial Unicode MS" pitchFamily="34" charset="-128"/>
            </a:endParaRPr>
          </a:p>
          <a:p>
            <a:pPr eaLnBrk="1" hangingPunct="1"/>
            <a:endParaRPr lang="en-US" b="1" dirty="0">
              <a:latin typeface="Arial Unicode MS" pitchFamily="34" charset="-128"/>
            </a:endParaRPr>
          </a:p>
          <a:p>
            <a:pPr eaLnBrk="1" hangingPunct="1"/>
            <a:endParaRPr lang="en-US" sz="2800" dirty="0">
              <a:solidFill>
                <a:srgbClr val="653146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7618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D32A60-1208-4B2E-864E-05E7FD78DBE8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676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30E42-C57D-4375-9A45-296ECF6BB1ED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010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A08A2E-28AB-48B6-8939-EDAE42918D5C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39200" cy="6019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600" u="sng" dirty="0">
                <a:latin typeface="Arial Unicode MS" panose="020B0604020202020204" pitchFamily="34" charset="-128"/>
              </a:rPr>
              <a:t>4.5 – The Poisson Distribution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Projector bulbs used in a classroom fail on average once every 500 hours.    Consider the first 500 hours a projector is used: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What is the chance we make it through needing no replacements?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Needing one replacement?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How many replacements do we need on average?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3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A08A2E-28AB-48B6-8939-EDAE42918D5C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39200" cy="6019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Projector bulbs used in a classroom fail on average once every 500 hours. Consider the first 500 hours a projector is used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2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A08A2E-28AB-48B6-8939-EDAE42918D5C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39200" cy="6019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Imagine splitting the 500 hours in half, treating the n=2 halves independently, and giving them each a p=0.5 chance.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or n=4 parts each with p=0.25 chance…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or n=8 parts each with p=0.125 chance…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or n=16 parts each with p=0.0625 chance…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109368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4DEABE-0CDB-4F63-8D91-52F6DF511FDA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3733"/>
            <a:ext cx="8839200" cy="6019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Y is the number of events occurring during an interval of fixed length </a:t>
            </a:r>
            <a:r>
              <a:rPr lang="en-US" altLang="en-US" i="1" dirty="0">
                <a:latin typeface="Arial Unicode MS" panose="020B0604020202020204" pitchFamily="34" charset="-128"/>
              </a:rPr>
              <a:t>t</a:t>
            </a:r>
            <a:r>
              <a:rPr lang="en-US" altLang="en-US" dirty="0">
                <a:latin typeface="Arial Unicode MS" panose="020B0604020202020204" pitchFamily="34" charset="-128"/>
              </a:rPr>
              <a:t>.  Y follows a Poisson distribution if: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en-US" altLang="en-US" dirty="0">
                <a:latin typeface="Arial Unicode MS" panose="020B0604020202020204" pitchFamily="34" charset="-128"/>
              </a:rPr>
              <a:t>Only one event can occur at a particular point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en-US" altLang="en-US" dirty="0">
                <a:latin typeface="Arial Unicode MS" panose="020B0604020202020204" pitchFamily="34" charset="-128"/>
              </a:rPr>
              <a:t>Events occurring in one range are independent of events occurring in other ranges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en-US" altLang="en-US" dirty="0">
                <a:latin typeface="Arial Unicode MS" panose="020B0604020202020204" pitchFamily="34" charset="-128"/>
              </a:rPr>
              <a:t>The expected number of events during any such interval is a constant </a:t>
            </a:r>
            <a:r>
              <a:rPr lang="en-US" altLang="en-US" dirty="0">
                <a:latin typeface="Symbol" panose="05050102010706020507" pitchFamily="18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501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9939CE-4041-40FE-A6A4-9E42AC2214FA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8435766"/>
              </p:ext>
            </p:extLst>
          </p:nvPr>
        </p:nvGraphicFramePr>
        <p:xfrm>
          <a:off x="1371600" y="2062163"/>
          <a:ext cx="6705600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Equation" r:id="rId3" imgW="2590560" imgH="1371600" progId="Equation.DSMT4">
                  <p:embed/>
                </p:oleObj>
              </mc:Choice>
              <mc:Fallback>
                <p:oleObj name="Equation" r:id="rId3" imgW="259056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62163"/>
                        <a:ext cx="6705600" cy="354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19200" y="762000"/>
            <a:ext cx="617220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sz="3600" u="sng" dirty="0">
                <a:latin typeface="+mj-lt"/>
              </a:rPr>
              <a:t>Poisson 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243052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A08A2E-28AB-48B6-8939-EDAE42918D5C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39200" cy="6019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600" u="sng" dirty="0">
                <a:latin typeface="Arial Unicode MS" panose="020B0604020202020204" pitchFamily="34" charset="-128"/>
              </a:rPr>
              <a:t>Example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Projector bulbs used in a classroom fail on average once every 500 hours. Consider the first 500 hours a projector is used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14054"/>
            <a:ext cx="6729512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A08A2E-28AB-48B6-8939-EDAE42918D5C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39200" cy="6019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600" u="sng" dirty="0">
                <a:latin typeface="Arial Unicode MS" panose="020B0604020202020204" pitchFamily="34" charset="-128"/>
              </a:rPr>
              <a:t>Example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Projector bulbs used in a classroom fail on average once every 500 hours. Consider the first 500 hours a projector is used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What is the chance we make it through needing no replacements?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Needing one replacement?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How many replacements do we need on average?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3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A08A2E-28AB-48B6-8939-EDAE42918D5C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39200" cy="6019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600" u="sng" dirty="0">
                <a:latin typeface="Arial Unicode MS" panose="020B0604020202020204" pitchFamily="34" charset="-128"/>
              </a:rPr>
              <a:t>Example 2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The projector bulbs used in a classroom fail on average once every 500 hours.    The room will get approximately 900 hours of use in the academic year.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4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441AA93-748E-4883-BB98-BF698DF378C7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>
                <a:latin typeface="Arial Unicode MS" pitchFamily="34" charset="-128"/>
              </a:rPr>
              <a:t>Outline for Today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95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 Unicode MS" panose="020B0604020202020204" pitchFamily="34" charset="-128"/>
              </a:rPr>
              <a:t>Continuing Probability Part IV– Poisson and Exponential Distributions – Sections 4.5 &amp; 5.6</a:t>
            </a:r>
          </a:p>
          <a:p>
            <a:pPr eaLnBrk="1" hangingPunct="1"/>
            <a:endParaRPr lang="en-US" b="1" dirty="0">
              <a:latin typeface="Arial Unicode MS" pitchFamily="34" charset="-128"/>
            </a:endParaRP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 Unicode MS" panose="020B0604020202020204" pitchFamily="34" charset="-128"/>
              </a:rPr>
              <a:t>Homework 6 is due Thursday the 17</a:t>
            </a:r>
            <a:r>
              <a:rPr lang="en-US" altLang="en-US" sz="3200" b="1" baseline="30000" dirty="0">
                <a:latin typeface="Arial Unicode MS" panose="020B0604020202020204" pitchFamily="34" charset="-128"/>
              </a:rPr>
              <a:t>th</a:t>
            </a:r>
            <a:r>
              <a:rPr lang="en-US" altLang="en-US" sz="3200" b="1" dirty="0">
                <a:latin typeface="Arial Unicode MS" panose="020B0604020202020204" pitchFamily="34" charset="-128"/>
              </a:rPr>
              <a:t> </a:t>
            </a:r>
          </a:p>
          <a:p>
            <a:pPr marL="0" lvl="1" indent="0" eaLnBrk="1" hangingPunct="1">
              <a:buNone/>
            </a:pPr>
            <a:r>
              <a:rPr lang="en-US" altLang="en-US" sz="3200" b="1" dirty="0">
                <a:latin typeface="Arial Unicode MS" panose="020B0604020202020204" pitchFamily="34" charset="-128"/>
              </a:rPr>
              <a:t>    Use R to construct a q-q plot for the data in 	5.60 and comment on it’s shape.</a:t>
            </a:r>
          </a:p>
          <a:p>
            <a:pPr marL="0" lvl="1" indent="0" eaLnBrk="1" hangingPunct="1">
              <a:buNone/>
            </a:pPr>
            <a:r>
              <a:rPr lang="en-US" altLang="en-US" sz="3200" b="1" dirty="0">
                <a:latin typeface="Arial Unicode MS" panose="020B0604020202020204" pitchFamily="34" charset="-128"/>
              </a:rPr>
              <a:t>    5.78a Using the continuity correction</a:t>
            </a:r>
          </a:p>
          <a:p>
            <a:pPr marL="0" lvl="1" indent="0" eaLnBrk="1" hangingPunct="1">
              <a:buNone/>
            </a:pPr>
            <a:endParaRPr lang="en-US" altLang="en-US" sz="3200" b="1" dirty="0">
              <a:latin typeface="Arial Unicode MS" panose="020B0604020202020204" pitchFamily="34" charset="-128"/>
            </a:endParaRP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Unicode MS" panose="020B0604020202020204" pitchFamily="34" charset="-128"/>
              </a:rPr>
              <a:t>Exam is Tuesday the 22</a:t>
            </a:r>
            <a:r>
              <a:rPr lang="en-US" sz="3200" b="1" baseline="30000" dirty="0">
                <a:latin typeface="Arial Unicode MS" panose="020B0604020202020204" pitchFamily="34" charset="-128"/>
              </a:rPr>
              <a:t>nd</a:t>
            </a:r>
            <a:r>
              <a:rPr lang="en-US" sz="3200" b="1" dirty="0">
                <a:latin typeface="Arial Unicode MS" panose="020B0604020202020204" pitchFamily="34" charset="-128"/>
              </a:rPr>
              <a:t>.  Please see syllabus if you are unable to attend live.</a:t>
            </a:r>
            <a:endParaRPr lang="en-US" b="1" dirty="0">
              <a:latin typeface="Arial Unicode MS" pitchFamily="34" charset="-128"/>
            </a:endParaRPr>
          </a:p>
          <a:p>
            <a:pPr marL="0" indent="0" eaLnBrk="1" hangingPunct="1">
              <a:buNone/>
            </a:pPr>
            <a:endParaRPr lang="en-US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9830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9939CE-4041-40FE-A6A4-9E42AC2214FA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0789895"/>
              </p:ext>
            </p:extLst>
          </p:nvPr>
        </p:nvGraphicFramePr>
        <p:xfrm>
          <a:off x="1528762" y="1905000"/>
          <a:ext cx="6547207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Equation" r:id="rId3" imgW="1625400" imgH="927000" progId="Equation.3">
                  <p:embed/>
                </p:oleObj>
              </mc:Choice>
              <mc:Fallback>
                <p:oleObj name="Equation" r:id="rId3" imgW="16254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2" y="1905000"/>
                        <a:ext cx="6547207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19200" y="762000"/>
            <a:ext cx="617220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sz="3600" u="sng" dirty="0">
                <a:latin typeface="+mj-lt"/>
              </a:rPr>
              <a:t>Poisson 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362706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A08A2E-28AB-48B6-8939-EDAE42918D5C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39200" cy="6019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600" u="sng" dirty="0">
                <a:latin typeface="Arial Unicode MS" panose="020B0604020202020204" pitchFamily="34" charset="-128"/>
              </a:rPr>
              <a:t>Example 2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The projector bulbs used in a classroom fail on average once every 500 hours.    The room will get approximately 900 hours of use in the academic year.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3" y="2505075"/>
            <a:ext cx="6187901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A08A2E-28AB-48B6-8939-EDAE42918D5C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39200" cy="6019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600" u="sng" dirty="0">
                <a:latin typeface="Arial Unicode MS" panose="020B0604020202020204" pitchFamily="34" charset="-128"/>
              </a:rPr>
              <a:t>Example 2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A projector bulbs used in a classroom fail on average once every 500 hours.    The room will get approximately 900 hours of use in the academic year.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What is the chance we make it through needing no replacements?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Needing one replacement?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How many replacements do we need on average?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76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B38F1E-8005-48E7-8E3F-724F9967A406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39200" cy="6019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600" u="sng" dirty="0">
                <a:latin typeface="Arial Unicode MS" panose="020B0604020202020204" pitchFamily="34" charset="-128"/>
              </a:rPr>
              <a:t>Example 3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A process for manufacturing rolls of thin copper has a noticeable imperfection an average of once every 50 meters.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What is the chance that a 20 meter segment will have no imperfections?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 Unicode MS" panose="020B0604020202020204" pitchFamily="34" charset="-128"/>
              </a:rPr>
              <a:t>What are the average number of imperfections in 20 meters?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7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94744C-BF88-4A01-A239-C6D3AA4E0806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3600" u="sng" dirty="0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r>
              <a:rPr lang="en-US" altLang="en-US" sz="3600" dirty="0">
                <a:latin typeface="Arial Unicode MS" panose="020B0604020202020204" pitchFamily="34" charset="-128"/>
              </a:rPr>
              <a:t>Consider a “Poisson process” with parameter </a:t>
            </a:r>
            <a:r>
              <a:rPr lang="en-US" altLang="en-US" sz="3600" dirty="0">
                <a:latin typeface="Symbol" panose="05050102010706020507" pitchFamily="18" charset="2"/>
              </a:rPr>
              <a:t>l</a:t>
            </a:r>
            <a:r>
              <a:rPr lang="en-US" altLang="en-US" sz="3600" dirty="0">
                <a:latin typeface="Arial Unicode MS" panose="020B0604020202020204" pitchFamily="34" charset="-128"/>
              </a:rPr>
              <a:t> for one unit of time.</a:t>
            </a:r>
          </a:p>
          <a:p>
            <a:pPr>
              <a:buFontTx/>
              <a:buNone/>
            </a:pPr>
            <a:endParaRPr lang="en-US" altLang="en-US" sz="3600" dirty="0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r>
              <a:rPr lang="en-US" altLang="en-US" sz="3600" dirty="0">
                <a:latin typeface="Arial Unicode MS" panose="020B0604020202020204" pitchFamily="34" charset="-128"/>
              </a:rPr>
              <a:t>Say we are interested in the random variable:                                           Y=time until the next occurrence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"/>
          </a:xfrm>
          <a:noFill/>
        </p:spPr>
        <p:txBody>
          <a:bodyPr/>
          <a:lstStyle/>
          <a:p>
            <a:r>
              <a:rPr lang="en-US" altLang="en-US" sz="4000"/>
              <a:t>Exponential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1136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C2AD93-8EC4-43D9-89B2-7595CBD183A2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33400"/>
            <a:ext cx="76200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latin typeface="Arial Unicode MS" panose="020B0604020202020204" pitchFamily="34" charset="-128"/>
              </a:rPr>
              <a:t>Lets look at the problem in terms of the cdf:</a:t>
            </a:r>
          </a:p>
          <a:p>
            <a:pPr>
              <a:buFontTx/>
              <a:buNone/>
            </a:pPr>
            <a:endParaRPr lang="en-US" altLang="en-US" b="1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6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F1738D-433A-46DC-A9A5-B57131AE1E8F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33400"/>
            <a:ext cx="79248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A bit of calculus reveals that:</a:t>
            </a:r>
          </a:p>
          <a:p>
            <a:pPr>
              <a:buFontTx/>
              <a:buNone/>
            </a:pPr>
            <a:endParaRPr lang="en-US" alt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pdf  			</a:t>
            </a:r>
          </a:p>
          <a:p>
            <a:pPr>
              <a:buFontTx/>
              <a:buNone/>
            </a:pPr>
            <a:endParaRPr lang="en-US" alt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mean</a:t>
            </a:r>
          </a:p>
          <a:p>
            <a:pPr>
              <a:buFontTx/>
              <a:buNone/>
            </a:pPr>
            <a:endParaRPr lang="en-US" alt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variance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48577489"/>
              </p:ext>
            </p:extLst>
          </p:nvPr>
        </p:nvGraphicFramePr>
        <p:xfrm>
          <a:off x="3141663" y="1676400"/>
          <a:ext cx="26320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3" name="Equation" r:id="rId3" imgW="825480" imgH="228600" progId="Equation.3">
                  <p:embed/>
                </p:oleObj>
              </mc:Choice>
              <mc:Fallback>
                <p:oleObj name="Equation" r:id="rId3" imgW="82548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676400"/>
                        <a:ext cx="26320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55027438"/>
              </p:ext>
            </p:extLst>
          </p:nvPr>
        </p:nvGraphicFramePr>
        <p:xfrm>
          <a:off x="2474913" y="2557463"/>
          <a:ext cx="15986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4" name="Equation" r:id="rId5" imgW="660240" imgH="393480" progId="Equation.3">
                  <p:embed/>
                </p:oleObj>
              </mc:Choice>
              <mc:Fallback>
                <p:oleObj name="Equation" r:id="rId5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2557463"/>
                        <a:ext cx="159861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160397"/>
              </p:ext>
            </p:extLst>
          </p:nvPr>
        </p:nvGraphicFramePr>
        <p:xfrm>
          <a:off x="2474913" y="3810000"/>
          <a:ext cx="2143125" cy="1022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5" name="Equation" r:id="rId7" imgW="825480" imgH="393480" progId="Equation.3">
                  <p:embed/>
                </p:oleObj>
              </mc:Choice>
              <mc:Fallback>
                <p:oleObj name="Equation" r:id="rId7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3810000"/>
                        <a:ext cx="2143125" cy="1022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317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E369F2-48B2-4978-A61B-1E67C76D41F9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dirty="0">
                <a:latin typeface="Arial Unicode MS" panose="020B0604020202020204" pitchFamily="34" charset="-128"/>
              </a:rPr>
              <a:t>Between 2am and 4am cars pass the mile marker at a rate of 10 per hour.</a:t>
            </a:r>
          </a:p>
          <a:p>
            <a:pPr>
              <a:buFontTx/>
              <a:buNone/>
            </a:pPr>
            <a:endParaRPr lang="en-US" altLang="en-US" sz="3600" dirty="0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r>
              <a:rPr lang="en-US" altLang="en-US" sz="3600" dirty="0">
                <a:latin typeface="Arial Unicode MS" panose="020B0604020202020204" pitchFamily="34" charset="-128"/>
              </a:rPr>
              <a:t>How long until the next car passes?</a:t>
            </a:r>
          </a:p>
          <a:p>
            <a:pPr>
              <a:buFontTx/>
              <a:buNone/>
            </a:pPr>
            <a:endParaRPr lang="en-US" altLang="en-US" sz="3600" dirty="0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r>
              <a:rPr lang="en-US" altLang="en-US" sz="3600" dirty="0">
                <a:latin typeface="Arial Unicode MS" panose="020B0604020202020204" pitchFamily="34" charset="-128"/>
              </a:rPr>
              <a:t>What is the probability we only need to wait 4 or fewer minutes before the next car passes?</a:t>
            </a:r>
          </a:p>
          <a:p>
            <a:pPr>
              <a:buFontTx/>
              <a:buNone/>
            </a:pPr>
            <a:endParaRPr lang="en-US" altLang="en-US" sz="3600" dirty="0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 altLang="en-US" sz="3600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815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E369F2-48B2-4978-A61B-1E67C76D41F9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33" y="-592468"/>
            <a:ext cx="6705600" cy="73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9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189602-4800-427F-B6A7-2BCE0F2E6AE9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Central Limit Theorem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 Unicode MS" panose="020B0604020202020204" pitchFamily="34" charset="-128"/>
              </a:rPr>
              <a:t>Let X</a:t>
            </a:r>
            <a:r>
              <a:rPr lang="en-US" baseline="-25000">
                <a:latin typeface="Arial Unicode MS" panose="020B0604020202020204" pitchFamily="34" charset="-128"/>
              </a:rPr>
              <a:t>1</a:t>
            </a:r>
            <a:r>
              <a:rPr lang="en-US">
                <a:latin typeface="Arial Unicode MS" panose="020B0604020202020204" pitchFamily="34" charset="-128"/>
              </a:rPr>
              <a:t>, X</a:t>
            </a:r>
            <a:r>
              <a:rPr lang="en-US" baseline="-25000">
                <a:latin typeface="Arial Unicode MS" panose="020B0604020202020204" pitchFamily="34" charset="-128"/>
              </a:rPr>
              <a:t>2</a:t>
            </a:r>
            <a:r>
              <a:rPr lang="en-US">
                <a:latin typeface="Arial Unicode MS" panose="020B0604020202020204" pitchFamily="34" charset="-128"/>
              </a:rPr>
              <a:t>, … be a sequence of independent identically distributed random variables with mean </a:t>
            </a:r>
            <a:r>
              <a:rPr lang="en-US">
                <a:latin typeface="Symbol" panose="05050102010706020507" pitchFamily="18" charset="2"/>
              </a:rPr>
              <a:t>m</a:t>
            </a:r>
            <a:r>
              <a:rPr lang="en-US">
                <a:latin typeface="Arial Unicode MS" panose="020B0604020202020204" pitchFamily="34" charset="-128"/>
              </a:rPr>
              <a:t> and variance </a:t>
            </a:r>
            <a:r>
              <a:rPr lang="en-US">
                <a:latin typeface="Symbol" panose="05050102010706020507" pitchFamily="18" charset="2"/>
              </a:rPr>
              <a:t>s</a:t>
            </a:r>
            <a:r>
              <a:rPr lang="en-US" baseline="30000">
                <a:latin typeface="Arial Unicode MS" panose="020B0604020202020204" pitchFamily="34" charset="-128"/>
              </a:rPr>
              <a:t>2</a:t>
            </a:r>
            <a:r>
              <a:rPr lang="en-US">
                <a:latin typeface="Arial Unicode MS" panose="020B0604020202020204" pitchFamily="34" charset="-128"/>
              </a:rPr>
              <a:t>.  Then </a:t>
            </a: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587500" y="2979738"/>
          <a:ext cx="532447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4" name="Equation" r:id="rId3" imgW="2908080" imgH="1511280" progId="Equation.3">
                  <p:embed/>
                </p:oleObj>
              </mc:Choice>
              <mc:Fallback>
                <p:oleObj name="Equation" r:id="rId3" imgW="2908080" imgH="1511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2979738"/>
                        <a:ext cx="5324475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37422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84" y="0"/>
            <a:ext cx="6496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825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0"/>
            <a:ext cx="6496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47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0"/>
            <a:ext cx="6496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457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A9F6E8-A62C-4D61-ADF6-3B06762CF41E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How Large Does </a:t>
            </a:r>
            <a:r>
              <a:rPr lang="en-US" sz="4000" i="1">
                <a:latin typeface="Arial Unicode MS" panose="020B0604020202020204" pitchFamily="34" charset="-128"/>
              </a:rPr>
              <a:t>n</a:t>
            </a:r>
            <a:r>
              <a:rPr lang="en-US" sz="4000">
                <a:latin typeface="Arial Unicode MS" panose="020B0604020202020204" pitchFamily="34" charset="-128"/>
              </a:rPr>
              <a:t> Need to be?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7696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/>
              <a:t> Is always true if the population is normal to start with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/>
              <a:t>  A rule of thumb is if n</a:t>
            </a:r>
            <a:r>
              <a:rPr lang="en-US" sz="3200" dirty="0">
                <a:latin typeface="+mn-lt"/>
              </a:rPr>
              <a:t>p</a:t>
            </a:r>
            <a:r>
              <a:rPr lang="en-US" sz="3200" dirty="0">
                <a:cs typeface="Arial" panose="020B0604020202020204" pitchFamily="34" charset="0"/>
              </a:rPr>
              <a:t>≥5 and </a:t>
            </a:r>
            <a:r>
              <a:rPr lang="en-US" sz="3200" dirty="0"/>
              <a:t>n(1-</a:t>
            </a:r>
            <a:r>
              <a:rPr lang="en-US" sz="3200" dirty="0">
                <a:latin typeface="+mn-lt"/>
              </a:rPr>
              <a:t>p</a:t>
            </a:r>
            <a:r>
              <a:rPr lang="en-US" sz="3200" dirty="0"/>
              <a:t>)≥5</a:t>
            </a:r>
            <a:r>
              <a:rPr lang="en-US" sz="2400" dirty="0"/>
              <a:t> </a:t>
            </a:r>
            <a:r>
              <a:rPr lang="en-US" sz="3200" dirty="0"/>
              <a:t>if the population is a binomial experiment 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/>
              <a:t>  n&gt;30 is often suggested as being pretty good for many distributions (with seemingly little justification)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389678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57873B-C345-4010-809C-74E7A96C1E36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 Unicode MS" panose="020B0604020202020204" pitchFamily="34" charset="-128"/>
              </a:rPr>
              <a:t>Binomial Approximation Example 2 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38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A biased coin has a mean of 0.8.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/>
              <a:t>If it is flipped 4000 times, approximately what is the chance of observing 3,250 or fewer heads?</a:t>
            </a:r>
          </a:p>
        </p:txBody>
      </p:sp>
    </p:spTree>
    <p:extLst>
      <p:ext uri="{BB962C8B-B14F-4D97-AF65-F5344CB8AC3E}">
        <p14:creationId xmlns:p14="http://schemas.microsoft.com/office/powerpoint/2010/main" val="209524170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542EC4-CA71-4FA0-A1F8-B35A73BF22DF}" type="slidenum">
              <a:rPr lang="en-US"/>
              <a:pPr eaLnBrk="1" hangingPunct="1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5" y="261504"/>
            <a:ext cx="9267289" cy="59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6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745</Words>
  <Application>Microsoft Office PowerPoint</Application>
  <PresentationFormat>On-screen Show (4:3)</PresentationFormat>
  <Paragraphs>136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 Unicode MS</vt:lpstr>
      <vt:lpstr>Arial</vt:lpstr>
      <vt:lpstr>Symbol</vt:lpstr>
      <vt:lpstr>Times New Roman</vt:lpstr>
      <vt:lpstr>1_Default Design</vt:lpstr>
      <vt:lpstr>Equation</vt:lpstr>
      <vt:lpstr>MathType 7.0 Equation</vt:lpstr>
      <vt:lpstr>STAT 515  Lecture 8 September 17, 2019</vt:lpstr>
      <vt:lpstr>Outline for Today</vt:lpstr>
      <vt:lpstr>Central Limit Theorem</vt:lpstr>
      <vt:lpstr>PowerPoint Presentation</vt:lpstr>
      <vt:lpstr>PowerPoint Presentation</vt:lpstr>
      <vt:lpstr>PowerPoint Presentation</vt:lpstr>
      <vt:lpstr>How Large Does n Need to be?</vt:lpstr>
      <vt:lpstr>Binomial Approximation Example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Distribution</vt:lpstr>
      <vt:lpstr>PowerPoint Presentation</vt:lpstr>
      <vt:lpstr>PowerPoint Presentation</vt:lpstr>
      <vt:lpstr>PowerPoint Presentation</vt:lpstr>
      <vt:lpstr>PowerPoint Presentation</vt:lpstr>
    </vt:vector>
  </TitlesOfParts>
  <Company>Statistics, 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702/J702 Fall 2001</dc:title>
  <dc:creator>Preferred Customer</dc:creator>
  <cp:lastModifiedBy>Grego John</cp:lastModifiedBy>
  <cp:revision>129</cp:revision>
  <cp:lastPrinted>2013-09-25T13:47:12Z</cp:lastPrinted>
  <dcterms:created xsi:type="dcterms:W3CDTF">2001-05-21T01:21:44Z</dcterms:created>
  <dcterms:modified xsi:type="dcterms:W3CDTF">2019-09-19T15:05:08Z</dcterms:modified>
</cp:coreProperties>
</file>